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4"/>
  </p:notesMasterIdLst>
  <p:sldIdLst>
    <p:sldId id="353" r:id="rId2"/>
    <p:sldId id="358" r:id="rId3"/>
    <p:sldId id="356" r:id="rId4"/>
    <p:sldId id="257" r:id="rId5"/>
    <p:sldId id="355" r:id="rId6"/>
    <p:sldId id="259" r:id="rId7"/>
    <p:sldId id="264" r:id="rId8"/>
    <p:sldId id="357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67" r:id="rId17"/>
    <p:sldId id="263" r:id="rId18"/>
    <p:sldId id="369" r:id="rId19"/>
    <p:sldId id="370" r:id="rId20"/>
    <p:sldId id="366" r:id="rId21"/>
    <p:sldId id="371" r:id="rId22"/>
    <p:sldId id="372" r:id="rId2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8676"/>
    <a:srgbClr val="709483"/>
    <a:srgbClr val="9CB5A9"/>
    <a:srgbClr val="757575"/>
    <a:srgbClr val="D3DFD9"/>
    <a:srgbClr val="9CB5C4"/>
    <a:srgbClr val="80A091"/>
    <a:srgbClr val="CC0066"/>
    <a:srgbClr val="007DDA"/>
    <a:srgbClr val="2B6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5863" autoAdjust="0"/>
  </p:normalViewPr>
  <p:slideViewPr>
    <p:cSldViewPr snapToGrid="0">
      <p:cViewPr varScale="1">
        <p:scale>
          <a:sx n="82" d="100"/>
          <a:sy n="82" d="100"/>
        </p:scale>
        <p:origin x="58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C21C4-49DE-47CD-AB74-CFCD071520DA}" type="datetimeFigureOut">
              <a:rPr lang="de-DE" smtClean="0"/>
              <a:pPr/>
              <a:t>05.02.2024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F29E6-3536-47D0-B129-20416C5BD78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764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29E6-3536-47D0-B129-20416C5BD780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502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36D-FAE5-4EE9-9030-C048BEC63FF7}" type="datetimeFigureOut">
              <a:rPr lang="de-DE" smtClean="0"/>
              <a:pPr/>
              <a:t>05.02.2024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46B0-522F-419C-A3BA-295FEF4262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697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36D-FAE5-4EE9-9030-C048BEC63FF7}" type="datetimeFigureOut">
              <a:rPr lang="de-DE" smtClean="0"/>
              <a:pPr/>
              <a:t>05.02.2024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46B0-522F-419C-A3BA-295FEF4262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2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36D-FAE5-4EE9-9030-C048BEC63FF7}" type="datetimeFigureOut">
              <a:rPr lang="de-DE" smtClean="0"/>
              <a:pPr/>
              <a:t>05.02.2024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46B0-522F-419C-A3BA-295FEF4262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572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36D-FAE5-4EE9-9030-C048BEC63FF7}" type="datetimeFigureOut">
              <a:rPr lang="de-DE" smtClean="0"/>
              <a:pPr/>
              <a:t>05.02.2024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46B0-522F-419C-A3BA-295FEF4262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356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36D-FAE5-4EE9-9030-C048BEC63FF7}" type="datetimeFigureOut">
              <a:rPr lang="de-DE" smtClean="0"/>
              <a:pPr/>
              <a:t>05.02.2024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46B0-522F-419C-A3BA-295FEF4262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25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36D-FAE5-4EE9-9030-C048BEC63FF7}" type="datetimeFigureOut">
              <a:rPr lang="de-DE" smtClean="0"/>
              <a:pPr/>
              <a:t>05.02.2024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46B0-522F-419C-A3BA-295FEF4262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94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36D-FAE5-4EE9-9030-C048BEC63FF7}" type="datetimeFigureOut">
              <a:rPr lang="de-DE" smtClean="0"/>
              <a:pPr/>
              <a:t>05.02.2024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46B0-522F-419C-A3BA-295FEF4262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93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36D-FAE5-4EE9-9030-C048BEC63FF7}" type="datetimeFigureOut">
              <a:rPr lang="de-DE" smtClean="0"/>
              <a:pPr/>
              <a:t>05.02.2024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46B0-522F-419C-A3BA-295FEF4262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1978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36D-FAE5-4EE9-9030-C048BEC63FF7}" type="datetimeFigureOut">
              <a:rPr lang="de-DE" smtClean="0"/>
              <a:pPr/>
              <a:t>05.02.2024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46B0-522F-419C-A3BA-295FEF4262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4780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36D-FAE5-4EE9-9030-C048BEC63FF7}" type="datetimeFigureOut">
              <a:rPr lang="de-DE" smtClean="0"/>
              <a:pPr/>
              <a:t>05.02.2024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46B0-522F-419C-A3BA-295FEF4262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106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36D-FAE5-4EE9-9030-C048BEC63FF7}" type="datetimeFigureOut">
              <a:rPr lang="de-DE" smtClean="0"/>
              <a:pPr/>
              <a:t>05.02.2024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46B0-522F-419C-A3BA-295FEF4262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175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E836D-FAE5-4EE9-9030-C048BEC63FF7}" type="datetimeFigureOut">
              <a:rPr lang="de-DE" smtClean="0"/>
              <a:pPr/>
              <a:t>05.02.2024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246B0-522F-419C-A3BA-295FEF4262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47596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Relationship Id="rId4" Type="http://schemas.openxmlformats.org/officeDocument/2006/relationships/hyperlink" Target="http://www.fritz-bauer-der-staatsanwalt.d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47CE2677-A202-4EBA-A549-AC4C96E0E86D}"/>
              </a:ext>
            </a:extLst>
          </p:cNvPr>
          <p:cNvSpPr/>
          <p:nvPr/>
        </p:nvSpPr>
        <p:spPr>
          <a:xfrm>
            <a:off x="6018245" y="2500604"/>
            <a:ext cx="52702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Sara Berger</a:t>
            </a:r>
          </a:p>
          <a:p>
            <a:pPr>
              <a:spcAft>
                <a:spcPts val="0"/>
              </a:spcAft>
            </a:pPr>
            <a:endParaRPr lang="de-D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de-D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processi</a:t>
            </a: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</a:t>
            </a: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e-D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criminali</a:t>
            </a: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nazisti</a:t>
            </a: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Germania e la </a:t>
            </a:r>
            <a:r>
              <a:rPr lang="de-DE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</a:t>
            </a: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Fritz Bauer</a:t>
            </a:r>
          </a:p>
          <a:p>
            <a:endParaRPr lang="de-D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2">
            <a:extLst>
              <a:ext uri="{FF2B5EF4-FFF2-40B4-BE49-F238E27FC236}">
                <a16:creationId xmlns:a16="http://schemas.microsoft.com/office/drawing/2014/main" id="{1462AEEA-0ED6-4BF0-BAF3-7AC954C6F226}"/>
              </a:ext>
            </a:extLst>
          </p:cNvPr>
          <p:cNvSpPr txBox="1"/>
          <p:nvPr/>
        </p:nvSpPr>
        <p:spPr>
          <a:xfrm>
            <a:off x="8487865" y="473890"/>
            <a:ext cx="370413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Fritz Bauer Institut</a:t>
            </a:r>
          </a:p>
          <a:p>
            <a:pPr>
              <a:lnSpc>
                <a:spcPts val="2500"/>
              </a:lnSpc>
            </a:pP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Geschichte und Wirkung</a:t>
            </a:r>
          </a:p>
          <a:p>
            <a:pPr>
              <a:lnSpc>
                <a:spcPts val="2500"/>
              </a:lnSpc>
            </a:pP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Holocaust</a:t>
            </a:r>
            <a:endParaRPr lang="de-DE" sz="2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117F36F-0416-71BE-9904-EC7444F53F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r="923"/>
          <a:stretch/>
        </p:blipFill>
        <p:spPr>
          <a:xfrm>
            <a:off x="649666" y="563622"/>
            <a:ext cx="432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70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D756B4E-0158-3BCB-AFA2-99A9F0813F58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Kleidung, Person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DD1E8297-6170-29CB-69E0-7A30092D1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2" y="0"/>
            <a:ext cx="9665668" cy="615820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72E15E5-8AF8-D7EA-7EB5-AC35FCA94C3E}"/>
              </a:ext>
            </a:extLst>
          </p:cNvPr>
          <p:cNvSpPr txBox="1"/>
          <p:nvPr/>
        </p:nvSpPr>
        <p:spPr>
          <a:xfrm>
            <a:off x="654102" y="6272806"/>
            <a:ext cx="72053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Fritz Bauer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amici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anni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venti</a:t>
            </a:r>
            <a:endParaRPr lang="de-DE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382D515-F304-F8C2-FAC3-1528095A7E9A}"/>
              </a:ext>
            </a:extLst>
          </p:cNvPr>
          <p:cNvSpPr/>
          <p:nvPr/>
        </p:nvSpPr>
        <p:spPr>
          <a:xfrm>
            <a:off x="7231224" y="625151"/>
            <a:ext cx="2761862" cy="34243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611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61B95D5-5756-3EAE-5FE0-63C1E2BCEA21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Text, Brief, Screenshot, Dokument enthält.&#10;&#10;Automatisch generierte Beschreibung">
            <a:extLst>
              <a:ext uri="{FF2B5EF4-FFF2-40B4-BE49-F238E27FC236}">
                <a16:creationId xmlns:a16="http://schemas.microsoft.com/office/drawing/2014/main" id="{69637E6D-DBDC-DBD3-E81A-DBCC7A440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67" y="0"/>
            <a:ext cx="4944866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2C47540-FBDE-DFF2-04FB-3E7ECFCC5597}"/>
              </a:ext>
            </a:extLst>
          </p:cNvPr>
          <p:cNvSpPr txBox="1"/>
          <p:nvPr/>
        </p:nvSpPr>
        <p:spPr>
          <a:xfrm>
            <a:off x="699797" y="599794"/>
            <a:ext cx="2929811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Lettera con la quale Fritz Bauer, il 26 maggio 1933, fu dimesso dall’incarico di giudice, in ottemperanza della «Legge sulla funzione pubblica» dell’aprile 1933 </a:t>
            </a:r>
          </a:p>
        </p:txBody>
      </p:sp>
    </p:spTree>
    <p:extLst>
      <p:ext uri="{BB962C8B-B14F-4D97-AF65-F5344CB8AC3E}">
        <p14:creationId xmlns:p14="http://schemas.microsoft.com/office/powerpoint/2010/main" val="2500968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E8591E1-7FE0-64AE-6846-0B0E4CE1E6E2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Text, Brief, Papier, Papierprodukt enthält.&#10;&#10;Automatisch generierte Beschreibung">
            <a:extLst>
              <a:ext uri="{FF2B5EF4-FFF2-40B4-BE49-F238E27FC236}">
                <a16:creationId xmlns:a16="http://schemas.microsoft.com/office/drawing/2014/main" id="{4F33E5E5-BA87-61EB-09F2-6C4F1AA0C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2" y="0"/>
            <a:ext cx="7220132" cy="992006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9B052BD-52BC-9592-CB2E-2D862D98BD8A}"/>
              </a:ext>
            </a:extLst>
          </p:cNvPr>
          <p:cNvSpPr txBox="1"/>
          <p:nvPr/>
        </p:nvSpPr>
        <p:spPr>
          <a:xfrm>
            <a:off x="699797" y="599794"/>
            <a:ext cx="2929811" cy="2879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Lettera del Comitato Matteotti (Internazionale Operaia socialista) che riconosce Fritz Bauer un «rifugiato politico».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8178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98C4986-EA2E-5A6A-4AD3-998A830A9CB9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Text, Buch, Poster enthält.&#10;&#10;Automatisch generierte Beschreibung">
            <a:extLst>
              <a:ext uri="{FF2B5EF4-FFF2-40B4-BE49-F238E27FC236}">
                <a16:creationId xmlns:a16="http://schemas.microsoft.com/office/drawing/2014/main" id="{42B41B42-BD61-1B1D-C56F-2C71251E0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98" y="0"/>
            <a:ext cx="4832203" cy="685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79EDB92-C303-B5FC-24AB-2EF76C80F9B0}"/>
              </a:ext>
            </a:extLst>
          </p:cNvPr>
          <p:cNvSpPr txBox="1"/>
          <p:nvPr/>
        </p:nvSpPr>
        <p:spPr>
          <a:xfrm>
            <a:off x="1369268" y="417159"/>
            <a:ext cx="2045736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Fritz Bauer, </a:t>
            </a:r>
            <a:r>
              <a:rPr lang="it-IT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Criminali di guerra in tribunale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Copenaghen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de-DE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225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8D943E4-2CFB-871B-FE98-A3E3DECE955A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Person, Kleidung, Anzug, Mann enthält.&#10;&#10;Automatisch generierte Beschreibung">
            <a:extLst>
              <a:ext uri="{FF2B5EF4-FFF2-40B4-BE49-F238E27FC236}">
                <a16:creationId xmlns:a16="http://schemas.microsoft.com/office/drawing/2014/main" id="{9DCBA034-B4F6-2A0C-6714-2D6FD1CB5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79" y="0"/>
            <a:ext cx="5991778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53FBF8A-1E33-BB6C-0AD9-A41E6CA463D1}"/>
              </a:ext>
            </a:extLst>
          </p:cNvPr>
          <p:cNvSpPr txBox="1"/>
          <p:nvPr/>
        </p:nvSpPr>
        <p:spPr>
          <a:xfrm>
            <a:off x="1369268" y="417158"/>
            <a:ext cx="2624234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Fritz Bauer alla Corte d’Appello di Braunschweig, 1950</a:t>
            </a:r>
            <a:endParaRPr lang="de-DE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948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5E4259A-E522-FF2C-00C8-7F201337ADA2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2F51100-FE71-45A6-F4C5-CCAB3C472404}"/>
              </a:ext>
            </a:extLst>
          </p:cNvPr>
          <p:cNvSpPr txBox="1"/>
          <p:nvPr/>
        </p:nvSpPr>
        <p:spPr>
          <a:xfrm>
            <a:off x="902737" y="6332766"/>
            <a:ext cx="1008872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Fritz Bauer nel suo ufficio della Corte d’Appello di Francoforte, 1965</a:t>
            </a:r>
            <a:endParaRPr lang="de-DE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 descr="Ein Bild, das Kleidung, Person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E57A6DBF-247E-E6EB-60AB-347BD5A37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64" y="-10288"/>
            <a:ext cx="8540621" cy="63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61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831429C-E566-03F7-D15B-4593C1719C8B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Schwarzweiß, Text, Schrift, Schild enthält.&#10;&#10;Automatisch generierte Beschreibung">
            <a:extLst>
              <a:ext uri="{FF2B5EF4-FFF2-40B4-BE49-F238E27FC236}">
                <a16:creationId xmlns:a16="http://schemas.microsoft.com/office/drawing/2014/main" id="{3FEF28AA-A9B1-163A-14BF-77E6079A1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963" y="-415808"/>
            <a:ext cx="8518849" cy="624005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CE360E4-33B9-8A5E-5E33-2F92B1A48C21}"/>
              </a:ext>
            </a:extLst>
          </p:cNvPr>
          <p:cNvSpPr txBox="1"/>
          <p:nvPr/>
        </p:nvSpPr>
        <p:spPr>
          <a:xfrm>
            <a:off x="1173324" y="5824248"/>
            <a:ext cx="8698464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Iscrizione all’ingresso della Corte d’Appello di Francoforte: 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«La dignità umana è inviolabile»</a:t>
            </a:r>
            <a:endParaRPr lang="de-DE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883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40574" y="0"/>
            <a:ext cx="8570226" cy="764704"/>
          </a:xfrm>
        </p:spPr>
        <p:txBody>
          <a:bodyPr>
            <a:noAutofit/>
          </a:bodyPr>
          <a:lstStyle/>
          <a:p>
            <a:r>
              <a:rPr lang="it-IT" sz="2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Processo «Auschwitz» a Francoforte, 1963-65</a:t>
            </a:r>
          </a:p>
        </p:txBody>
      </p:sp>
      <p:pic>
        <p:nvPicPr>
          <p:cNvPr id="20483" name="Picture 3" descr="D:\Arbeiten\2010 Mostra Auschwitz\Catalogo\7 Processi\Römer_Associated_Press_Ormond_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0574" y="620688"/>
            <a:ext cx="9027427" cy="6421210"/>
          </a:xfrm>
          <a:prstGeom prst="rect">
            <a:avLst/>
          </a:prstGeom>
          <a:noFill/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BF48DA0-C204-CEC6-7657-174F0422740F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1898CBE-5887-F1EB-98CC-0F2A4DE7FF91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899A0A8-946D-6D03-F71E-3BC08148E97E}"/>
              </a:ext>
            </a:extLst>
          </p:cNvPr>
          <p:cNvSpPr txBox="1"/>
          <p:nvPr/>
        </p:nvSpPr>
        <p:spPr>
          <a:xfrm>
            <a:off x="578497" y="401216"/>
            <a:ext cx="3536303" cy="5507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it-IT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«Ebbene, uno dei sogni dei pubblici ministeri di Francoforte, che a volte hanno il diritto di sognare, di sognare a occhi aperti, era che un processo che durasse più di un anno, -  penso ora ai sogni quando abbiamo concepito il processo - era in realtà l’idea che prima o poi uno degli imputati sarebbe apparso e avrebbe detto: Signor testimone, signora testimone, quello che è successo allora è stato terribile. Mi dispiace.»</a:t>
            </a:r>
          </a:p>
        </p:txBody>
      </p:sp>
      <p:pic>
        <p:nvPicPr>
          <p:cNvPr id="5" name="16-08 02_Auschwitz-Video 2">
            <a:hlinkClick r:id="" action="ppaction://media"/>
            <a:extLst>
              <a:ext uri="{FF2B5EF4-FFF2-40B4-BE49-F238E27FC236}">
                <a16:creationId xmlns:a16="http://schemas.microsoft.com/office/drawing/2014/main" id="{80D54070-9E8C-5637-65FB-85201E4D5D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965" end="66736"/>
                  <p14:fade out="5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6129" y="205273"/>
            <a:ext cx="7501814" cy="56263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DF5220A-C503-4EF1-E6D0-63FAF2005A4B}"/>
              </a:ext>
            </a:extLst>
          </p:cNvPr>
          <p:cNvSpPr txBox="1"/>
          <p:nvPr/>
        </p:nvSpPr>
        <p:spPr>
          <a:xfrm>
            <a:off x="643812" y="6242180"/>
            <a:ext cx="817361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Aus: Heute Abend Kellerklub, Hessischer Rundfunk 1964</a:t>
            </a:r>
          </a:p>
        </p:txBody>
      </p:sp>
    </p:spTree>
    <p:extLst>
      <p:ext uri="{BB962C8B-B14F-4D97-AF65-F5344CB8AC3E}">
        <p14:creationId xmlns:p14="http://schemas.microsoft.com/office/powerpoint/2010/main" val="595562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E5A5F55-984D-0503-6AEF-08BD610E09D0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Kleidung, Mann, Person, Im Haus enthält.&#10;&#10;Automatisch generierte Beschreibung">
            <a:extLst>
              <a:ext uri="{FF2B5EF4-FFF2-40B4-BE49-F238E27FC236}">
                <a16:creationId xmlns:a16="http://schemas.microsoft.com/office/drawing/2014/main" id="{7933FB1F-000D-4EC2-D001-E34B584E8C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95" y="0"/>
            <a:ext cx="5971325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8156D82-FA60-11A6-CB39-78BAF93160A5}"/>
              </a:ext>
            </a:extLst>
          </p:cNvPr>
          <p:cNvSpPr txBox="1"/>
          <p:nvPr/>
        </p:nvSpPr>
        <p:spPr>
          <a:xfrm>
            <a:off x="1369268" y="417158"/>
            <a:ext cx="2624234" cy="374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Fritz Bauer partecipa alla trasmissione «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Heute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Abend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Kellerklub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it-IT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Hessischer</a:t>
            </a:r>
            <a:r>
              <a:rPr lang="it-IT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Rundfunk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Siegfried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Weyers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Alexander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Kluge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Carl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Bringer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 Emil Gregor Walter </a:t>
            </a:r>
            <a:endParaRPr lang="de-DE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344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Himmel, Schnee, Baum enthält.&#10;&#10;Automatisch generierte Beschreibung">
            <a:extLst>
              <a:ext uri="{FF2B5EF4-FFF2-40B4-BE49-F238E27FC236}">
                <a16:creationId xmlns:a16="http://schemas.microsoft.com/office/drawing/2014/main" id="{1EEEAE68-0A52-BC0A-1DC3-65287A8F7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02" y="89225"/>
            <a:ext cx="10130375" cy="570822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FCA6CA1-F9D0-3815-8AF8-7CBB86DEDD0F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5A833C3-35AC-4A27-887D-D5F514DA8882}"/>
              </a:ext>
            </a:extLst>
          </p:cNvPr>
          <p:cNvSpPr txBox="1"/>
          <p:nvPr/>
        </p:nvSpPr>
        <p:spPr>
          <a:xfrm>
            <a:off x="1171202" y="5903090"/>
            <a:ext cx="761823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it-IT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Ufficio centrale delle amministrazioni della giustizia dei </a:t>
            </a:r>
            <a:r>
              <a:rPr lang="it-IT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Länder</a:t>
            </a:r>
            <a:r>
              <a:rPr lang="it-IT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 la ricognizione dei crimini nazionalsocialisti, </a:t>
            </a:r>
            <a:r>
              <a:rPr lang="it-IT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Ludwigsburg</a:t>
            </a:r>
            <a:endParaRPr lang="de-DE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17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unst, Schwarzweiß, Artefakt, Porträt enthält.&#10;&#10;Automatisch generierte Beschreibung">
            <a:extLst>
              <a:ext uri="{FF2B5EF4-FFF2-40B4-BE49-F238E27FC236}">
                <a16:creationId xmlns:a16="http://schemas.microsoft.com/office/drawing/2014/main" id="{AB8FA1F5-0B4C-5307-D87C-F977533B4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07" y="-391903"/>
            <a:ext cx="5859624" cy="7482931"/>
          </a:xfrm>
          <a:prstGeom prst="rect">
            <a:avLst/>
          </a:prstGeom>
        </p:spPr>
      </p:pic>
      <p:pic>
        <p:nvPicPr>
          <p:cNvPr id="5" name="Grafik 4" descr="Ein Bild, das Text, Brief, Dokument, Papier enthält.&#10;&#10;Automatisch generierte Beschreibung">
            <a:extLst>
              <a:ext uri="{FF2B5EF4-FFF2-40B4-BE49-F238E27FC236}">
                <a16:creationId xmlns:a16="http://schemas.microsoft.com/office/drawing/2014/main" id="{79B8E7FA-0116-2632-EF2B-9746EAA28B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88" y="0"/>
            <a:ext cx="3586045" cy="507528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FBA2443-D3EB-7055-9806-8F34DB3B4593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B5C2237-7520-223E-DEB8-B65F6F5C1187}"/>
              </a:ext>
            </a:extLst>
          </p:cNvPr>
          <p:cNvSpPr txBox="1"/>
          <p:nvPr/>
        </p:nvSpPr>
        <p:spPr>
          <a:xfrm>
            <a:off x="1331188" y="5269076"/>
            <a:ext cx="5345396" cy="1550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 pagina del rapporto del medico legale sulla morte di Fritz Bauer 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b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Maschera funeraria di Fritz Bauer</a:t>
            </a:r>
            <a:endParaRPr lang="de-DE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79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BCEA05E-8064-CF59-F77E-CBA40E71C237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Text, Kleidung, Person, Buch enthält.&#10;&#10;Automatisch generierte Beschreibung">
            <a:extLst>
              <a:ext uri="{FF2B5EF4-FFF2-40B4-BE49-F238E27FC236}">
                <a16:creationId xmlns:a16="http://schemas.microsoft.com/office/drawing/2014/main" id="{0E4897D2-FB85-8059-E8EC-7575686F0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8" y="0"/>
            <a:ext cx="5349240" cy="6858000"/>
          </a:xfrm>
          <a:prstGeom prst="rect">
            <a:avLst/>
          </a:prstGeom>
        </p:spPr>
      </p:pic>
      <p:pic>
        <p:nvPicPr>
          <p:cNvPr id="6" name="Grafik 5" descr="Ein Bild, das Text, Mann, Buch, Kleidung enthält.&#10;&#10;Automatisch generierte Beschreibung">
            <a:extLst>
              <a:ext uri="{FF2B5EF4-FFF2-40B4-BE49-F238E27FC236}">
                <a16:creationId xmlns:a16="http://schemas.microsoft.com/office/drawing/2014/main" id="{9DC6F10D-74A9-C8BE-34CA-785981DF5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16" y="0"/>
            <a:ext cx="4750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47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B6A881E-969D-0BA0-8BAE-C8C0E9FC8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08" y="0"/>
            <a:ext cx="11762792" cy="588139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76336C7-5323-AA0D-E4D3-7037127FD744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5B0A7BD-3863-2ED9-68E4-D337C871D6CF}"/>
              </a:ext>
            </a:extLst>
          </p:cNvPr>
          <p:cNvSpPr txBox="1"/>
          <p:nvPr/>
        </p:nvSpPr>
        <p:spPr>
          <a:xfrm>
            <a:off x="429208" y="6136823"/>
            <a:ext cx="1062132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Mostra virtuale su Fritz Bauer: 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www.fritz-bauer-der-staatsanwalt.de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/en</a:t>
            </a:r>
          </a:p>
        </p:txBody>
      </p:sp>
    </p:spTree>
    <p:extLst>
      <p:ext uri="{BB962C8B-B14F-4D97-AF65-F5344CB8AC3E}">
        <p14:creationId xmlns:p14="http://schemas.microsoft.com/office/powerpoint/2010/main" val="4144523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5B4FD5CA-2CE6-39FF-8345-3569914ED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847401"/>
              </p:ext>
            </p:extLst>
          </p:nvPr>
        </p:nvGraphicFramePr>
        <p:xfrm>
          <a:off x="660524" y="549052"/>
          <a:ext cx="11182677" cy="5938868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267872">
                  <a:extLst>
                    <a:ext uri="{9D8B030D-6E8A-4147-A177-3AD203B41FA5}">
                      <a16:colId xmlns:a16="http://schemas.microsoft.com/office/drawing/2014/main" val="1377134466"/>
                    </a:ext>
                  </a:extLst>
                </a:gridCol>
                <a:gridCol w="4178461">
                  <a:extLst>
                    <a:ext uri="{9D8B030D-6E8A-4147-A177-3AD203B41FA5}">
                      <a16:colId xmlns:a16="http://schemas.microsoft.com/office/drawing/2014/main" val="2151518388"/>
                    </a:ext>
                  </a:extLst>
                </a:gridCol>
                <a:gridCol w="4736344">
                  <a:extLst>
                    <a:ext uri="{9D8B030D-6E8A-4147-A177-3AD203B41FA5}">
                      <a16:colId xmlns:a16="http://schemas.microsoft.com/office/drawing/2014/main" val="994125923"/>
                    </a:ext>
                  </a:extLst>
                </a:gridCol>
              </a:tblGrid>
              <a:tr h="1438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Corte di </a:t>
                      </a:r>
                      <a:r>
                        <a:rPr lang="it-IT" sz="2000" b="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Kleve</a:t>
                      </a:r>
                      <a:r>
                        <a:rPr lang="it-IT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25.5.1951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0" marR="52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Gerhard Gustav D.</a:t>
                      </a:r>
                      <a:r>
                        <a:rPr lang="it-IT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Comandante di un’unità di paracadutisti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"/>
                      </a:pPr>
                      <a:r>
                        <a:rPr lang="it-IT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assoluzione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0" marR="52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2000" b="0" u="sng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Vicenza, maggio 1945:</a:t>
                      </a:r>
                      <a:r>
                        <a:rPr lang="it-IT" sz="2000" b="0" u="non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</a:t>
                      </a:r>
                      <a:r>
                        <a:rPr lang="it-IT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ucilazione di una coppia di contadini italiani accusati di aver insultato soldati tedeschi feriti dopo uno scambio di fuoco con i partigiani.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0" marR="52900" marT="0" marB="0"/>
                </a:tc>
                <a:extLst>
                  <a:ext uri="{0D108BD9-81ED-4DB2-BD59-A6C34878D82A}">
                    <a16:rowId xmlns:a16="http://schemas.microsoft.com/office/drawing/2014/main" val="1769981200"/>
                  </a:ext>
                </a:extLst>
              </a:tr>
              <a:tr h="3053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Corte di Osnabrück, 5.7.1968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BGH, 17.3.1970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0" marR="52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Hans Krüger, Ludwig Leithe, Hans Friedrich </a:t>
                      </a:r>
                      <a:r>
                        <a:rPr lang="de-DE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Röhwer</a:t>
                      </a:r>
                      <a:r>
                        <a:rPr lang="de-DE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Oskar Schulz, Herbert Schnelle </a:t>
                      </a:r>
                      <a:r>
                        <a:rPr lang="de-DE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(Panzer Grenadier Division “SS-Leibstandarte Adolf-Hitler”)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"/>
                      </a:pPr>
                      <a:r>
                        <a:rPr lang="it-IT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condanne all’ergastolo, 2 condanne a 3 anni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"/>
                      </a:pPr>
                      <a:r>
                        <a:rPr lang="it-IT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Sentenza archiviata (prescrizione) 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0" marR="52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2000" u="sng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Lago Maggiore (Arona, Baveno, Meina, Mergozzo, Orta, Stresa), settembre del 1943: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arresto e uccisione di 22 ebrei.</a:t>
                      </a:r>
                      <a:br>
                        <a:rPr lang="it-IT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de-DE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0" marR="52900" marT="0" marB="0"/>
                </a:tc>
                <a:extLst>
                  <a:ext uri="{0D108BD9-81ED-4DB2-BD59-A6C34878D82A}">
                    <a16:rowId xmlns:a16="http://schemas.microsoft.com/office/drawing/2014/main" val="2712968168"/>
                  </a:ext>
                </a:extLst>
              </a:tr>
              <a:tr h="1206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Corte di Berlino, 11.4.1972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0" marR="52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Friedrich Robert </a:t>
                      </a:r>
                      <a:r>
                        <a:rPr lang="it-IT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Boßhammer</a:t>
                      </a:r>
                      <a:r>
                        <a:rPr lang="it-IT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(RSHA, Gestapo, Ufficio IV B4)</a:t>
                      </a:r>
                      <a:endParaRPr lang="de-D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"/>
                      </a:pPr>
                      <a:r>
                        <a:rPr lang="de-DE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ergastolo</a:t>
                      </a:r>
                      <a:endParaRPr lang="de-DE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0" marR="52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Responsabile per le deportazioni degli ebrei dall’Italia nel 1944.</a:t>
                      </a:r>
                      <a:endParaRPr lang="de-DE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0" marR="52900" marT="0" marB="0"/>
                </a:tc>
                <a:extLst>
                  <a:ext uri="{0D108BD9-81ED-4DB2-BD59-A6C34878D82A}">
                    <a16:rowId xmlns:a16="http://schemas.microsoft.com/office/drawing/2014/main" val="618285719"/>
                  </a:ext>
                </a:extLst>
              </a:tr>
            </a:tbl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EC26F20B-E915-4971-075A-0BE925277386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40DD8A6-0DEE-A154-5E26-8A6F87F11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24" y="83978"/>
            <a:ext cx="10693276" cy="344286"/>
          </a:xfrm>
        </p:spPr>
        <p:txBody>
          <a:bodyPr>
            <a:normAutofit fontScale="90000"/>
          </a:bodyPr>
          <a:lstStyle/>
          <a:p>
            <a:r>
              <a:rPr lang="de-DE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Processi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per i </a:t>
            </a:r>
            <a:r>
              <a:rPr lang="de-DE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crimini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commessi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Italia </a:t>
            </a:r>
            <a:r>
              <a:rPr lang="de-DE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contro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civili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1951-1972</a:t>
            </a:r>
          </a:p>
        </p:txBody>
      </p:sp>
    </p:spTree>
    <p:extLst>
      <p:ext uri="{BB962C8B-B14F-4D97-AF65-F5344CB8AC3E}">
        <p14:creationId xmlns:p14="http://schemas.microsoft.com/office/powerpoint/2010/main" val="1286932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CA6C8F-4631-B811-3DEF-C07D0E2BB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926" y="83977"/>
            <a:ext cx="10203873" cy="345231"/>
          </a:xfrm>
        </p:spPr>
        <p:txBody>
          <a:bodyPr>
            <a:normAutofit fontScale="90000"/>
          </a:bodyPr>
          <a:lstStyle/>
          <a:p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Membri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della Leibstandarte Adolf Hitler, 4a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compagnia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fra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cui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Leithe, Plöger e Bremer)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D7E0C0A-8B95-584D-5853-E7DCBF9D44C2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Inhaltsplatzhalter 7" descr="Ein Bild, das Text, Person, Kleidung, draußen enthält.&#10;&#10;Automatisch generierte Beschreibung">
            <a:extLst>
              <a:ext uri="{FF2B5EF4-FFF2-40B4-BE49-F238E27FC236}">
                <a16:creationId xmlns:a16="http://schemas.microsoft.com/office/drawing/2014/main" id="{57B7B9F7-6C66-84CB-A172-B9CF4D04F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11983" r="10826" b="28221"/>
          <a:stretch/>
        </p:blipFill>
        <p:spPr>
          <a:xfrm>
            <a:off x="1149926" y="554182"/>
            <a:ext cx="10374867" cy="6338340"/>
          </a:xfrm>
        </p:spPr>
      </p:pic>
    </p:spTree>
    <p:extLst>
      <p:ext uri="{BB962C8B-B14F-4D97-AF65-F5344CB8AC3E}">
        <p14:creationId xmlns:p14="http://schemas.microsoft.com/office/powerpoint/2010/main" val="2983317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47CE2677-A202-4EBA-A549-AC4C96E0E86D}"/>
              </a:ext>
            </a:extLst>
          </p:cNvPr>
          <p:cNvSpPr/>
          <p:nvPr/>
        </p:nvSpPr>
        <p:spPr>
          <a:xfrm>
            <a:off x="676566" y="169479"/>
            <a:ext cx="32704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«Oggi rimangono, da una parte i morti, i testimoni, la verità accertata in modo incontestabile, e, dall‘altra, la prova evidente di una magistratura che ancora una volta non ha saputo e non ha voluto fare giustizia.»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6E306A4-A774-494C-85A9-0440E1D78666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Text, Papier, Brief, Schrift enthält.&#10;&#10;Automatisch generierte Beschreibung">
            <a:extLst>
              <a:ext uri="{FF2B5EF4-FFF2-40B4-BE49-F238E27FC236}">
                <a16:creationId xmlns:a16="http://schemas.microsoft.com/office/drawing/2014/main" id="{D17AF2C5-345E-B115-261A-C3DEF37FD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718" y="-83976"/>
            <a:ext cx="7662542" cy="7520474"/>
          </a:xfrm>
          <a:prstGeom prst="rect">
            <a:avLst/>
          </a:prstGeo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925E3F3B-F494-9B37-E76B-48A3E04BE632}"/>
              </a:ext>
            </a:extLst>
          </p:cNvPr>
          <p:cNvSpPr txBox="1">
            <a:spLocks/>
          </p:cNvSpPr>
          <p:nvPr/>
        </p:nvSpPr>
        <p:spPr>
          <a:xfrm>
            <a:off x="659751" y="6150064"/>
            <a:ext cx="6723348" cy="18330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Eloisa</a:t>
            </a:r>
            <a:r>
              <a:rPr lang="de-DE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Ravenna, CDEC</a:t>
            </a:r>
          </a:p>
        </p:txBody>
      </p:sp>
      <p:pic>
        <p:nvPicPr>
          <p:cNvPr id="3" name="Picture 2" descr="Eloisa3.jpg">
            <a:extLst>
              <a:ext uri="{FF2B5EF4-FFF2-40B4-BE49-F238E27FC236}">
                <a16:creationId xmlns:a16="http://schemas.microsoft.com/office/drawing/2014/main" id="{EF20F5C5-A582-EA14-203F-AE419973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157" y="2890543"/>
            <a:ext cx="2572464" cy="3259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7824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AEB4DD-E487-CD6B-64E4-484C68D09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884" y="231494"/>
            <a:ext cx="2361235" cy="3634449"/>
          </a:xfrm>
        </p:spPr>
        <p:txBody>
          <a:bodyPr>
            <a:normAutofit/>
          </a:bodyPr>
          <a:lstStyle/>
          <a:p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Padova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1944. </a:t>
            </a:r>
            <a:b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Friedrich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Boßhammer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responsabile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per le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deportazioni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degli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ebrei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dall‘Italia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condannato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nel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1972</a:t>
            </a:r>
          </a:p>
        </p:txBody>
      </p:sp>
      <p:pic>
        <p:nvPicPr>
          <p:cNvPr id="4" name="Inhaltsplatzhalter 3" descr="Ein Bild, das Wand, Im Haus, Mobiliar, Schwarzweiß enthält.&#10;&#10;Automatisch generierte Beschreibung">
            <a:extLst>
              <a:ext uri="{FF2B5EF4-FFF2-40B4-BE49-F238E27FC236}">
                <a16:creationId xmlns:a16="http://schemas.microsoft.com/office/drawing/2014/main" id="{6A778330-816F-0698-30B8-1E8724B4D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417" r="2878" b="6079"/>
          <a:stretch/>
        </p:blipFill>
        <p:spPr>
          <a:xfrm>
            <a:off x="3054532" y="0"/>
            <a:ext cx="9876761" cy="701504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A91794E-73C7-66AD-2B7E-0C67A1E8B9BA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345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D:\Uni\Magisterarbeit\Quellen\CDEC\CDEC Boßhammer-Prozess\Boßhammer2\Elenco dei testimoni 19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8828" y="0"/>
            <a:ext cx="5400600" cy="6973926"/>
          </a:xfrm>
          <a:prstGeom prst="rect">
            <a:avLst/>
          </a:prstGeom>
          <a:noFill/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5064A6F-9AA2-3D0D-34DC-8D2737CA9DDD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D7FDD9-BB2A-F45C-7AB6-1C571103B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34671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Elenco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dei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testimoni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convocati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dal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CDEC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nel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maggio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1967 per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essere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ascoltati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dai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magistrati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della procura di Dortmund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985C1A7C-399C-735E-198B-5F6DCC28B5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308313"/>
              </p:ext>
            </p:extLst>
          </p:nvPr>
        </p:nvGraphicFramePr>
        <p:xfrm>
          <a:off x="473114" y="565754"/>
          <a:ext cx="11245771" cy="6208268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767603">
                  <a:extLst>
                    <a:ext uri="{9D8B030D-6E8A-4147-A177-3AD203B41FA5}">
                      <a16:colId xmlns:a16="http://schemas.microsoft.com/office/drawing/2014/main" val="1576781462"/>
                    </a:ext>
                  </a:extLst>
                </a:gridCol>
                <a:gridCol w="3961086">
                  <a:extLst>
                    <a:ext uri="{9D8B030D-6E8A-4147-A177-3AD203B41FA5}">
                      <a16:colId xmlns:a16="http://schemas.microsoft.com/office/drawing/2014/main" val="1969650795"/>
                    </a:ext>
                  </a:extLst>
                </a:gridCol>
                <a:gridCol w="4517082">
                  <a:extLst>
                    <a:ext uri="{9D8B030D-6E8A-4147-A177-3AD203B41FA5}">
                      <a16:colId xmlns:a16="http://schemas.microsoft.com/office/drawing/2014/main" val="2442979630"/>
                    </a:ext>
                  </a:extLst>
                </a:gridCol>
              </a:tblGrid>
              <a:tr h="683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Corte di Monaco, 8.6.1979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61" marR="34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Friedrich-Paul Schw.  </a:t>
                      </a:r>
                      <a:r>
                        <a:rPr lang="de-DE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(RSHA)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"/>
                      </a:pPr>
                      <a:r>
                        <a:rPr lang="de-DE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de-DE" sz="1800" b="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anni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61" marR="34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0" u="sng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Gargazon (Südtirol), agosto 1944: </a:t>
                      </a:r>
                      <a:r>
                        <a:rPr lang="it-IT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fucilazione di uno jugoslavo che si era appropriato di denaro inglese contraffatto dal RSHA.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61" marR="34761" marT="0" marB="0"/>
                </a:tc>
                <a:extLst>
                  <a:ext uri="{0D108BD9-81ED-4DB2-BD59-A6C34878D82A}">
                    <a16:rowId xmlns:a16="http://schemas.microsoft.com/office/drawing/2014/main" val="1265636310"/>
                  </a:ext>
                </a:extLst>
              </a:tr>
              <a:tr h="18053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Corte di Coblenza, 18.1.1994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BGH, 1.3.1995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61" marR="34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Richard Heinz Wolfgang </a:t>
                      </a:r>
                      <a:r>
                        <a:rPr lang="de-DE" sz="1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Lehnigk</a:t>
                      </a:r>
                      <a:r>
                        <a:rPr lang="de-DE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-Emden </a:t>
                      </a:r>
                      <a:r>
                        <a:rPr lang="de-DE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(Panzergrenadier-Regiment 29)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"/>
                      </a:pPr>
                      <a:r>
                        <a:rPr lang="de-DE" sz="1800" b="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Archiviazione</a:t>
                      </a:r>
                      <a:r>
                        <a:rPr lang="de-DE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de-DE" sz="1800" b="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prescrizione</a:t>
                      </a:r>
                      <a:r>
                        <a:rPr lang="de-DE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61" marR="34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0" u="sng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Caiazzo, ottobre 1943</a:t>
                      </a:r>
                      <a:r>
                        <a:rPr lang="it-IT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fucilazione di 4 uomini e 3 donne che avrebbero rivelato la posizione delle postazioni tedesche alle vicine truppe americane per mezzo di segnali luminosi. Successiva uccisione di altre 5 donne e 10 bambini che si trovavano nella fattoria da cui sarebbero stati lanciati i segnali luminosi.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61" marR="34761" marT="0" marB="0"/>
                </a:tc>
                <a:extLst>
                  <a:ext uri="{0D108BD9-81ED-4DB2-BD59-A6C34878D82A}">
                    <a16:rowId xmlns:a16="http://schemas.microsoft.com/office/drawing/2014/main" val="2568181156"/>
                  </a:ext>
                </a:extLst>
              </a:tr>
              <a:tr h="1030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Corte di Amburgo, 5.7.2002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BGH, 17.6.2004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61" marR="34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Friedrich Wilhelm Engel </a:t>
                      </a:r>
                      <a:r>
                        <a:rPr lang="it-IT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(Polizia di Sicurezza e del SD Genova)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"/>
                      </a:pPr>
                      <a:r>
                        <a:rPr lang="de-DE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de-DE" sz="1800" b="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anni</a:t>
                      </a:r>
                      <a:r>
                        <a:rPr lang="de-DE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1800" b="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poi</a:t>
                      </a:r>
                      <a:r>
                        <a:rPr lang="de-DE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800" b="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archiviazione</a:t>
                      </a:r>
                      <a:r>
                        <a:rPr lang="de-DE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de-DE" sz="1800" b="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prescrizione</a:t>
                      </a:r>
                      <a:r>
                        <a:rPr lang="de-DE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61" marR="34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0" u="sng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Turchino (Genova), maggio 1944</a:t>
                      </a:r>
                      <a:r>
                        <a:rPr lang="it-IT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ordine di fucilare 59 prigionieri italiani nel carcere di Marassi come rappresaglia per l’attacco a un cinema in cui furono uccisi 5 soldati tedeschi e feriti altri 15.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61" marR="34761" marT="0" marB="0"/>
                </a:tc>
                <a:extLst>
                  <a:ext uri="{0D108BD9-81ED-4DB2-BD59-A6C34878D82A}">
                    <a16:rowId xmlns:a16="http://schemas.microsoft.com/office/drawing/2014/main" val="2781180605"/>
                  </a:ext>
                </a:extLst>
              </a:tr>
              <a:tr h="1030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Corte di Monaco 11.8.2009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BGH, 25.10.2010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61" marR="34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Josef </a:t>
                      </a:r>
                      <a:r>
                        <a:rPr lang="it-IT" sz="1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Scheungraber</a:t>
                      </a:r>
                      <a:r>
                        <a:rPr lang="it-IT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de-DE" sz="1800" b="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Gebirgspionierbatl</a:t>
                      </a:r>
                      <a:r>
                        <a:rPr lang="de-DE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818)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"/>
                      </a:pPr>
                      <a:r>
                        <a:rPr lang="de-DE" sz="1800" b="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Ergastolo</a:t>
                      </a:r>
                      <a:r>
                        <a:rPr lang="de-DE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61" marR="34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800" b="0" u="sng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Falzano di Cortona, giugno 1944</a:t>
                      </a:r>
                      <a:r>
                        <a:rPr lang="it-IT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fucilazione di quattro civili e distruzione con bombe di una casa colonica in cui erano stati rinchiusi 11 uomini dopo un attacco partigiano in cui erano stati uccisi due soldati tedeschi.</a:t>
                      </a:r>
                      <a:endParaRPr lang="de-DE" sz="16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61" marR="34761" marT="0" marB="0"/>
                </a:tc>
                <a:extLst>
                  <a:ext uri="{0D108BD9-81ED-4DB2-BD59-A6C34878D82A}">
                    <a16:rowId xmlns:a16="http://schemas.microsoft.com/office/drawing/2014/main" val="2417914988"/>
                  </a:ext>
                </a:extLst>
              </a:tr>
            </a:tbl>
          </a:graphicData>
        </a:graphic>
      </p:graphicFrame>
      <p:sp>
        <p:nvSpPr>
          <p:cNvPr id="5" name="Titel 1">
            <a:extLst>
              <a:ext uri="{FF2B5EF4-FFF2-40B4-BE49-F238E27FC236}">
                <a16:creationId xmlns:a16="http://schemas.microsoft.com/office/drawing/2014/main" id="{CEAB359B-B2FC-7FD4-AA60-231CA2E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24" y="83978"/>
            <a:ext cx="10693276" cy="344286"/>
          </a:xfrm>
        </p:spPr>
        <p:txBody>
          <a:bodyPr>
            <a:normAutofit fontScale="90000"/>
          </a:bodyPr>
          <a:lstStyle/>
          <a:p>
            <a:r>
              <a:rPr lang="de-DE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Processi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per i </a:t>
            </a:r>
            <a:r>
              <a:rPr lang="de-DE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crimini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commessi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Italia </a:t>
            </a:r>
            <a:r>
              <a:rPr lang="de-DE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contro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civili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1979-2010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F97B4C1-D91F-9C9A-1DE8-DBCDF8F02806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1487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5A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Menschliches Gesicht, Person, Baby enthält.&#10;&#10;Automatisch generierte Beschreibung">
            <a:extLst>
              <a:ext uri="{FF2B5EF4-FFF2-40B4-BE49-F238E27FC236}">
                <a16:creationId xmlns:a16="http://schemas.microsoft.com/office/drawing/2014/main" id="{912B1E55-B6AC-3C61-80AF-6D2197995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87" y="-930729"/>
            <a:ext cx="5345489" cy="787270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2408A84-1BE0-23BD-9A9C-0858B9BE2698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9CB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0E381A2-F8C8-9F6E-D8A7-62A0F21C9035}"/>
              </a:ext>
            </a:extLst>
          </p:cNvPr>
          <p:cNvSpPr txBox="1"/>
          <p:nvPr/>
        </p:nvSpPr>
        <p:spPr>
          <a:xfrm>
            <a:off x="699797" y="599794"/>
            <a:ext cx="2929811" cy="155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Stoccarda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anni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dieci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Ella Hirsch e Ludwig Bauer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figli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Fritz e Margot</a:t>
            </a:r>
          </a:p>
        </p:txBody>
      </p:sp>
    </p:spTree>
    <p:extLst>
      <p:ext uri="{BB962C8B-B14F-4D97-AF65-F5344CB8AC3E}">
        <p14:creationId xmlns:p14="http://schemas.microsoft.com/office/powerpoint/2010/main" val="3046429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824</Words>
  <Application>Microsoft Office PowerPoint</Application>
  <PresentationFormat>Breitbild</PresentationFormat>
  <Paragraphs>79</Paragraphs>
  <Slides>22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Office Theme</vt:lpstr>
      <vt:lpstr>PowerPoint-Präsentation</vt:lpstr>
      <vt:lpstr>PowerPoint-Präsentation</vt:lpstr>
      <vt:lpstr>Processi per i crimini commessi in Italia contro civili, 1951-1972</vt:lpstr>
      <vt:lpstr>Membri della Leibstandarte Adolf Hitler, 4a compagnia (fra cui Leithe, Plöger e Bremer)</vt:lpstr>
      <vt:lpstr>PowerPoint-Präsentation</vt:lpstr>
      <vt:lpstr>Padova, 1944.  Friedrich Boßhammer, responsabile per le deportazioni degli ebrei dall‘Italia, condannato nel 1972</vt:lpstr>
      <vt:lpstr>PowerPoint-Präsentation</vt:lpstr>
      <vt:lpstr>Processi per i crimini commessi in Italia contro civili, 1979-2010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Processo «Auschwitz» a Francoforte, 1963-65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Werner Lott</dc:creator>
  <cp:lastModifiedBy>Sara Berger</cp:lastModifiedBy>
  <cp:revision>333</cp:revision>
  <cp:lastPrinted>2022-01-19T11:47:30Z</cp:lastPrinted>
  <dcterms:created xsi:type="dcterms:W3CDTF">2021-11-25T09:27:43Z</dcterms:created>
  <dcterms:modified xsi:type="dcterms:W3CDTF">2024-02-05T10:25:23Z</dcterms:modified>
</cp:coreProperties>
</file>