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9" r:id="rId20"/>
    <p:sldId id="277" r:id="rId21"/>
    <p:sldId id="278" r:id="rId22"/>
    <p:sldId id="280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7CB-F2D4-4557-B40A-3CE4336E9A14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48FD7-8823-4E21-9403-0452C1FAA1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6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548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Si parla anche di</a:t>
            </a:r>
            <a:r>
              <a:rPr lang="it-IT" baseline="0" dirty="0" smtClean="0"/>
              <a:t> detrazioni fiscali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8FD7-8823-4E21-9403-0452C1FAA135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367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C5C5-C2CF-4CB3-9DD9-77A00E1BE53A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48E6-4C83-44F1-BE8F-010367A05A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580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C5C5-C2CF-4CB3-9DD9-77A00E1BE53A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48E6-4C83-44F1-BE8F-010367A05A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76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C5C5-C2CF-4CB3-9DD9-77A00E1BE53A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48E6-4C83-44F1-BE8F-010367A05A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324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C5C5-C2CF-4CB3-9DD9-77A00E1BE53A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48E6-4C83-44F1-BE8F-010367A05A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97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C5C5-C2CF-4CB3-9DD9-77A00E1BE53A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48E6-4C83-44F1-BE8F-010367A05A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619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C5C5-C2CF-4CB3-9DD9-77A00E1BE53A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48E6-4C83-44F1-BE8F-010367A05A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54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C5C5-C2CF-4CB3-9DD9-77A00E1BE53A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48E6-4C83-44F1-BE8F-010367A05A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12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C5C5-C2CF-4CB3-9DD9-77A00E1BE53A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48E6-4C83-44F1-BE8F-010367A05A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59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C5C5-C2CF-4CB3-9DD9-77A00E1BE53A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48E6-4C83-44F1-BE8F-010367A05A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0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C5C5-C2CF-4CB3-9DD9-77A00E1BE53A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48E6-4C83-44F1-BE8F-010367A05A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848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C5C5-C2CF-4CB3-9DD9-77A00E1BE53A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48E6-4C83-44F1-BE8F-010367A05A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524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FC5C5-C2CF-4CB3-9DD9-77A00E1BE53A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848E6-4C83-44F1-BE8F-010367A05A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161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ilitychannel.tv/congedo-straordinario-come-funziona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ilitychannel.tv/ape-sociale-cosa-sapere-presentare-domanda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ilitychannel.tv/indennita-di-accompagnamento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2400" i="1" dirty="0"/>
              <a:t>I </a:t>
            </a:r>
            <a:r>
              <a:rPr lang="it-IT" sz="2400" i="1" dirty="0" err="1"/>
              <a:t>caregiver</a:t>
            </a:r>
            <a:r>
              <a:rPr lang="it-IT" sz="2400" i="1" dirty="0"/>
              <a:t> professionali: chi sono, cosa fanno, come reperirli. </a:t>
            </a:r>
            <a:r>
              <a:rPr lang="it-IT" sz="2300" i="1" dirty="0"/>
              <a:t>I </a:t>
            </a:r>
            <a:r>
              <a:rPr lang="it-IT" sz="2300" i="1" dirty="0" err="1"/>
              <a:t>caregiver</a:t>
            </a:r>
            <a:r>
              <a:rPr lang="it-IT" sz="2300" i="1" dirty="0"/>
              <a:t> familiari: sostegni economici e riferimenti </a:t>
            </a:r>
            <a:r>
              <a:rPr lang="it-IT" sz="2300" i="1" dirty="0" smtClean="0"/>
              <a:t>normativi. 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i="1" dirty="0"/>
              <a:t>Le problematiche </a:t>
            </a:r>
            <a:r>
              <a:rPr lang="it-IT" sz="2400" i="1" dirty="0" err="1" smtClean="0"/>
              <a:t>giuslavoristiche</a:t>
            </a:r>
            <a:r>
              <a:rPr lang="it-IT" sz="2400" i="1" dirty="0" smtClean="0"/>
              <a:t>. 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Torino, 24 Marzo 2022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57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CCNL del Lavoro Domestico</a:t>
            </a:r>
            <a:br>
              <a:rPr lang="it-IT" dirty="0" smtClean="0"/>
            </a:br>
            <a:r>
              <a:rPr lang="it-IT" dirty="0" smtClean="0"/>
              <a:t>Contributi </a:t>
            </a:r>
            <a:r>
              <a:rPr lang="it-IT" dirty="0" smtClean="0"/>
              <a:t>INPS </a:t>
            </a:r>
            <a:r>
              <a:rPr lang="it-IT" sz="2200" dirty="0" smtClean="0"/>
              <a:t>(2022)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601701"/>
            <a:ext cx="9144664" cy="2232248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14400" y="2057401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Da 25 a 54 ore </a:t>
            </a:r>
            <a:r>
              <a:rPr lang="it-IT" dirty="0" err="1" smtClean="0"/>
              <a:t>sett</a:t>
            </a:r>
            <a:r>
              <a:rPr lang="it-IT" dirty="0" smtClean="0"/>
              <a:t>. : 1,06 + 0,06/ora </a:t>
            </a: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914400" y="3053383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Scadenze: 10/4 – 10/7 – 10/10 – 10/1 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10258" y="4110919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755576" y="3186919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906066" y="3986908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Costo del </a:t>
            </a:r>
            <a:r>
              <a:rPr lang="it-IT" dirty="0" err="1" smtClean="0"/>
              <a:t>MAV</a:t>
            </a:r>
            <a:r>
              <a:rPr lang="it-IT" dirty="0" smtClean="0"/>
              <a:t> trimestrale: Euro 819.84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105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CCNL del Lavoro Domestico</a:t>
            </a:r>
            <a:br>
              <a:rPr lang="it-IT" dirty="0" smtClean="0"/>
            </a:br>
            <a:r>
              <a:rPr lang="it-IT" dirty="0" smtClean="0"/>
              <a:t>Minimi retributivi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9361" y="2654499"/>
            <a:ext cx="9144664" cy="2232248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38411" y="4581128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C</a:t>
            </a:r>
            <a:r>
              <a:rPr lang="it-IT" dirty="0" smtClean="0"/>
              <a:t>S (</a:t>
            </a:r>
            <a:r>
              <a:rPr lang="it-IT" dirty="0" err="1" smtClean="0"/>
              <a:t>Ass</a:t>
            </a:r>
            <a:r>
              <a:rPr lang="it-IT" dirty="0" smtClean="0"/>
              <a:t>. </a:t>
            </a:r>
            <a:r>
              <a:rPr lang="it-IT" dirty="0" err="1" smtClean="0"/>
              <a:t>nott</a:t>
            </a:r>
            <a:r>
              <a:rPr lang="it-IT" dirty="0" smtClean="0"/>
              <a:t>.) –   1.458,03</a:t>
            </a: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914400" y="2708920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CS – 1.026,34 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14400" y="3955740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914400" y="3349005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DS – 1.267,82 </a:t>
            </a:r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914400" y="2209801"/>
            <a:ext cx="83820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err="1" smtClean="0"/>
              <a:t>BS</a:t>
            </a:r>
            <a:r>
              <a:rPr lang="it-IT" dirty="0" smtClean="0"/>
              <a:t> –    905,59</a:t>
            </a:r>
            <a:endParaRPr lang="it-IT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938410" y="5461248"/>
            <a:ext cx="8281789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err="1" smtClean="0"/>
              <a:t>Pres</a:t>
            </a:r>
            <a:r>
              <a:rPr lang="it-IT" dirty="0" smtClean="0"/>
              <a:t>. </a:t>
            </a:r>
            <a:r>
              <a:rPr lang="it-IT" dirty="0" err="1" smtClean="0"/>
              <a:t>nott</a:t>
            </a:r>
            <a:r>
              <a:rPr lang="it-IT" dirty="0" smtClean="0"/>
              <a:t>. – 697,30</a:t>
            </a:r>
            <a:endParaRPr lang="it-IT" dirty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930076" y="3980520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err="1" smtClean="0"/>
              <a:t>BS</a:t>
            </a:r>
            <a:r>
              <a:rPr lang="it-IT" dirty="0" smtClean="0"/>
              <a:t> (</a:t>
            </a:r>
            <a:r>
              <a:rPr lang="it-IT" dirty="0" err="1" smtClean="0"/>
              <a:t>Ass</a:t>
            </a:r>
            <a:r>
              <a:rPr lang="it-IT" dirty="0" smtClean="0"/>
              <a:t>. </a:t>
            </a:r>
            <a:r>
              <a:rPr lang="it-IT" dirty="0" err="1" smtClean="0"/>
              <a:t>nott</a:t>
            </a:r>
            <a:r>
              <a:rPr lang="it-IT" dirty="0" smtClean="0"/>
              <a:t>.) –   1.180,28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519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CCNL del Lavoro Domestico</a:t>
            </a:r>
            <a:br>
              <a:rPr lang="it-IT" dirty="0" smtClean="0"/>
            </a:br>
            <a:r>
              <a:rPr lang="it-IT" dirty="0" smtClean="0"/>
              <a:t>Minimi retributivi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9361" y="2654499"/>
            <a:ext cx="9144664" cy="2232248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38411" y="4581128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914400" y="2708920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CS </a:t>
            </a:r>
            <a:r>
              <a:rPr lang="it-IT" dirty="0" err="1" smtClean="0"/>
              <a:t>sost</a:t>
            </a:r>
            <a:r>
              <a:rPr lang="it-IT" dirty="0" smtClean="0"/>
              <a:t>. – </a:t>
            </a:r>
            <a:r>
              <a:rPr lang="it-IT" dirty="0"/>
              <a:t> </a:t>
            </a:r>
            <a:r>
              <a:rPr lang="it-IT" dirty="0" smtClean="0"/>
              <a:t>531,09 (</a:t>
            </a:r>
            <a:r>
              <a:rPr lang="it-IT" dirty="0" err="1" smtClean="0"/>
              <a:t>ca</a:t>
            </a:r>
            <a:r>
              <a:rPr lang="it-IT" dirty="0" smtClean="0"/>
              <a:t>.) 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14400" y="3955740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914400" y="3349005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DS </a:t>
            </a:r>
            <a:r>
              <a:rPr lang="it-IT" dirty="0" err="1" smtClean="0"/>
              <a:t>sost</a:t>
            </a:r>
            <a:r>
              <a:rPr lang="it-IT" dirty="0" smtClean="0"/>
              <a:t>. –  640,59 (</a:t>
            </a:r>
            <a:r>
              <a:rPr lang="it-IT" dirty="0" err="1" smtClean="0"/>
              <a:t>ca</a:t>
            </a:r>
            <a:r>
              <a:rPr lang="it-IT" dirty="0" smtClean="0"/>
              <a:t>.) </a:t>
            </a:r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914400" y="2209801"/>
            <a:ext cx="83820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938410" y="5461248"/>
            <a:ext cx="8281789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914400" y="3987527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676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CCNL del Lavoro Domestico</a:t>
            </a:r>
            <a:br>
              <a:rPr lang="it-IT" dirty="0" smtClean="0"/>
            </a:br>
            <a:r>
              <a:rPr lang="it-IT" dirty="0" smtClean="0"/>
              <a:t>Costi complessivi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601701"/>
            <a:ext cx="9144664" cy="2232248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14400" y="2057401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CS: </a:t>
            </a:r>
            <a:r>
              <a:rPr lang="it-IT" dirty="0" err="1" smtClean="0"/>
              <a:t>RAL</a:t>
            </a:r>
            <a:r>
              <a:rPr lang="it-IT" dirty="0" smtClean="0"/>
              <a:t> 13.342 + TFR </a:t>
            </a: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914400" y="2708920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DS</a:t>
            </a:r>
            <a:r>
              <a:rPr lang="it-IT" dirty="0"/>
              <a:t>: </a:t>
            </a:r>
            <a:r>
              <a:rPr lang="it-IT" dirty="0" err="1"/>
              <a:t>RAL</a:t>
            </a:r>
            <a:r>
              <a:rPr lang="it-IT" dirty="0"/>
              <a:t> </a:t>
            </a:r>
            <a:r>
              <a:rPr lang="it-IT" dirty="0" smtClean="0"/>
              <a:t>16.482 </a:t>
            </a:r>
            <a:r>
              <a:rPr lang="it-IT" dirty="0"/>
              <a:t>+ TFR 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14400" y="3955740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755576" y="3186919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896119" y="3380234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Costo del </a:t>
            </a:r>
            <a:r>
              <a:rPr lang="it-IT" dirty="0" err="1" smtClean="0"/>
              <a:t>MAV</a:t>
            </a:r>
            <a:r>
              <a:rPr lang="it-IT" dirty="0" smtClean="0"/>
              <a:t> annuale: Euro 3.279,26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15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CCNL del Lavoro Domestico</a:t>
            </a:r>
            <a:br>
              <a:rPr lang="it-IT" dirty="0" smtClean="0"/>
            </a:br>
            <a:r>
              <a:rPr lang="it-IT" dirty="0" smtClean="0"/>
              <a:t>Costi complessivi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601701"/>
            <a:ext cx="9144664" cy="2232248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14400" y="2057401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CS </a:t>
            </a:r>
            <a:r>
              <a:rPr lang="it-IT" dirty="0" err="1" smtClean="0"/>
              <a:t>sost</a:t>
            </a:r>
            <a:r>
              <a:rPr lang="it-IT" dirty="0" smtClean="0"/>
              <a:t>: </a:t>
            </a:r>
            <a:r>
              <a:rPr lang="it-IT" dirty="0" err="1" smtClean="0"/>
              <a:t>RAL</a:t>
            </a:r>
            <a:r>
              <a:rPr lang="it-IT" dirty="0" smtClean="0"/>
              <a:t> 6.904 + TFR </a:t>
            </a: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914400" y="2708920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DS </a:t>
            </a:r>
            <a:r>
              <a:rPr lang="it-IT" dirty="0" err="1" smtClean="0"/>
              <a:t>sost</a:t>
            </a:r>
            <a:r>
              <a:rPr lang="it-IT" dirty="0" smtClean="0"/>
              <a:t>: </a:t>
            </a:r>
            <a:r>
              <a:rPr lang="it-IT" dirty="0" err="1"/>
              <a:t>RAL</a:t>
            </a:r>
            <a:r>
              <a:rPr lang="it-IT" dirty="0"/>
              <a:t> </a:t>
            </a:r>
            <a:r>
              <a:rPr lang="it-IT" dirty="0" smtClean="0"/>
              <a:t>8.328 </a:t>
            </a:r>
            <a:r>
              <a:rPr lang="it-IT" dirty="0"/>
              <a:t>+ TFR 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882799" y="3933056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3186919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914078" y="4082530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914400" y="3356992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Costo del </a:t>
            </a:r>
            <a:r>
              <a:rPr lang="it-IT" dirty="0" err="1" smtClean="0"/>
              <a:t>MAV</a:t>
            </a:r>
            <a:r>
              <a:rPr lang="it-IT" dirty="0" smtClean="0"/>
              <a:t> annuale: Euro 1.422,72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08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CCNL del Lavoro Domestico</a:t>
            </a:r>
            <a:br>
              <a:rPr lang="it-IT" dirty="0" smtClean="0"/>
            </a:br>
            <a:r>
              <a:rPr lang="it-IT" dirty="0" smtClean="0"/>
              <a:t>In sintesi: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601701"/>
            <a:ext cx="9144664" cy="2232248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14400" y="2057401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La gestione regolare di una assistenza con un badante regolare e un sostituto porta ad un esborso minimo di: </a:t>
            </a: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052500" y="4082530"/>
            <a:ext cx="82582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DS: 29.512 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24000" y="3841912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3186919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1040904" y="4005064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187624" y="3396333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1047725" y="3189834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CS: 24.948   </a:t>
            </a:r>
            <a:endParaRPr lang="it-IT" dirty="0"/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1066800" y="5013176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di cui Euro 4.702 di INPS</a:t>
            </a:r>
            <a:r>
              <a:rPr lang="it-IT" dirty="0" smtClean="0"/>
              <a:t>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560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</a:t>
            </a:r>
            <a:r>
              <a:rPr lang="it-IT" dirty="0" err="1" smtClean="0"/>
              <a:t>caregiver</a:t>
            </a:r>
            <a:r>
              <a:rPr lang="it-IT" dirty="0" smtClean="0"/>
              <a:t> familiari: chi sono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912" y="2564904"/>
            <a:ext cx="7776512" cy="2232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</a:t>
            </a:r>
            <a:r>
              <a:rPr lang="it-IT" dirty="0" smtClean="0"/>
              <a:t>l </a:t>
            </a:r>
            <a:r>
              <a:rPr lang="it-IT" dirty="0"/>
              <a:t>termine </a:t>
            </a:r>
            <a:r>
              <a:rPr lang="it-IT" dirty="0" smtClean="0"/>
              <a:t>«</a:t>
            </a:r>
            <a:r>
              <a:rPr lang="it-IT" dirty="0" err="1" smtClean="0"/>
              <a:t>caregiver</a:t>
            </a:r>
            <a:r>
              <a:rPr lang="it-IT" dirty="0" smtClean="0"/>
              <a:t> familiare» indica </a:t>
            </a:r>
            <a:r>
              <a:rPr lang="it-IT" dirty="0"/>
              <a:t>una persona </a:t>
            </a:r>
            <a:r>
              <a:rPr lang="it-IT" dirty="0" smtClean="0"/>
              <a:t>che</a:t>
            </a:r>
            <a:r>
              <a:rPr lang="it-IT" dirty="0"/>
              <a:t> </a:t>
            </a:r>
            <a:r>
              <a:rPr lang="it-IT" b="1" dirty="0"/>
              <a:t>si prende cura gratuitamente e giornalmente</a:t>
            </a:r>
            <a:r>
              <a:rPr lang="it-IT" dirty="0"/>
              <a:t> di un individuo malato e/o con disabilità.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1752600"/>
            <a:ext cx="8229600" cy="26845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218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</a:t>
            </a:r>
            <a:r>
              <a:rPr lang="it-IT" dirty="0" err="1" smtClean="0"/>
              <a:t>caregiver</a:t>
            </a:r>
            <a:r>
              <a:rPr lang="it-IT" dirty="0" smtClean="0"/>
              <a:t> familiari: sostegni economici e riferimenti normativi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912" y="1752600"/>
            <a:ext cx="7776512" cy="304455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12800" b="1" dirty="0" smtClean="0"/>
              <a:t>Legge 104/92</a:t>
            </a:r>
            <a:endParaRPr lang="it-IT" sz="12800" b="1" dirty="0"/>
          </a:p>
          <a:p>
            <a:r>
              <a:rPr lang="it-IT" sz="12800" dirty="0" smtClean="0"/>
              <a:t>diritto </a:t>
            </a:r>
            <a:r>
              <a:rPr lang="it-IT" sz="12800" dirty="0"/>
              <a:t>di usare 3 giorni di permesso retribuiti al mese per assistere il familiare malato o con disabilità;</a:t>
            </a:r>
          </a:p>
          <a:p>
            <a:r>
              <a:rPr lang="it-IT" sz="12800" dirty="0"/>
              <a:t>diritto di utilizzo del </a:t>
            </a:r>
            <a:r>
              <a:rPr lang="it-IT" sz="12800" dirty="0">
                <a:hlinkClick r:id="rId3"/>
              </a:rPr>
              <a:t>congedo </a:t>
            </a:r>
            <a:r>
              <a:rPr lang="it-IT" sz="12800" dirty="0" smtClean="0">
                <a:hlinkClick r:id="rId3"/>
              </a:rPr>
              <a:t>straordinario</a:t>
            </a:r>
            <a:r>
              <a:rPr lang="it-IT" sz="12800" dirty="0" smtClean="0"/>
              <a:t> (24 mesi)</a:t>
            </a:r>
            <a:r>
              <a:rPr lang="it-IT" sz="12800" dirty="0"/>
              <a:t> (D. </a:t>
            </a:r>
            <a:r>
              <a:rPr lang="it-IT" sz="12800" dirty="0" err="1"/>
              <a:t>Lgs</a:t>
            </a:r>
            <a:r>
              <a:rPr lang="it-IT" sz="12800" dirty="0"/>
              <a:t> 151/01 – Art. 42 c. 5</a:t>
            </a:r>
            <a:r>
              <a:rPr lang="it-IT" sz="12800" dirty="0" smtClean="0"/>
              <a:t>)</a:t>
            </a:r>
            <a:endParaRPr lang="it-IT" sz="12800" dirty="0"/>
          </a:p>
          <a:p>
            <a:r>
              <a:rPr lang="it-IT" sz="12800" dirty="0"/>
              <a:t>diritto di scelta del luogo di lavoro, con l’obiettivo di avvicinare il domicilio di lavoro alla persona da assistere.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1752600"/>
            <a:ext cx="8229600" cy="26845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293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</a:t>
            </a:r>
            <a:r>
              <a:rPr lang="it-IT" dirty="0" err="1" smtClean="0"/>
              <a:t>caregiver</a:t>
            </a:r>
            <a:r>
              <a:rPr lang="it-IT" dirty="0" smtClean="0"/>
              <a:t> familiari: sostegni economici e riferimenti normativi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912" y="1752600"/>
            <a:ext cx="7776512" cy="4412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Ape sociale</a:t>
            </a:r>
          </a:p>
          <a:p>
            <a:pPr marL="0" indent="0">
              <a:buNone/>
            </a:pPr>
            <a:r>
              <a:rPr lang="it-IT" dirty="0"/>
              <a:t>L’anticipo pensionistico, (</a:t>
            </a:r>
            <a:r>
              <a:rPr lang="it-IT" dirty="0" smtClean="0">
                <a:hlinkClick r:id="rId3"/>
              </a:rPr>
              <a:t>Ape Sociale</a:t>
            </a:r>
            <a:r>
              <a:rPr lang="it-IT" dirty="0" smtClean="0"/>
              <a:t>), </a:t>
            </a:r>
            <a:r>
              <a:rPr lang="it-IT" dirty="0"/>
              <a:t>può essere richiesto nel caso in cui:</a:t>
            </a:r>
          </a:p>
          <a:p>
            <a:r>
              <a:rPr lang="it-IT" dirty="0"/>
              <a:t>le persone assistono un coniuge o parenti di primo o secondo grado da almeno sei mesi;</a:t>
            </a:r>
          </a:p>
          <a:p>
            <a:r>
              <a:rPr lang="it-IT" dirty="0"/>
              <a:t>i genitori o il coniuge della persona malata o con disabilità hanno almeno 70 anni e hanno patologie invalidanti</a:t>
            </a:r>
            <a:r>
              <a:rPr lang="it-IT" dirty="0" smtClean="0"/>
              <a:t>.</a:t>
            </a:r>
          </a:p>
          <a:p>
            <a:r>
              <a:rPr lang="it-IT" dirty="0" smtClean="0"/>
              <a:t>Attenzione: non si tratta di un trattamento pensionistico ma di un ammortizzatore sociale.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1752600"/>
            <a:ext cx="8229600" cy="26845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590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</a:t>
            </a:r>
            <a:r>
              <a:rPr lang="it-IT" dirty="0" err="1" smtClean="0"/>
              <a:t>caregiver</a:t>
            </a:r>
            <a:r>
              <a:rPr lang="it-IT" dirty="0" smtClean="0"/>
              <a:t> familiari: sostegni economici e riferimenti normativi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912" y="1752600"/>
            <a:ext cx="7776512" cy="4412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Smart </a:t>
            </a:r>
            <a:r>
              <a:rPr lang="it-IT" b="1" dirty="0" err="1" smtClean="0"/>
              <a:t>Working</a:t>
            </a:r>
            <a:endParaRPr lang="it-IT" b="1" dirty="0"/>
          </a:p>
          <a:p>
            <a:r>
              <a:rPr lang="it-IT" dirty="0" smtClean="0"/>
              <a:t>Sempre possibile (Cura Italia)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Assicurazione INAIL</a:t>
            </a:r>
            <a:endParaRPr lang="it-IT" b="1" dirty="0"/>
          </a:p>
          <a:p>
            <a:r>
              <a:rPr lang="it-IT" dirty="0" smtClean="0"/>
              <a:t>L. 493/99 (Casalinghe)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1752600"/>
            <a:ext cx="8229600" cy="26845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584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</a:t>
            </a:r>
            <a:r>
              <a:rPr lang="it-IT" dirty="0" err="1" smtClean="0"/>
              <a:t>caregiver</a:t>
            </a:r>
            <a:r>
              <a:rPr lang="it-IT" dirty="0" smtClean="0"/>
              <a:t> professionali: chi </a:t>
            </a:r>
            <a:r>
              <a:rPr lang="it-IT" dirty="0" smtClean="0"/>
              <a:t>sono e cosa fanno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4792" y="3313584"/>
            <a:ext cx="7937648" cy="2232248"/>
          </a:xfrm>
        </p:spPr>
        <p:txBody>
          <a:bodyPr>
            <a:normAutofit/>
          </a:bodyPr>
          <a:lstStyle/>
          <a:p>
            <a:r>
              <a:rPr lang="it-IT" dirty="0" smtClean="0"/>
              <a:t>Personale infermieristico/non infermieristico </a:t>
            </a:r>
            <a:r>
              <a:rPr lang="it-IT" b="1" dirty="0" smtClean="0"/>
              <a:t>non </a:t>
            </a:r>
            <a:r>
              <a:rPr lang="it-IT" b="1" dirty="0" smtClean="0"/>
              <a:t>autonomo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1752601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Personale infermieristico </a:t>
            </a:r>
            <a:r>
              <a:rPr lang="it-IT" b="1" dirty="0" smtClean="0"/>
              <a:t>autonomo</a:t>
            </a:r>
            <a:r>
              <a:rPr lang="it-IT" dirty="0" smtClean="0"/>
              <a:t> (P. Iva)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2420888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Il personale infermieristico </a:t>
            </a:r>
            <a:r>
              <a:rPr lang="it-IT" b="1" dirty="0" smtClean="0"/>
              <a:t>autonomo</a:t>
            </a:r>
            <a:r>
              <a:rPr lang="it-IT" dirty="0" smtClean="0"/>
              <a:t> si occupa professionalmente dell’assistito e fattura la prestazione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586408" y="4509120"/>
            <a:ext cx="8064544" cy="2232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Il personale infermieristico/non infermieristico</a:t>
            </a:r>
            <a:r>
              <a:rPr lang="it-IT" b="1" dirty="0" smtClean="0"/>
              <a:t> non autonomo </a:t>
            </a:r>
            <a:r>
              <a:rPr lang="it-IT" dirty="0" smtClean="0"/>
              <a:t>può svolgere anche le medesime  attività (fatte salve le capacità professionali e/o le certificazioni di cui è in possesso) ma solo in qualità di dipendente.</a:t>
            </a:r>
            <a:endParaRPr lang="it-IT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609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</a:t>
            </a:r>
            <a:r>
              <a:rPr lang="it-IT" dirty="0" err="1" smtClean="0"/>
              <a:t>caregiver</a:t>
            </a:r>
            <a:r>
              <a:rPr lang="it-IT" dirty="0" smtClean="0"/>
              <a:t> familiari: sostegni economici e riferimenti normativi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912" y="1752600"/>
            <a:ext cx="7776512" cy="4412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Sostegni economici indiretti</a:t>
            </a:r>
            <a:endParaRPr lang="it-IT" b="1" dirty="0"/>
          </a:p>
          <a:p>
            <a:r>
              <a:rPr lang="it-IT" dirty="0" smtClean="0">
                <a:hlinkClick r:id="rId3"/>
              </a:rPr>
              <a:t>Indennità </a:t>
            </a:r>
            <a:r>
              <a:rPr lang="it-IT" dirty="0">
                <a:hlinkClick r:id="rId3"/>
              </a:rPr>
              <a:t>di accompagnamento</a:t>
            </a:r>
            <a:r>
              <a:rPr lang="it-IT" dirty="0"/>
              <a:t>, misura disciplinata dalla Legge 18 del 1980. Spetta principalmente agli invalidi civili. Dal </a:t>
            </a:r>
            <a:r>
              <a:rPr lang="it-IT" dirty="0" smtClean="0"/>
              <a:t>2022 </a:t>
            </a:r>
            <a:r>
              <a:rPr lang="it-IT" dirty="0"/>
              <a:t>il sussidio economico spetta in 12 mensilità ciascuna pari a </a:t>
            </a:r>
            <a:r>
              <a:rPr lang="it-IT" dirty="0" smtClean="0"/>
              <a:t>529,94 euro.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(è spesso alternativa a contributi Enti      	Locali)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1752600"/>
            <a:ext cx="8229600" cy="26845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934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</a:t>
            </a:r>
            <a:r>
              <a:rPr lang="it-IT" dirty="0" err="1" smtClean="0"/>
              <a:t>caregiver</a:t>
            </a:r>
            <a:r>
              <a:rPr lang="it-IT" dirty="0" smtClean="0"/>
              <a:t> familiari: sostegni economici e riferimenti normativi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912" y="1752600"/>
            <a:ext cx="7776512" cy="4412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Legge di </a:t>
            </a:r>
            <a:r>
              <a:rPr lang="it-IT" b="1" dirty="0"/>
              <a:t>B</a:t>
            </a:r>
            <a:r>
              <a:rPr lang="it-IT" b="1" dirty="0" smtClean="0"/>
              <a:t>ilancio 2022</a:t>
            </a:r>
          </a:p>
          <a:p>
            <a:pPr marL="0" indent="0">
              <a:buNone/>
            </a:pPr>
            <a:r>
              <a:rPr lang="it-IT" dirty="0" smtClean="0"/>
              <a:t>Fondo di 30 milioni di Euro</a:t>
            </a:r>
          </a:p>
          <a:p>
            <a:pPr marL="0" indent="0">
              <a:buNone/>
            </a:pPr>
            <a:r>
              <a:rPr lang="it-IT" dirty="0" smtClean="0"/>
              <a:t>Requisiti: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Parenti di primo grado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Svolgimento di sorveglianza attiva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Gratuità e disponibilità </a:t>
            </a:r>
            <a:r>
              <a:rPr lang="it-IT" dirty="0" err="1" smtClean="0"/>
              <a:t>h24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Operatività diretta e indiretta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Categoria lavori gravosi per pensione anticipata</a:t>
            </a:r>
          </a:p>
          <a:p>
            <a:pPr marL="0" indent="0">
              <a:buNone/>
            </a:pPr>
            <a:endParaRPr lang="it-IT" b="1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1752600"/>
            <a:ext cx="8229600" cy="26845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786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Grazie per l’attenzione !!!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00808"/>
            <a:ext cx="5321564" cy="3991173"/>
          </a:xfrm>
        </p:spPr>
      </p:pic>
    </p:spTree>
    <p:extLst>
      <p:ext uri="{BB962C8B-B14F-4D97-AF65-F5344CB8AC3E}">
        <p14:creationId xmlns:p14="http://schemas.microsoft.com/office/powerpoint/2010/main" val="59154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</a:t>
            </a:r>
            <a:r>
              <a:rPr lang="it-IT" dirty="0" err="1" smtClean="0"/>
              <a:t>caregiver</a:t>
            </a:r>
            <a:r>
              <a:rPr lang="it-IT" dirty="0" smtClean="0"/>
              <a:t> professionali: come reperirli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601701"/>
            <a:ext cx="9144664" cy="2232248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890539" y="2966494"/>
            <a:ext cx="8070776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Cooperative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14400" y="2057401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Agenzie: selezione non lucrativa / no somministrazione</a:t>
            </a: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71961" y="3717032"/>
            <a:ext cx="8501976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Centri per l’Impiego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871961" y="4445099"/>
            <a:ext cx="8070776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Contatti personali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322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</a:t>
            </a:r>
            <a:r>
              <a:rPr lang="it-IT" dirty="0" err="1" smtClean="0"/>
              <a:t>caregiver</a:t>
            </a:r>
            <a:r>
              <a:rPr lang="it-IT" dirty="0" smtClean="0"/>
              <a:t> professionali: come gestirli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601701"/>
            <a:ext cx="9144664" cy="2232248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14400" y="2057401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Agenzie</a:t>
            </a: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96541" y="3284984"/>
            <a:ext cx="8501976" cy="892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In proprio (o tramite centri specializzati e/o Consulenti del Lavoro)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75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CCNL del Lavoro Domestico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601701"/>
            <a:ext cx="9144664" cy="2232248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14400" y="2057401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Datore di lavoro privato</a:t>
            </a: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82774" y="2950097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Non sostituto di imposta IRPEF 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882774" y="3874048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Deve adempiere ai versamenti INPS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253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CCNL del Lavoro Domestico</a:t>
            </a:r>
            <a:br>
              <a:rPr lang="it-IT" dirty="0" smtClean="0"/>
            </a:br>
            <a:r>
              <a:rPr lang="it-IT" dirty="0" smtClean="0"/>
              <a:t>Art. 9 - Classificazione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601701"/>
            <a:ext cx="9144664" cy="2232248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14400" y="2057401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err="1" smtClean="0"/>
              <a:t>BS</a:t>
            </a:r>
            <a:r>
              <a:rPr lang="it-IT" dirty="0" smtClean="0"/>
              <a:t> – Bambini e anziani </a:t>
            </a:r>
            <a:r>
              <a:rPr lang="it-IT" dirty="0" err="1" smtClean="0"/>
              <a:t>autosuff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925116" y="2950097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CS – Anziani NON </a:t>
            </a:r>
            <a:r>
              <a:rPr lang="it-IT" dirty="0" err="1" smtClean="0"/>
              <a:t>autosuff</a:t>
            </a:r>
            <a:r>
              <a:rPr lang="it-IT" dirty="0" smtClean="0"/>
              <a:t>. (non formati) 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14400" y="3955740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914400" y="3864708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DS – Anziani NON </a:t>
            </a:r>
            <a:r>
              <a:rPr lang="it-IT" dirty="0" err="1" smtClean="0"/>
              <a:t>autosuff</a:t>
            </a:r>
            <a:r>
              <a:rPr lang="it-IT" dirty="0" smtClean="0"/>
              <a:t>. (formati)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939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CCNL del Lavoro Domestico</a:t>
            </a:r>
            <a:br>
              <a:rPr lang="it-IT" dirty="0" smtClean="0"/>
            </a:br>
            <a:r>
              <a:rPr lang="it-IT" dirty="0" smtClean="0"/>
              <a:t>Art. 10-11 – Altre categorie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601701"/>
            <a:ext cx="9144664" cy="2232248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14400" y="2057401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Assistenza notturna</a:t>
            </a: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914400" y="3352825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Presenza notturna (con interventi) 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14400" y="3955740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914400" y="3349005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382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CCNL del Lavoro Domestico</a:t>
            </a:r>
            <a:br>
              <a:rPr lang="it-IT" dirty="0" smtClean="0"/>
            </a:br>
            <a:r>
              <a:rPr lang="it-IT" dirty="0" smtClean="0"/>
              <a:t>Art. 14 – Orario di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465" y="2585306"/>
            <a:ext cx="9144664" cy="2232248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873844" y="2348880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54 ore </a:t>
            </a:r>
            <a:r>
              <a:rPr lang="it-IT" dirty="0" err="1" smtClean="0"/>
              <a:t>sett</a:t>
            </a:r>
            <a:r>
              <a:rPr lang="it-IT" dirty="0" smtClean="0"/>
              <a:t>. (badanti conviventi)</a:t>
            </a: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97755" y="3097374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40 ore </a:t>
            </a:r>
            <a:r>
              <a:rPr lang="it-IT" dirty="0" err="1" smtClean="0"/>
              <a:t>sett</a:t>
            </a:r>
            <a:r>
              <a:rPr lang="it-IT" dirty="0" smtClean="0"/>
              <a:t>. </a:t>
            </a:r>
            <a:r>
              <a:rPr lang="it-IT" dirty="0" err="1" smtClean="0"/>
              <a:t>max</a:t>
            </a:r>
            <a:r>
              <a:rPr lang="it-IT" dirty="0" smtClean="0"/>
              <a:t> (lavoratori non conviventi) 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14400" y="3955740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43608" y="3084029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897755" y="4706838"/>
            <a:ext cx="8070776" cy="1037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16 ore </a:t>
            </a:r>
            <a:r>
              <a:rPr lang="it-IT" dirty="0" err="1" smtClean="0"/>
              <a:t>sett</a:t>
            </a:r>
            <a:r>
              <a:rPr lang="it-IT" dirty="0" smtClean="0"/>
              <a:t>. (complemento badanti – </a:t>
            </a:r>
            <a:r>
              <a:rPr lang="it-IT" dirty="0" err="1" smtClean="0"/>
              <a:t>BS</a:t>
            </a:r>
            <a:r>
              <a:rPr lang="it-IT" dirty="0" smtClean="0"/>
              <a:t>/CS)</a:t>
            </a:r>
            <a:endParaRPr lang="it-IT" dirty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897755" y="3876675"/>
            <a:ext cx="8205689" cy="1050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30 ore </a:t>
            </a:r>
            <a:r>
              <a:rPr lang="it-IT" dirty="0" err="1" smtClean="0"/>
              <a:t>sett</a:t>
            </a:r>
            <a:r>
              <a:rPr lang="it-IT" dirty="0" smtClean="0"/>
              <a:t>. (</a:t>
            </a:r>
            <a:r>
              <a:rPr lang="it-IT" dirty="0" err="1" smtClean="0"/>
              <a:t>au</a:t>
            </a:r>
            <a:r>
              <a:rPr lang="it-IT" dirty="0" smtClean="0"/>
              <a:t> </a:t>
            </a:r>
            <a:r>
              <a:rPr lang="it-IT" dirty="0" err="1" smtClean="0"/>
              <a:t>pair</a:t>
            </a:r>
            <a:r>
              <a:rPr lang="it-IT" dirty="0" smtClean="0"/>
              <a:t> conviventi – solo </a:t>
            </a:r>
            <a:r>
              <a:rPr lang="it-IT" dirty="0" err="1" smtClean="0"/>
              <a:t>BS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66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CCNL del Lavoro Domestico</a:t>
            </a:r>
            <a:br>
              <a:rPr lang="it-IT" dirty="0" smtClean="0"/>
            </a:br>
            <a:r>
              <a:rPr lang="it-IT" dirty="0" smtClean="0"/>
              <a:t>Art. 28 – Malattia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601701"/>
            <a:ext cx="9144664" cy="2232248"/>
          </a:xfrm>
        </p:spPr>
        <p:txBody>
          <a:bodyPr>
            <a:normAutofit/>
          </a:bodyPr>
          <a:lstStyle/>
          <a:p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14400" y="2057401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 carico del datore di </a:t>
            </a:r>
            <a:r>
              <a:rPr lang="it-IT" dirty="0" smtClean="0"/>
              <a:t>lavoro (no INPS)</a:t>
            </a: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929308" y="3187663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Cassa Colf 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14400" y="3955740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755576" y="3186919"/>
            <a:ext cx="81724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896119" y="3380234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373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730</Words>
  <Application>Microsoft Office PowerPoint</Application>
  <PresentationFormat>Presentazione su schermo (4:3)</PresentationFormat>
  <Paragraphs>153</Paragraphs>
  <Slides>22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I caregiver professionali: chi sono, cosa fanno, come reperirli. I caregiver familiari: sostegni economici e riferimenti normativi.  Le problematiche giuslavoristiche. </vt:lpstr>
      <vt:lpstr>I caregiver professionali: chi sono e cosa fanno</vt:lpstr>
      <vt:lpstr>I caregiver professionali: come reperirli</vt:lpstr>
      <vt:lpstr>I caregiver professionali: come gestirli</vt:lpstr>
      <vt:lpstr>Il CCNL del Lavoro Domestico</vt:lpstr>
      <vt:lpstr>Il CCNL del Lavoro Domestico Art. 9 - Classificazione</vt:lpstr>
      <vt:lpstr>Il CCNL del Lavoro Domestico Art. 10-11 – Altre categorie</vt:lpstr>
      <vt:lpstr>Il CCNL del Lavoro Domestico Art. 14 – Orario di lavoro</vt:lpstr>
      <vt:lpstr>Il CCNL del Lavoro Domestico Art. 28 – Malattia</vt:lpstr>
      <vt:lpstr>Il CCNL del Lavoro Domestico Contributi INPS (2022)</vt:lpstr>
      <vt:lpstr>Il CCNL del Lavoro Domestico Minimi retributivi</vt:lpstr>
      <vt:lpstr>Il CCNL del Lavoro Domestico Minimi retributivi</vt:lpstr>
      <vt:lpstr>Il CCNL del Lavoro Domestico Costi complessivi </vt:lpstr>
      <vt:lpstr>Il CCNL del Lavoro Domestico Costi complessivi </vt:lpstr>
      <vt:lpstr>Il CCNL del Lavoro Domestico In sintesi:</vt:lpstr>
      <vt:lpstr>I caregiver familiari: chi sono</vt:lpstr>
      <vt:lpstr>I caregiver familiari: sostegni economici e riferimenti normativi</vt:lpstr>
      <vt:lpstr>I caregiver familiari: sostegni economici e riferimenti normativi</vt:lpstr>
      <vt:lpstr>I caregiver familiari: sostegni economici e riferimenti normativi</vt:lpstr>
      <vt:lpstr>I caregiver familiari: sostegni economici e riferimenti normativi</vt:lpstr>
      <vt:lpstr>I caregiver familiari: sostegni economici e riferimenti normativi</vt:lpstr>
      <vt:lpstr>Grazie per l’attenzione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caregiver professionali: chi sono, cosa fanno, come reperirli. I caregiver familiari: sostegni economici e riferimenti normativi  Le problematiche giuslavoristiche </dc:title>
  <dc:creator>USER14</dc:creator>
  <cp:lastModifiedBy>USER14</cp:lastModifiedBy>
  <cp:revision>91</cp:revision>
  <dcterms:created xsi:type="dcterms:W3CDTF">2022-03-17T14:23:39Z</dcterms:created>
  <dcterms:modified xsi:type="dcterms:W3CDTF">2022-03-23T15:23:01Z</dcterms:modified>
</cp:coreProperties>
</file>