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0" r:id="rId1"/>
  </p:sldMasterIdLst>
  <p:notesMasterIdLst>
    <p:notesMasterId r:id="rId31"/>
  </p:notesMasterIdLst>
  <p:sldIdLst>
    <p:sldId id="257"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6" r:id="rId23"/>
    <p:sldId id="285" r:id="rId24"/>
    <p:sldId id="287" r:id="rId25"/>
    <p:sldId id="290" r:id="rId26"/>
    <p:sldId id="292" r:id="rId27"/>
    <p:sldId id="291" r:id="rId28"/>
    <p:sldId id="293" r:id="rId29"/>
    <p:sldId id="294"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4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55"/>
    <p:restoredTop sz="96067"/>
  </p:normalViewPr>
  <p:slideViewPr>
    <p:cSldViewPr snapToGrid="0" snapToObjects="1">
      <p:cViewPr varScale="1">
        <p:scale>
          <a:sx n="102" d="100"/>
          <a:sy n="102" d="100"/>
        </p:scale>
        <p:origin x="224"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8AB1C-287F-B24A-A5A0-D2A67530B9E0}" type="datetimeFigureOut">
              <a:rPr lang="it-IT" smtClean="0"/>
              <a:t>17/02/21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DAC31-17A9-764A-842A-72FB1EDF4CF5}" type="slidenum">
              <a:rPr lang="it-IT" smtClean="0"/>
              <a:t>‹N›</a:t>
            </a:fld>
            <a:endParaRPr lang="it-IT"/>
          </a:p>
        </p:txBody>
      </p:sp>
    </p:spTree>
    <p:extLst>
      <p:ext uri="{BB962C8B-B14F-4D97-AF65-F5344CB8AC3E}">
        <p14:creationId xmlns:p14="http://schemas.microsoft.com/office/powerpoint/2010/main" val="3728334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81DAC31-17A9-764A-842A-72FB1EDF4CF5}" type="slidenum">
              <a:rPr lang="it-IT" smtClean="0"/>
              <a:t>1</a:t>
            </a:fld>
            <a:endParaRPr lang="it-IT"/>
          </a:p>
        </p:txBody>
      </p:sp>
    </p:spTree>
    <p:extLst>
      <p:ext uri="{BB962C8B-B14F-4D97-AF65-F5344CB8AC3E}">
        <p14:creationId xmlns:p14="http://schemas.microsoft.com/office/powerpoint/2010/main" val="658990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88BCF7-71D6-F843-8E41-FB6D78030AC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1662962-C859-BC46-A3C8-D2DAD2C2E0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1E28A69-9F57-D643-9291-711E64BE081A}"/>
              </a:ext>
            </a:extLst>
          </p:cNvPr>
          <p:cNvSpPr>
            <a:spLocks noGrp="1"/>
          </p:cNvSpPr>
          <p:nvPr>
            <p:ph type="dt" sz="half" idx="10"/>
          </p:nvPr>
        </p:nvSpPr>
        <p:spPr/>
        <p:txBody>
          <a:bodyPr/>
          <a:lstStyle/>
          <a:p>
            <a:fld id="{DF4A0B38-0C29-B844-94FB-3CA71563A3EF}" type="datetime1">
              <a:rPr lang="it-IT" smtClean="0"/>
              <a:t>17/02/21</a:t>
            </a:fld>
            <a:endParaRPr lang="en-US"/>
          </a:p>
        </p:txBody>
      </p:sp>
      <p:sp>
        <p:nvSpPr>
          <p:cNvPr id="5" name="Segnaposto piè di pagina 4">
            <a:extLst>
              <a:ext uri="{FF2B5EF4-FFF2-40B4-BE49-F238E27FC236}">
                <a16:creationId xmlns:a16="http://schemas.microsoft.com/office/drawing/2014/main" id="{55DE18B4-CF7E-F242-8DB6-AC4D3B7F7C64}"/>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D41F47D2-1C43-324C-B24D-BEABBF03872D}"/>
              </a:ext>
            </a:extLst>
          </p:cNvPr>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91277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4F838F-E491-CE40-BFF3-2665A5C7B01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C814EC6-1932-1F49-AC64-4A2149AD21B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F77DB04-1FEF-0E42-930F-6BF61472C672}"/>
              </a:ext>
            </a:extLst>
          </p:cNvPr>
          <p:cNvSpPr>
            <a:spLocks noGrp="1"/>
          </p:cNvSpPr>
          <p:nvPr>
            <p:ph type="dt" sz="half" idx="10"/>
          </p:nvPr>
        </p:nvSpPr>
        <p:spPr/>
        <p:txBody>
          <a:bodyPr/>
          <a:lstStyle/>
          <a:p>
            <a:fld id="{AC88788B-B892-2E41-BDE7-81D35C618F5D}" type="datetime1">
              <a:rPr lang="it-IT" smtClean="0"/>
              <a:t>17/02/21</a:t>
            </a:fld>
            <a:endParaRPr lang="en-US"/>
          </a:p>
        </p:txBody>
      </p:sp>
      <p:sp>
        <p:nvSpPr>
          <p:cNvPr id="5" name="Segnaposto piè di pagina 4">
            <a:extLst>
              <a:ext uri="{FF2B5EF4-FFF2-40B4-BE49-F238E27FC236}">
                <a16:creationId xmlns:a16="http://schemas.microsoft.com/office/drawing/2014/main" id="{974F52B7-84A7-8F4E-BA09-C44B6A1AA7FB}"/>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8A0217CE-4DAA-654B-A3E2-70EB2DC93D6F}"/>
              </a:ext>
            </a:extLst>
          </p:cNvPr>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857812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B56E36E-7DF2-0E4C-9FA6-9BF426EC344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6478DC7-807F-8646-9E6E-C32AA5AA187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D0ED7D7-67E5-C249-9133-FD173B64AD87}"/>
              </a:ext>
            </a:extLst>
          </p:cNvPr>
          <p:cNvSpPr>
            <a:spLocks noGrp="1"/>
          </p:cNvSpPr>
          <p:nvPr>
            <p:ph type="dt" sz="half" idx="10"/>
          </p:nvPr>
        </p:nvSpPr>
        <p:spPr/>
        <p:txBody>
          <a:bodyPr/>
          <a:lstStyle/>
          <a:p>
            <a:fld id="{1F113A7A-FE41-5A45-8322-5986551193F4}" type="datetime1">
              <a:rPr lang="it-IT" smtClean="0"/>
              <a:t>17/02/21</a:t>
            </a:fld>
            <a:endParaRPr lang="en-US"/>
          </a:p>
        </p:txBody>
      </p:sp>
      <p:sp>
        <p:nvSpPr>
          <p:cNvPr id="5" name="Segnaposto piè di pagina 4">
            <a:extLst>
              <a:ext uri="{FF2B5EF4-FFF2-40B4-BE49-F238E27FC236}">
                <a16:creationId xmlns:a16="http://schemas.microsoft.com/office/drawing/2014/main" id="{B0801AB1-A8D8-E549-AF3B-92A62C96A530}"/>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736CD149-2C5C-EB4F-8222-61957E6FC9AC}"/>
              </a:ext>
            </a:extLst>
          </p:cNvPr>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711527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DA3276-9F4A-D547-9C8C-05132D9C168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8E30BF9-818B-3B43-959E-A29762A6949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625096A-3B44-1246-9E31-CFE5F4D2344E}"/>
              </a:ext>
            </a:extLst>
          </p:cNvPr>
          <p:cNvSpPr>
            <a:spLocks noGrp="1"/>
          </p:cNvSpPr>
          <p:nvPr>
            <p:ph type="dt" sz="half" idx="10"/>
          </p:nvPr>
        </p:nvSpPr>
        <p:spPr/>
        <p:txBody>
          <a:bodyPr/>
          <a:lstStyle/>
          <a:p>
            <a:fld id="{0EA69FC2-0D33-5C4E-B7E0-442C564FBF20}" type="datetime1">
              <a:rPr lang="it-IT" smtClean="0"/>
              <a:t>17/02/21</a:t>
            </a:fld>
            <a:endParaRPr lang="en-US"/>
          </a:p>
        </p:txBody>
      </p:sp>
      <p:sp>
        <p:nvSpPr>
          <p:cNvPr id="5" name="Segnaposto piè di pagina 4">
            <a:extLst>
              <a:ext uri="{FF2B5EF4-FFF2-40B4-BE49-F238E27FC236}">
                <a16:creationId xmlns:a16="http://schemas.microsoft.com/office/drawing/2014/main" id="{7BC7F408-6BF5-4D49-B2D4-2A0E89E20814}"/>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7EDE8818-E8EB-7948-9107-C4D9148E806A}"/>
              </a:ext>
            </a:extLst>
          </p:cNvPr>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89442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78AF4C-64A1-7444-B629-CE4AC287A63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959DD48-E974-DD48-9AD9-74B2D74A42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A76EAEB-EEB8-A248-84CF-78C58546F262}"/>
              </a:ext>
            </a:extLst>
          </p:cNvPr>
          <p:cNvSpPr>
            <a:spLocks noGrp="1"/>
          </p:cNvSpPr>
          <p:nvPr>
            <p:ph type="dt" sz="half" idx="10"/>
          </p:nvPr>
        </p:nvSpPr>
        <p:spPr/>
        <p:txBody>
          <a:bodyPr/>
          <a:lstStyle/>
          <a:p>
            <a:fld id="{CC9EC879-DB48-1648-90E5-4D652690C4DD}" type="datetime1">
              <a:rPr lang="it-IT" smtClean="0"/>
              <a:t>17/02/21</a:t>
            </a:fld>
            <a:endParaRPr lang="en-US"/>
          </a:p>
        </p:txBody>
      </p:sp>
      <p:sp>
        <p:nvSpPr>
          <p:cNvPr id="5" name="Segnaposto piè di pagina 4">
            <a:extLst>
              <a:ext uri="{FF2B5EF4-FFF2-40B4-BE49-F238E27FC236}">
                <a16:creationId xmlns:a16="http://schemas.microsoft.com/office/drawing/2014/main" id="{B417B2B3-1BDB-9441-AAEA-1DE088A36CAF}"/>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33C767C7-5957-964B-92EF-395F83FB9FC4}"/>
              </a:ext>
            </a:extLst>
          </p:cNvPr>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591575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E3D0DB-ED50-2E41-9439-C8FE4D653C2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AE12927-E3AC-2C43-B1EC-23BD1955CB8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174DD5B-0F9C-5747-9611-CAB2398868F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4993F63-AAFF-BB4D-8CC7-7749B39ED550}"/>
              </a:ext>
            </a:extLst>
          </p:cNvPr>
          <p:cNvSpPr>
            <a:spLocks noGrp="1"/>
          </p:cNvSpPr>
          <p:nvPr>
            <p:ph type="dt" sz="half" idx="10"/>
          </p:nvPr>
        </p:nvSpPr>
        <p:spPr/>
        <p:txBody>
          <a:bodyPr/>
          <a:lstStyle/>
          <a:p>
            <a:fld id="{C50EE331-665F-B649-8417-32FCFB4F6621}" type="datetime1">
              <a:rPr lang="it-IT" smtClean="0"/>
              <a:t>17/02/21</a:t>
            </a:fld>
            <a:endParaRPr lang="en-US"/>
          </a:p>
        </p:txBody>
      </p:sp>
      <p:sp>
        <p:nvSpPr>
          <p:cNvPr id="6" name="Segnaposto piè di pagina 5">
            <a:extLst>
              <a:ext uri="{FF2B5EF4-FFF2-40B4-BE49-F238E27FC236}">
                <a16:creationId xmlns:a16="http://schemas.microsoft.com/office/drawing/2014/main" id="{23390C52-2454-6349-AAC0-92B2F799668C}"/>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C73864BA-27BF-1D41-A57C-E53259BEFFE3}"/>
              </a:ext>
            </a:extLst>
          </p:cNvPr>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573940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E320D7-3B06-4E45-AFBF-9985446144B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6188BA3-21B9-DC41-945A-BC1A76CBBE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77FAA44-7849-204E-A506-0CD8D0FEDB5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B065271-56E3-5D42-B127-A14E9FD83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0E67EAD-B3ED-A94C-B40D-D4CA20D7017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E224785-83C1-CD4C-B6BD-2F96F6705772}"/>
              </a:ext>
            </a:extLst>
          </p:cNvPr>
          <p:cNvSpPr>
            <a:spLocks noGrp="1"/>
          </p:cNvSpPr>
          <p:nvPr>
            <p:ph type="dt" sz="half" idx="10"/>
          </p:nvPr>
        </p:nvSpPr>
        <p:spPr/>
        <p:txBody>
          <a:bodyPr/>
          <a:lstStyle/>
          <a:p>
            <a:fld id="{3A162CAB-34D6-E04C-953D-694CFC761EC5}" type="datetime1">
              <a:rPr lang="it-IT" smtClean="0"/>
              <a:t>17/02/21</a:t>
            </a:fld>
            <a:endParaRPr lang="en-US"/>
          </a:p>
        </p:txBody>
      </p:sp>
      <p:sp>
        <p:nvSpPr>
          <p:cNvPr id="8" name="Segnaposto piè di pagina 7">
            <a:extLst>
              <a:ext uri="{FF2B5EF4-FFF2-40B4-BE49-F238E27FC236}">
                <a16:creationId xmlns:a16="http://schemas.microsoft.com/office/drawing/2014/main" id="{662DC2D1-0879-3848-8AA2-44BBEE1CE1A1}"/>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082EB2FB-75E7-3748-BC0A-F1E96FF88C97}"/>
              </a:ext>
            </a:extLst>
          </p:cNvPr>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787637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51B359-B475-9C44-B591-F2353E6C4C9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1E2A779-13AA-F646-878C-C4F760D36CD6}"/>
              </a:ext>
            </a:extLst>
          </p:cNvPr>
          <p:cNvSpPr>
            <a:spLocks noGrp="1"/>
          </p:cNvSpPr>
          <p:nvPr>
            <p:ph type="dt" sz="half" idx="10"/>
          </p:nvPr>
        </p:nvSpPr>
        <p:spPr/>
        <p:txBody>
          <a:bodyPr/>
          <a:lstStyle/>
          <a:p>
            <a:fld id="{5B35C126-EAF5-DF4B-88A5-DB0808EC4A9F}" type="datetime1">
              <a:rPr lang="it-IT" smtClean="0"/>
              <a:t>17/02/21</a:t>
            </a:fld>
            <a:endParaRPr lang="en-US"/>
          </a:p>
        </p:txBody>
      </p:sp>
      <p:sp>
        <p:nvSpPr>
          <p:cNvPr id="4" name="Segnaposto piè di pagina 3">
            <a:extLst>
              <a:ext uri="{FF2B5EF4-FFF2-40B4-BE49-F238E27FC236}">
                <a16:creationId xmlns:a16="http://schemas.microsoft.com/office/drawing/2014/main" id="{165A54A6-0C31-9649-96AF-58899AD1E7EB}"/>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A8F7D042-6FFA-6147-BFE4-827A445FB599}"/>
              </a:ext>
            </a:extLst>
          </p:cNvPr>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666052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73711EF-6592-744F-BF3D-11B6CAC810EB}"/>
              </a:ext>
            </a:extLst>
          </p:cNvPr>
          <p:cNvSpPr>
            <a:spLocks noGrp="1"/>
          </p:cNvSpPr>
          <p:nvPr>
            <p:ph type="dt" sz="half" idx="10"/>
          </p:nvPr>
        </p:nvSpPr>
        <p:spPr/>
        <p:txBody>
          <a:bodyPr/>
          <a:lstStyle/>
          <a:p>
            <a:fld id="{57F2B41C-652B-BA4F-A4A2-AA9C0AD5559A}" type="datetime1">
              <a:rPr lang="it-IT" smtClean="0"/>
              <a:t>17/02/21</a:t>
            </a:fld>
            <a:endParaRPr lang="en-US"/>
          </a:p>
        </p:txBody>
      </p:sp>
      <p:sp>
        <p:nvSpPr>
          <p:cNvPr id="3" name="Segnaposto piè di pagina 2">
            <a:extLst>
              <a:ext uri="{FF2B5EF4-FFF2-40B4-BE49-F238E27FC236}">
                <a16:creationId xmlns:a16="http://schemas.microsoft.com/office/drawing/2014/main" id="{8F659B59-85E3-9944-A170-93A2DC644FFB}"/>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91C09EFF-A511-7C43-9627-7C19A719B0B5}"/>
              </a:ext>
            </a:extLst>
          </p:cNvPr>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40455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4CD14E-F600-6F49-87D4-19309154BBC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BAAEA3D-AFE7-294F-BF74-AF831E6866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A494205-6998-5B46-BBBF-5D8E651E46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B444C2E-EFA5-1948-8BDD-7592AE3D1CD9}"/>
              </a:ext>
            </a:extLst>
          </p:cNvPr>
          <p:cNvSpPr>
            <a:spLocks noGrp="1"/>
          </p:cNvSpPr>
          <p:nvPr>
            <p:ph type="dt" sz="half" idx="10"/>
          </p:nvPr>
        </p:nvSpPr>
        <p:spPr/>
        <p:txBody>
          <a:bodyPr/>
          <a:lstStyle/>
          <a:p>
            <a:fld id="{7D07BDCE-71F7-174D-865C-BE058C1AE1DB}" type="datetime1">
              <a:rPr lang="it-IT" smtClean="0"/>
              <a:t>17/02/21</a:t>
            </a:fld>
            <a:endParaRPr lang="en-US"/>
          </a:p>
        </p:txBody>
      </p:sp>
      <p:sp>
        <p:nvSpPr>
          <p:cNvPr id="6" name="Segnaposto piè di pagina 5">
            <a:extLst>
              <a:ext uri="{FF2B5EF4-FFF2-40B4-BE49-F238E27FC236}">
                <a16:creationId xmlns:a16="http://schemas.microsoft.com/office/drawing/2014/main" id="{62EC60B4-04CE-C548-9EF2-2FE65EBF4E0B}"/>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48F81209-4917-2C46-8BCC-9F9163626241}"/>
              </a:ext>
            </a:extLst>
          </p:cNvPr>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39754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BE02DC-DFBA-394F-A30A-A594062C80F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47CAC1B-E864-584C-92D0-9B9CB570BB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371F9E2-2E93-1645-A189-16FCC29437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EE99381-3924-D846-9DB8-897A74270C55}"/>
              </a:ext>
            </a:extLst>
          </p:cNvPr>
          <p:cNvSpPr>
            <a:spLocks noGrp="1"/>
          </p:cNvSpPr>
          <p:nvPr>
            <p:ph type="dt" sz="half" idx="10"/>
          </p:nvPr>
        </p:nvSpPr>
        <p:spPr/>
        <p:txBody>
          <a:bodyPr/>
          <a:lstStyle/>
          <a:p>
            <a:fld id="{AF5DA17C-5554-0145-9978-3564117D8E35}" type="datetime1">
              <a:rPr lang="it-IT" smtClean="0"/>
              <a:t>17/02/21</a:t>
            </a:fld>
            <a:endParaRPr lang="en-US"/>
          </a:p>
        </p:txBody>
      </p:sp>
      <p:sp>
        <p:nvSpPr>
          <p:cNvPr id="6" name="Segnaposto piè di pagina 5">
            <a:extLst>
              <a:ext uri="{FF2B5EF4-FFF2-40B4-BE49-F238E27FC236}">
                <a16:creationId xmlns:a16="http://schemas.microsoft.com/office/drawing/2014/main" id="{27794F9E-3F0F-B442-A9D8-17C3ACA5910D}"/>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84EFA0A7-6D53-1847-B13A-7D273919566C}"/>
              </a:ext>
            </a:extLst>
          </p:cNvPr>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2970383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B0B3BEE-544C-4141-A799-065C355415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C45E8F6-4085-B044-97AA-9DB762B1FD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3437207-E9F2-6745-82FE-B8DCCA543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208D3-91D5-B048-95E3-FCA61B53596D}" type="datetime1">
              <a:rPr lang="it-IT" smtClean="0"/>
              <a:t>17/02/21</a:t>
            </a:fld>
            <a:endParaRPr lang="en-US"/>
          </a:p>
        </p:txBody>
      </p:sp>
      <p:sp>
        <p:nvSpPr>
          <p:cNvPr id="5" name="Segnaposto piè di pagina 4">
            <a:extLst>
              <a:ext uri="{FF2B5EF4-FFF2-40B4-BE49-F238E27FC236}">
                <a16:creationId xmlns:a16="http://schemas.microsoft.com/office/drawing/2014/main" id="{6096C88A-9659-7B4E-A579-FAD0C681B8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CE055B54-139C-CF4C-B3F4-E3019951A6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a:t>
            </a:fld>
            <a:endParaRPr lang="en-US"/>
          </a:p>
        </p:txBody>
      </p:sp>
    </p:spTree>
    <p:extLst>
      <p:ext uri="{BB962C8B-B14F-4D97-AF65-F5344CB8AC3E}">
        <p14:creationId xmlns:p14="http://schemas.microsoft.com/office/powerpoint/2010/main" val="113312715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DE1D757D-AE82-4D46-B9DA-9C204932DA65}"/>
              </a:ext>
            </a:extLst>
          </p:cNvPr>
          <p:cNvSpPr>
            <a:spLocks noGrp="1"/>
          </p:cNvSpPr>
          <p:nvPr>
            <p:ph type="ctrTitle"/>
          </p:nvPr>
        </p:nvSpPr>
        <p:spPr>
          <a:xfrm>
            <a:off x="728669" y="963507"/>
            <a:ext cx="3925628" cy="4930986"/>
          </a:xfrm>
        </p:spPr>
        <p:txBody>
          <a:bodyPr vert="horz" lIns="91440" tIns="45720" rIns="91440" bIns="45720" rtlCol="0" anchor="ctr">
            <a:normAutofit/>
          </a:bodyPr>
          <a:lstStyle/>
          <a:p>
            <a:pPr algn="l"/>
            <a:r>
              <a:rPr lang="en-US" sz="2800" kern="1200" dirty="0">
                <a:solidFill>
                  <a:schemeClr val="accent1"/>
                </a:solidFill>
                <a:latin typeface="+mj-lt"/>
                <a:ea typeface="+mj-ea"/>
                <a:cs typeface="+mj-cs"/>
              </a:rPr>
              <a:t>Fondazione </a:t>
            </a:r>
            <a:br>
              <a:rPr lang="en-US" sz="2800" kern="1200" dirty="0">
                <a:solidFill>
                  <a:schemeClr val="accent1"/>
                </a:solidFill>
                <a:latin typeface="+mj-lt"/>
                <a:ea typeface="+mj-ea"/>
                <a:cs typeface="+mj-cs"/>
              </a:rPr>
            </a:br>
            <a:r>
              <a:rPr lang="en-US" sz="2800" kern="1200" dirty="0">
                <a:solidFill>
                  <a:schemeClr val="accent1"/>
                </a:solidFill>
                <a:latin typeface="+mj-lt"/>
                <a:ea typeface="+mj-ea"/>
                <a:cs typeface="+mj-cs"/>
              </a:rPr>
              <a:t>P. </a:t>
            </a:r>
            <a:r>
              <a:rPr lang="en-US" sz="2800" kern="1200" dirty="0" err="1">
                <a:solidFill>
                  <a:schemeClr val="accent1"/>
                </a:solidFill>
                <a:latin typeface="+mj-lt"/>
                <a:ea typeface="+mj-ea"/>
                <a:cs typeface="+mj-cs"/>
              </a:rPr>
              <a:t>Piccatti</a:t>
            </a:r>
            <a:r>
              <a:rPr lang="en-US" sz="2800" kern="1200" dirty="0">
                <a:solidFill>
                  <a:schemeClr val="accent1"/>
                </a:solidFill>
                <a:latin typeface="+mj-lt"/>
                <a:ea typeface="+mj-ea"/>
                <a:cs typeface="+mj-cs"/>
              </a:rPr>
              <a:t> e A. Milanese</a:t>
            </a:r>
            <a:br>
              <a:rPr lang="en-US" sz="2800" kern="1200" dirty="0">
                <a:solidFill>
                  <a:schemeClr val="accent1"/>
                </a:solidFill>
                <a:latin typeface="+mj-lt"/>
                <a:ea typeface="+mj-ea"/>
                <a:cs typeface="+mj-cs"/>
              </a:rPr>
            </a:br>
            <a:r>
              <a:rPr lang="en-US" sz="2800" kern="1200" dirty="0">
                <a:solidFill>
                  <a:schemeClr val="accent1"/>
                </a:solidFill>
                <a:latin typeface="+mj-lt"/>
                <a:ea typeface="+mj-ea"/>
                <a:cs typeface="+mj-cs"/>
              </a:rPr>
              <a:t>Fondazione </a:t>
            </a:r>
            <a:r>
              <a:rPr lang="en-US" sz="2800" kern="1200" dirty="0" err="1">
                <a:solidFill>
                  <a:schemeClr val="accent1"/>
                </a:solidFill>
                <a:latin typeface="+mj-lt"/>
                <a:ea typeface="+mj-ea"/>
                <a:cs typeface="+mj-cs"/>
              </a:rPr>
              <a:t>Fulvio</a:t>
            </a:r>
            <a:r>
              <a:rPr lang="en-US" sz="2800" kern="1200" dirty="0">
                <a:solidFill>
                  <a:schemeClr val="accent1"/>
                </a:solidFill>
                <a:latin typeface="+mj-lt"/>
                <a:ea typeface="+mj-ea"/>
                <a:cs typeface="+mj-cs"/>
              </a:rPr>
              <a:t> Croce</a:t>
            </a:r>
          </a:p>
        </p:txBody>
      </p:sp>
      <p:cxnSp>
        <p:nvCxnSpPr>
          <p:cNvPr id="12"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ottotitolo 2">
            <a:extLst>
              <a:ext uri="{FF2B5EF4-FFF2-40B4-BE49-F238E27FC236}">
                <a16:creationId xmlns:a16="http://schemas.microsoft.com/office/drawing/2014/main" id="{89712C8B-0499-1448-9DB8-8DBB552124FE}"/>
              </a:ext>
            </a:extLst>
          </p:cNvPr>
          <p:cNvSpPr>
            <a:spLocks noGrp="1"/>
          </p:cNvSpPr>
          <p:nvPr>
            <p:ph type="subTitle" idx="1"/>
          </p:nvPr>
        </p:nvSpPr>
        <p:spPr>
          <a:xfrm>
            <a:off x="5061402" y="1465944"/>
            <a:ext cx="6611475" cy="3334656"/>
          </a:xfrm>
        </p:spPr>
        <p:txBody>
          <a:bodyPr vert="horz" lIns="91440" tIns="45720" rIns="91440" bIns="45720" rtlCol="0" anchor="b">
            <a:normAutofit/>
          </a:bodyPr>
          <a:lstStyle/>
          <a:p>
            <a:pPr>
              <a:spcAft>
                <a:spcPts val="600"/>
              </a:spcAft>
            </a:pPr>
            <a:r>
              <a:rPr lang="en-US" sz="2900" b="1" dirty="0"/>
              <a:t>Il </a:t>
            </a:r>
            <a:r>
              <a:rPr lang="en-US" sz="2900" b="1" dirty="0" err="1"/>
              <a:t>bilancio</a:t>
            </a:r>
            <a:r>
              <a:rPr lang="en-US" sz="2900" b="1" dirty="0"/>
              <a:t> </a:t>
            </a:r>
            <a:r>
              <a:rPr lang="en-US" sz="2900" b="1" dirty="0" err="1"/>
              <a:t>illustrato</a:t>
            </a:r>
            <a:r>
              <a:rPr lang="en-US" sz="2900" b="1" dirty="0"/>
              <a:t> </a:t>
            </a:r>
            <a:r>
              <a:rPr lang="en-US" sz="2900" b="1" dirty="0" err="1"/>
              <a:t>agli</a:t>
            </a:r>
            <a:r>
              <a:rPr lang="en-US" sz="2900" b="1" dirty="0"/>
              <a:t> </a:t>
            </a:r>
            <a:r>
              <a:rPr lang="en-US" sz="2900" b="1" dirty="0" err="1"/>
              <a:t>avvocati</a:t>
            </a:r>
            <a:r>
              <a:rPr lang="en-US" sz="2900" b="1" dirty="0"/>
              <a:t> </a:t>
            </a:r>
            <a:r>
              <a:rPr lang="en-US" sz="2900" b="1" dirty="0" err="1"/>
              <a:t>dai</a:t>
            </a:r>
            <a:r>
              <a:rPr lang="en-US" sz="2900" b="1" dirty="0"/>
              <a:t> </a:t>
            </a:r>
            <a:r>
              <a:rPr lang="en-US" sz="2900" b="1" dirty="0" err="1"/>
              <a:t>commercialisti</a:t>
            </a:r>
            <a:endParaRPr lang="en-US" sz="2900" b="1" dirty="0"/>
          </a:p>
          <a:p>
            <a:pPr>
              <a:spcAft>
                <a:spcPts val="600"/>
              </a:spcAft>
            </a:pPr>
            <a:r>
              <a:rPr lang="en-US" sz="2900" b="1" dirty="0" err="1"/>
              <a:t>incontro</a:t>
            </a:r>
            <a:r>
              <a:rPr lang="en-US" sz="2900" b="1" dirty="0"/>
              <a:t> 17 </a:t>
            </a:r>
            <a:r>
              <a:rPr lang="en-US" sz="2900" b="1" dirty="0" err="1"/>
              <a:t>febbraio</a:t>
            </a:r>
            <a:r>
              <a:rPr lang="en-US" sz="2900" b="1" dirty="0"/>
              <a:t> 2021</a:t>
            </a:r>
          </a:p>
          <a:p>
            <a:pPr algn="l"/>
            <a:r>
              <a:rPr lang="en-US" b="1" dirty="0"/>
              <a:t>Alcuni casi pratici: </a:t>
            </a:r>
          </a:p>
          <a:p>
            <a:pPr algn="l"/>
            <a:r>
              <a:rPr lang="en-US" dirty="0">
                <a:effectLst/>
              </a:rPr>
              <a:t>1 – </a:t>
            </a:r>
            <a:r>
              <a:rPr lang="en-US" dirty="0"/>
              <a:t>I finanziamenti soci e l’art. 2467 cod. Civ.</a:t>
            </a:r>
          </a:p>
          <a:p>
            <a:pPr algn="l"/>
            <a:r>
              <a:rPr lang="en-US" dirty="0">
                <a:effectLst/>
              </a:rPr>
              <a:t>2 – La valutazione del magazzino e </a:t>
            </a:r>
            <a:r>
              <a:rPr lang="en-US" dirty="0" err="1">
                <a:effectLst/>
              </a:rPr>
              <a:t>dei</a:t>
            </a:r>
            <a:r>
              <a:rPr lang="en-US" dirty="0">
                <a:effectLst/>
              </a:rPr>
              <a:t> </a:t>
            </a:r>
            <a:r>
              <a:rPr lang="en-US">
                <a:effectLst/>
              </a:rPr>
              <a:t>crediti</a:t>
            </a:r>
            <a:endParaRPr lang="en-US" dirty="0">
              <a:effectLst/>
            </a:endParaRPr>
          </a:p>
        </p:txBody>
      </p:sp>
      <p:sp>
        <p:nvSpPr>
          <p:cNvPr id="5" name="CasellaDiTesto 4">
            <a:extLst>
              <a:ext uri="{FF2B5EF4-FFF2-40B4-BE49-F238E27FC236}">
                <a16:creationId xmlns:a16="http://schemas.microsoft.com/office/drawing/2014/main" id="{6DB5BAC6-7872-4A49-BAAD-4778DAE781CA}"/>
              </a:ext>
            </a:extLst>
          </p:cNvPr>
          <p:cNvSpPr txBox="1"/>
          <p:nvPr/>
        </p:nvSpPr>
        <p:spPr>
          <a:xfrm>
            <a:off x="2155379" y="6106886"/>
            <a:ext cx="8349332" cy="369332"/>
          </a:xfrm>
          <a:prstGeom prst="rect">
            <a:avLst/>
          </a:prstGeom>
          <a:noFill/>
        </p:spPr>
        <p:txBody>
          <a:bodyPr wrap="square" rtlCol="0">
            <a:spAutoFit/>
          </a:bodyPr>
          <a:lstStyle/>
          <a:p>
            <a:pPr algn="ctr"/>
            <a:r>
              <a:rPr lang="it-IT">
                <a:solidFill>
                  <a:schemeClr val="bg1"/>
                </a:solidFill>
                <a:highlight>
                  <a:srgbClr val="808080"/>
                </a:highlight>
              </a:rPr>
              <a:t>Dott. Angelo Tropini</a:t>
            </a:r>
          </a:p>
        </p:txBody>
      </p:sp>
    </p:spTree>
    <p:extLst>
      <p:ext uri="{BB962C8B-B14F-4D97-AF65-F5344CB8AC3E}">
        <p14:creationId xmlns:p14="http://schemas.microsoft.com/office/powerpoint/2010/main" val="1568039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7C5255-DC87-834F-9A63-01ADF58328A0}"/>
              </a:ext>
            </a:extLst>
          </p:cNvPr>
          <p:cNvSpPr>
            <a:spLocks noGrp="1"/>
          </p:cNvSpPr>
          <p:nvPr>
            <p:ph type="title"/>
          </p:nvPr>
        </p:nvSpPr>
        <p:spPr>
          <a:xfrm>
            <a:off x="838200" y="365126"/>
            <a:ext cx="10515600" cy="592818"/>
          </a:xfrm>
        </p:spPr>
        <p:txBody>
          <a:bodyPr>
            <a:normAutofit fontScale="90000"/>
          </a:bodyPr>
          <a:lstStyle/>
          <a:p>
            <a:r>
              <a:rPr lang="it-IT" sz="4000"/>
              <a:t>Logica ed effetti della valutazione del magazzino</a:t>
            </a:r>
          </a:p>
        </p:txBody>
      </p:sp>
      <p:sp>
        <p:nvSpPr>
          <p:cNvPr id="3" name="Segnaposto contenuto 2">
            <a:extLst>
              <a:ext uri="{FF2B5EF4-FFF2-40B4-BE49-F238E27FC236}">
                <a16:creationId xmlns:a16="http://schemas.microsoft.com/office/drawing/2014/main" id="{2D929E28-FA1A-0A4D-8A54-FCF3DBF656CC}"/>
              </a:ext>
            </a:extLst>
          </p:cNvPr>
          <p:cNvSpPr>
            <a:spLocks noGrp="1"/>
          </p:cNvSpPr>
          <p:nvPr>
            <p:ph idx="1"/>
          </p:nvPr>
        </p:nvSpPr>
        <p:spPr>
          <a:xfrm>
            <a:off x="435429" y="1045030"/>
            <a:ext cx="11364685" cy="5307114"/>
          </a:xfrm>
        </p:spPr>
        <p:txBody>
          <a:bodyPr>
            <a:normAutofit fontScale="77500" lnSpcReduction="20000"/>
          </a:bodyPr>
          <a:lstStyle/>
          <a:p>
            <a:r>
              <a:rPr lang="it-IT" sz="3100" dirty="0"/>
              <a:t>Le rimanenze di magazzino, nello schema </a:t>
            </a:r>
            <a:r>
              <a:rPr lang="it-IT" sz="3100" dirty="0" err="1"/>
              <a:t>codicistico</a:t>
            </a:r>
            <a:r>
              <a:rPr lang="it-IT" sz="3100" dirty="0"/>
              <a:t> del bilancio, sono iscritte: </a:t>
            </a:r>
          </a:p>
          <a:p>
            <a:pPr marL="885825" indent="-571500">
              <a:buFont typeface="+mj-lt"/>
              <a:buAutoNum type="romanLcPeriod"/>
            </a:pPr>
            <a:r>
              <a:rPr lang="it-IT" dirty="0"/>
              <a:t>Per l’intero ammontare inventariato alla fine dell’esercizio, all’attivo dello stato patrimoniale, nelle diverse voci previste al punto C) Attivo circolante – </a:t>
            </a:r>
            <a:r>
              <a:rPr lang="it-IT" dirty="0">
                <a:latin typeface="Times New Roman" panose="02020603050405020304" pitchFamily="18" charset="0"/>
                <a:cs typeface="Times New Roman" panose="02020603050405020304" pitchFamily="18" charset="0"/>
              </a:rPr>
              <a:t>I)</a:t>
            </a:r>
            <a:r>
              <a:rPr lang="it-IT" dirty="0"/>
              <a:t> Rimanenze dell’art. 2424 del Codice Civile;</a:t>
            </a:r>
          </a:p>
          <a:p>
            <a:pPr marL="885825" indent="-571500">
              <a:buFont typeface="+mj-lt"/>
              <a:buAutoNum type="romanLcPeriod"/>
            </a:pPr>
            <a:r>
              <a:rPr lang="it-IT" dirty="0"/>
              <a:t>Per l’ammontare delle variazioni delle giacenze (rispetto ai valori alla fine dell’esercizio precedente) nelle diverse categorie di rimanenze, tra i ricavi o i costi del conto economico, ai punti A) – 2),   3) e B) – 11).</a:t>
            </a:r>
          </a:p>
          <a:p>
            <a:r>
              <a:rPr lang="it-IT" dirty="0"/>
              <a:t>La logica di queste appostazioni contabili si rinviene nella necessità di differire agli esercizi futuri (nei quali si completerà il ciclo produttivo relativo) i costi di quelle materie prime, secondarie, prodotti finiti o in corso di lavorazione etc. che non sono stati utilizzati nell’attività produttiva o commerciale e quindi non hanno ancora prodotto ricavi; il meccanismo, se correttamente applicato, contribuisce al rispetto del criterio di competenza che presiede alla determinazione del risultato dell’esercizio.</a:t>
            </a:r>
          </a:p>
          <a:p>
            <a:r>
              <a:rPr lang="it-IT" dirty="0"/>
              <a:t>Le rimanenze, a mente dell’art. 2426 n° 9) del codice civile, vanno valutate al costo di acquisto o di produzione o, se minore, al valore di mercato.</a:t>
            </a:r>
          </a:p>
          <a:p>
            <a:r>
              <a:rPr lang="it-IT" dirty="0"/>
              <a:t>L’importo delle variazioni di cui al punto ii), che ovviamente dipende dalla valutazione patrimoniale del punto i), influisce direttamente sul risultato dell’esercizio e, contestualmente, sull’entità del patrimonio netto alla fine dell’esercizio.</a:t>
            </a:r>
          </a:p>
        </p:txBody>
      </p:sp>
      <p:sp>
        <p:nvSpPr>
          <p:cNvPr id="4" name="Segnaposto numero diapositiva 3">
            <a:extLst>
              <a:ext uri="{FF2B5EF4-FFF2-40B4-BE49-F238E27FC236}">
                <a16:creationId xmlns:a16="http://schemas.microsoft.com/office/drawing/2014/main" id="{0AE0AE31-C305-EC4F-8B22-8C329B60049C}"/>
              </a:ext>
            </a:extLst>
          </p:cNvPr>
          <p:cNvSpPr>
            <a:spLocks noGrp="1"/>
          </p:cNvSpPr>
          <p:nvPr>
            <p:ph type="sldNum" sz="quarter" idx="12"/>
          </p:nvPr>
        </p:nvSpPr>
        <p:spPr/>
        <p:txBody>
          <a:bodyPr/>
          <a:lstStyle/>
          <a:p>
            <a:fld id="{D57F1E4F-1CFF-5643-939E-217C01CDF565}" type="slidenum">
              <a:rPr lang="en-US" smtClean="0"/>
              <a:pPr/>
              <a:t>10</a:t>
            </a:fld>
            <a:endParaRPr lang="en-US"/>
          </a:p>
        </p:txBody>
      </p:sp>
      <p:sp>
        <p:nvSpPr>
          <p:cNvPr id="5" name="Rettangolo 4">
            <a:extLst>
              <a:ext uri="{FF2B5EF4-FFF2-40B4-BE49-F238E27FC236}">
                <a16:creationId xmlns:a16="http://schemas.microsoft.com/office/drawing/2014/main" id="{2CD75558-6533-ED42-952E-CDED97BE40C2}"/>
              </a:ext>
            </a:extLst>
          </p:cNvPr>
          <p:cNvSpPr/>
          <p:nvPr/>
        </p:nvSpPr>
        <p:spPr>
          <a:xfrm>
            <a:off x="391886" y="6352143"/>
            <a:ext cx="2061013" cy="369332"/>
          </a:xfrm>
          <a:prstGeom prst="rect">
            <a:avLst/>
          </a:prstGeom>
        </p:spPr>
        <p:txBody>
          <a:bodyPr wrap="none">
            <a:spAutoFit/>
          </a:bodyPr>
          <a:lstStyle/>
          <a:p>
            <a:pPr>
              <a:spcBef>
                <a:spcPts val="1200"/>
              </a:spcBef>
            </a:pPr>
            <a:r>
              <a:rPr lang="it-IT"/>
              <a:t>Dott. Angelo Tropini</a:t>
            </a:r>
          </a:p>
        </p:txBody>
      </p:sp>
    </p:spTree>
    <p:extLst>
      <p:ext uri="{BB962C8B-B14F-4D97-AF65-F5344CB8AC3E}">
        <p14:creationId xmlns:p14="http://schemas.microsoft.com/office/powerpoint/2010/main" val="463479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2EB213-B0A6-554D-AA00-961E0FF2DBEA}"/>
              </a:ext>
            </a:extLst>
          </p:cNvPr>
          <p:cNvSpPr>
            <a:spLocks noGrp="1"/>
          </p:cNvSpPr>
          <p:nvPr>
            <p:ph type="title"/>
          </p:nvPr>
        </p:nvSpPr>
        <p:spPr>
          <a:xfrm>
            <a:off x="838200" y="365125"/>
            <a:ext cx="10515600" cy="1147989"/>
          </a:xfrm>
        </p:spPr>
        <p:txBody>
          <a:bodyPr>
            <a:normAutofit/>
          </a:bodyPr>
          <a:lstStyle/>
          <a:p>
            <a:r>
              <a:rPr lang="it-IT" sz="3600"/>
              <a:t>I più ricorrenti casi di errore / falsità nella valutazione delle rimanenze nelle piccole e medie imprese</a:t>
            </a:r>
          </a:p>
        </p:txBody>
      </p:sp>
      <p:sp>
        <p:nvSpPr>
          <p:cNvPr id="3" name="Segnaposto contenuto 2">
            <a:extLst>
              <a:ext uri="{FF2B5EF4-FFF2-40B4-BE49-F238E27FC236}">
                <a16:creationId xmlns:a16="http://schemas.microsoft.com/office/drawing/2014/main" id="{BD6BD2ED-F1ED-844C-A6D2-A383ED0122D1}"/>
              </a:ext>
            </a:extLst>
          </p:cNvPr>
          <p:cNvSpPr>
            <a:spLocks noGrp="1"/>
          </p:cNvSpPr>
          <p:nvPr>
            <p:ph idx="1"/>
          </p:nvPr>
        </p:nvSpPr>
        <p:spPr>
          <a:xfrm>
            <a:off x="587829" y="1621970"/>
            <a:ext cx="11114314" cy="4734379"/>
          </a:xfrm>
        </p:spPr>
        <p:txBody>
          <a:bodyPr>
            <a:normAutofit fontScale="85000" lnSpcReduction="20000"/>
          </a:bodyPr>
          <a:lstStyle/>
          <a:p>
            <a:r>
              <a:rPr lang="it-IT" dirty="0"/>
              <a:t>La valorizzazione delle rimanenze finali può sfalsare il risultato dell’esercizio: in caso di sopravvalutazione aumentando l’utile (o riducendo la perdita), nell’ipotesi contraria riducendolo.</a:t>
            </a:r>
          </a:p>
          <a:p>
            <a:r>
              <a:rPr lang="it-IT" dirty="0"/>
              <a:t>Nelle </a:t>
            </a:r>
            <a:r>
              <a:rPr lang="it-IT" dirty="0" err="1"/>
              <a:t>p.m.i</a:t>
            </a:r>
            <a:r>
              <a:rPr lang="it-IT" dirty="0"/>
              <a:t>. che, secondo le disposizioni tributarie, non hanno obblighi di tenuta della contabilità di magazzino (e, spesso, registrano i dati dell’inventario sintetizzando valori e categorie), il valore delle rimanenze si riduce ad un importo perlopiù non meglio descritto né catalogato, il che (se l’impresa non fallisce) di fatto non comporta sanzioni significative e consente di manovrare facilmente nelle stime del magazzino. </a:t>
            </a:r>
          </a:p>
          <a:p>
            <a:r>
              <a:rPr lang="it-IT" dirty="0"/>
              <a:t>In definitiva, quindi, la valorizzazione delle rimanenze può in non rari casi essere asservita a «politiche di bilancio», con </a:t>
            </a:r>
            <a:r>
              <a:rPr lang="it-IT" dirty="0" err="1"/>
              <a:t>iperstima</a:t>
            </a:r>
            <a:r>
              <a:rPr lang="it-IT" dirty="0"/>
              <a:t> quando si vuole ridurre o eliminare la dichiarazione di perdite o, al contrario, con </a:t>
            </a:r>
            <a:r>
              <a:rPr lang="it-IT" dirty="0" err="1"/>
              <a:t>ipostima</a:t>
            </a:r>
            <a:r>
              <a:rPr lang="it-IT" dirty="0"/>
              <a:t> nei casi in cui (magari per ridurre l’impatto fiscale) si intende contenere l’utile dell’esercizio .</a:t>
            </a:r>
          </a:p>
          <a:p>
            <a:r>
              <a:rPr lang="it-IT" dirty="0"/>
              <a:t>Queste valutazioni non appropriate, tuttavia, ben difficilmente sono suscettibili di una precisa individuazione e, soprattutto, quantificazione, da parte di chi prenda in considerazione i bilanci in un momento che, ineluttabilmente, risulta successivo, a volte di anni, rispetto ai tempi dell’inventario e della valutazione del magazzino.</a:t>
            </a:r>
          </a:p>
        </p:txBody>
      </p:sp>
      <p:sp>
        <p:nvSpPr>
          <p:cNvPr id="4" name="Segnaposto numero diapositiva 3">
            <a:extLst>
              <a:ext uri="{FF2B5EF4-FFF2-40B4-BE49-F238E27FC236}">
                <a16:creationId xmlns:a16="http://schemas.microsoft.com/office/drawing/2014/main" id="{B0BFEE80-4FE8-5845-AF6B-815D0AEBE4E4}"/>
              </a:ext>
            </a:extLst>
          </p:cNvPr>
          <p:cNvSpPr>
            <a:spLocks noGrp="1"/>
          </p:cNvSpPr>
          <p:nvPr>
            <p:ph type="sldNum" sz="quarter" idx="12"/>
          </p:nvPr>
        </p:nvSpPr>
        <p:spPr/>
        <p:txBody>
          <a:bodyPr/>
          <a:lstStyle/>
          <a:p>
            <a:fld id="{D57F1E4F-1CFF-5643-939E-217C01CDF565}" type="slidenum">
              <a:rPr lang="en-US" smtClean="0"/>
              <a:pPr/>
              <a:t>11</a:t>
            </a:fld>
            <a:endParaRPr lang="en-US"/>
          </a:p>
        </p:txBody>
      </p:sp>
    </p:spTree>
    <p:extLst>
      <p:ext uri="{BB962C8B-B14F-4D97-AF65-F5344CB8AC3E}">
        <p14:creationId xmlns:p14="http://schemas.microsoft.com/office/powerpoint/2010/main" val="874787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8269C9-6FBD-5F44-B625-87C46067CA80}"/>
              </a:ext>
            </a:extLst>
          </p:cNvPr>
          <p:cNvSpPr>
            <a:spLocks noGrp="1"/>
          </p:cNvSpPr>
          <p:nvPr>
            <p:ph type="title"/>
          </p:nvPr>
        </p:nvSpPr>
        <p:spPr/>
        <p:txBody>
          <a:bodyPr/>
          <a:lstStyle/>
          <a:p>
            <a:r>
              <a:rPr lang="it-IT"/>
              <a:t>La falsità delle rimanenze su bilanci di imprese medio - grandi</a:t>
            </a:r>
          </a:p>
        </p:txBody>
      </p:sp>
      <p:sp>
        <p:nvSpPr>
          <p:cNvPr id="3" name="Segnaposto contenuto 2">
            <a:extLst>
              <a:ext uri="{FF2B5EF4-FFF2-40B4-BE49-F238E27FC236}">
                <a16:creationId xmlns:a16="http://schemas.microsoft.com/office/drawing/2014/main" id="{7CF3DB77-7B3B-764D-AC48-0F3D03845CB8}"/>
              </a:ext>
            </a:extLst>
          </p:cNvPr>
          <p:cNvSpPr>
            <a:spLocks noGrp="1"/>
          </p:cNvSpPr>
          <p:nvPr>
            <p:ph idx="1"/>
          </p:nvPr>
        </p:nvSpPr>
        <p:spPr/>
        <p:txBody>
          <a:bodyPr>
            <a:normAutofit fontScale="92500" lnSpcReduction="10000"/>
          </a:bodyPr>
          <a:lstStyle/>
          <a:p>
            <a:r>
              <a:rPr lang="it-IT" dirty="0"/>
              <a:t>Nelle imprese di maggiori dimensioni, solitamente società di capitali soggette ai controlli degli organi sociali o dei revisori esterni competenti, nelle quali gli inventari sono redatti analiticamente nelle forme di legge e sono tenute puntuali contabilità di magazzino, la falsificazione del valore delle rimanenze nei bilanci, che talora si può verificare, passa per modalità più sofisticate (rispetto al caso accennato delle </a:t>
            </a:r>
            <a:r>
              <a:rPr lang="it-IT" dirty="0" err="1"/>
              <a:t>p.m.i</a:t>
            </a:r>
            <a:r>
              <a:rPr lang="it-IT" dirty="0"/>
              <a:t>.), perlopiù di non facile o immediata individuazione in assenza di elementi conoscitivi diretti ed extra contabili.</a:t>
            </a:r>
          </a:p>
          <a:p>
            <a:r>
              <a:rPr lang="it-IT" dirty="0"/>
              <a:t>Prenderemo in esame, per fornire un esempio significativo, il caso registrato nell’ambito di una consulenza tecnica del P.M. su un’impresa industriale, fallita alcuni anni or sono dopo una lunga gestione condotta, per lungo tempo positivamente, dal dopoguerra fino ai primi anni del secolo corrente.</a:t>
            </a:r>
          </a:p>
          <a:p>
            <a:endParaRPr lang="it-IT" dirty="0"/>
          </a:p>
        </p:txBody>
      </p:sp>
      <p:sp>
        <p:nvSpPr>
          <p:cNvPr id="4" name="Segnaposto numero diapositiva 3">
            <a:extLst>
              <a:ext uri="{FF2B5EF4-FFF2-40B4-BE49-F238E27FC236}">
                <a16:creationId xmlns:a16="http://schemas.microsoft.com/office/drawing/2014/main" id="{6134564B-88D6-5349-A27F-BE37C8E362AE}"/>
              </a:ext>
            </a:extLst>
          </p:cNvPr>
          <p:cNvSpPr>
            <a:spLocks noGrp="1"/>
          </p:cNvSpPr>
          <p:nvPr>
            <p:ph type="sldNum" sz="quarter" idx="12"/>
          </p:nvPr>
        </p:nvSpPr>
        <p:spPr/>
        <p:txBody>
          <a:bodyPr/>
          <a:lstStyle/>
          <a:p>
            <a:fld id="{D57F1E4F-1CFF-5643-939E-217C01CDF565}" type="slidenum">
              <a:rPr lang="en-US" smtClean="0"/>
              <a:pPr/>
              <a:t>12</a:t>
            </a:fld>
            <a:endParaRPr lang="en-US"/>
          </a:p>
        </p:txBody>
      </p:sp>
    </p:spTree>
    <p:extLst>
      <p:ext uri="{BB962C8B-B14F-4D97-AF65-F5344CB8AC3E}">
        <p14:creationId xmlns:p14="http://schemas.microsoft.com/office/powerpoint/2010/main" val="2566356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E186F-5742-C24D-9A34-D59951EE4394}"/>
              </a:ext>
            </a:extLst>
          </p:cNvPr>
          <p:cNvSpPr>
            <a:spLocks noGrp="1"/>
          </p:cNvSpPr>
          <p:nvPr>
            <p:ph type="title"/>
          </p:nvPr>
        </p:nvSpPr>
        <p:spPr>
          <a:xfrm>
            <a:off x="838200" y="365125"/>
            <a:ext cx="10733314" cy="1325563"/>
          </a:xfrm>
        </p:spPr>
        <p:txBody>
          <a:bodyPr/>
          <a:lstStyle/>
          <a:p>
            <a:r>
              <a:rPr lang="it-IT"/>
              <a:t>Il caso pratico della 	OMEGA INDUSTRIALE SpA </a:t>
            </a:r>
          </a:p>
        </p:txBody>
      </p:sp>
      <p:sp>
        <p:nvSpPr>
          <p:cNvPr id="3" name="Segnaposto contenuto 2">
            <a:extLst>
              <a:ext uri="{FF2B5EF4-FFF2-40B4-BE49-F238E27FC236}">
                <a16:creationId xmlns:a16="http://schemas.microsoft.com/office/drawing/2014/main" id="{0CAE07A4-6DC1-DA4D-9A8F-FC97D18D5C4F}"/>
              </a:ext>
            </a:extLst>
          </p:cNvPr>
          <p:cNvSpPr>
            <a:spLocks noGrp="1"/>
          </p:cNvSpPr>
          <p:nvPr>
            <p:ph idx="1"/>
          </p:nvPr>
        </p:nvSpPr>
        <p:spPr/>
        <p:txBody>
          <a:bodyPr>
            <a:normAutofit fontScale="77500" lnSpcReduction="20000"/>
          </a:bodyPr>
          <a:lstStyle/>
          <a:p>
            <a:r>
              <a:rPr lang="it-IT" dirty="0"/>
              <a:t>Questo esempio è tratto da una C.T. del P.M. su una società industriale, produttrice di macchine utensili, ammessa al concordato preventivo e successivamente fallita</a:t>
            </a:r>
          </a:p>
          <a:p>
            <a:r>
              <a:rPr lang="it-IT" dirty="0"/>
              <a:t>Nel corso delle indagini preliminari, il C.T. incaricato dal P.M. acquisiva, oltre alle scritture contabili (compreso libro degli inventari registrato analiticamente), pervenute perfettamente tenute e conservate, un’articolata e vasta contabilità di magazzino, che riportava per migliaia di articoli (materie prime, ricambi, materiali di consumo, semilavorati e prodotti finiti) tutte le movimentazioni negli ultimi dieci anni.</a:t>
            </a:r>
          </a:p>
          <a:p>
            <a:r>
              <a:rPr lang="it-IT" dirty="0"/>
              <a:t>Sempre dalle indagini del P.M., emergevano notizie, da dichiarazioni di ex dipendenti della società fallita, che il direttore amministrativo, nella predisposizione delle scritture di assestamento a fine esercizio, aveva disposto interventi di simulazione nelle scritture di magazzino, finalizzate ad ottenere (mediante incremento dei coefficienti di avanzamento di semilavorati) un aumento del valore delle rimanenze per alcuni miliardi di lire nei bilanci dal 1997 al 2001. Da ulteriori informative rilasciate da ex dipendenti, si aveva inoltre notizia del mantenimento al valore storico di costo, sugli stessi bilanci, di una cospicua quantità di ricambi a magazzino che, attenendo a prodotti non più in linea di produzione, in realtà erano del tutto obsoleti e presentavano quindi valore sensibilmente inferiore.</a:t>
            </a:r>
          </a:p>
          <a:p>
            <a:endParaRPr lang="it-IT" dirty="0"/>
          </a:p>
          <a:p>
            <a:endParaRPr lang="it-IT" dirty="0"/>
          </a:p>
          <a:p>
            <a:endParaRPr lang="it-IT" dirty="0"/>
          </a:p>
        </p:txBody>
      </p:sp>
      <p:sp>
        <p:nvSpPr>
          <p:cNvPr id="4" name="Segnaposto numero diapositiva 3">
            <a:extLst>
              <a:ext uri="{FF2B5EF4-FFF2-40B4-BE49-F238E27FC236}">
                <a16:creationId xmlns:a16="http://schemas.microsoft.com/office/drawing/2014/main" id="{BAD6C547-C75E-3745-B30E-40AABDFF0C3F}"/>
              </a:ext>
            </a:extLst>
          </p:cNvPr>
          <p:cNvSpPr>
            <a:spLocks noGrp="1"/>
          </p:cNvSpPr>
          <p:nvPr>
            <p:ph type="sldNum" sz="quarter" idx="12"/>
          </p:nvPr>
        </p:nvSpPr>
        <p:spPr/>
        <p:txBody>
          <a:bodyPr/>
          <a:lstStyle/>
          <a:p>
            <a:fld id="{D57F1E4F-1CFF-5643-939E-217C01CDF565}" type="slidenum">
              <a:rPr lang="en-US" smtClean="0"/>
              <a:pPr/>
              <a:t>13</a:t>
            </a:fld>
            <a:endParaRPr lang="en-US"/>
          </a:p>
        </p:txBody>
      </p:sp>
    </p:spTree>
    <p:extLst>
      <p:ext uri="{BB962C8B-B14F-4D97-AF65-F5344CB8AC3E}">
        <p14:creationId xmlns:p14="http://schemas.microsoft.com/office/powerpoint/2010/main" val="1669534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A51CDB-A425-9B43-BB34-EE479EBC0C0D}"/>
              </a:ext>
            </a:extLst>
          </p:cNvPr>
          <p:cNvSpPr>
            <a:spLocks noGrp="1"/>
          </p:cNvSpPr>
          <p:nvPr>
            <p:ph type="title"/>
          </p:nvPr>
        </p:nvSpPr>
        <p:spPr>
          <a:xfrm>
            <a:off x="587829" y="365125"/>
            <a:ext cx="11005457" cy="854075"/>
          </a:xfrm>
        </p:spPr>
        <p:txBody>
          <a:bodyPr/>
          <a:lstStyle/>
          <a:p>
            <a:r>
              <a:rPr lang="it-IT" sz="2800"/>
              <a:t>Segue</a:t>
            </a:r>
            <a:r>
              <a:rPr lang="it-IT"/>
              <a:t>: Il caso pratico di OMEGA INDUSTRIALE SpA</a:t>
            </a:r>
          </a:p>
        </p:txBody>
      </p:sp>
      <p:sp>
        <p:nvSpPr>
          <p:cNvPr id="3" name="Segnaposto contenuto 2">
            <a:extLst>
              <a:ext uri="{FF2B5EF4-FFF2-40B4-BE49-F238E27FC236}">
                <a16:creationId xmlns:a16="http://schemas.microsoft.com/office/drawing/2014/main" id="{499D5C9B-C45A-AB43-88BA-E7EC8E222AE3}"/>
              </a:ext>
            </a:extLst>
          </p:cNvPr>
          <p:cNvSpPr>
            <a:spLocks noGrp="1"/>
          </p:cNvSpPr>
          <p:nvPr>
            <p:ph idx="1"/>
          </p:nvPr>
        </p:nvSpPr>
        <p:spPr>
          <a:xfrm>
            <a:off x="429985" y="1169761"/>
            <a:ext cx="11321143" cy="5186589"/>
          </a:xfrm>
        </p:spPr>
        <p:txBody>
          <a:bodyPr>
            <a:normAutofit fontScale="55000" lnSpcReduction="20000"/>
          </a:bodyPr>
          <a:lstStyle/>
          <a:p>
            <a:r>
              <a:rPr lang="it-IT" dirty="0"/>
              <a:t>Mentre la sopravvalutazione dei semilavorati, nei termini riferiti dai testi, risultava distribuita su tutti i bilanci dal 1997 al 2001, la svalutazione dei ricambi obsoleti era stata recepita interamente sul bilancio dell’esercizio 2011, ultimo anteriore al fallimento (mentre, poiché l’obsolescenza dei ricambi risaliva a diversi anni addietro, avrebbe dovuto essere iscritta con imputazione almeno ai bilanci dal 1997 in avanti).</a:t>
            </a:r>
          </a:p>
          <a:p>
            <a:r>
              <a:rPr lang="it-IT" dirty="0"/>
              <a:t>Per evidenziare gli effetti delle falsità relative, con un esame più approfondito della contabilità di magazzino, degli inventari e delle carte di lavoro dei bilanci nelle voci riguardanti i semilavorati, sono state sottoposte a verifica le movimentazioni e valutazioni a fine esercizio di tale voce.</a:t>
            </a:r>
          </a:p>
          <a:p>
            <a:r>
              <a:rPr lang="it-IT" dirty="0"/>
              <a:t>Per i semilavorati, dall’esame di un unico prospetto di dettaglio delle categorie di rimanenze, reperito per l’anno 1999, è emerso che nella categoria riportata a bilancio come Prodotti in corso di lavorazione e semilavorati, voce C.I.2 dello schema di stato patrimoniale erano stati inclusi semilavorati con valorizzazione a criterio di prezzi di vendita rapportati allo </a:t>
            </a:r>
            <a:r>
              <a:rPr lang="it-IT" dirty="0" err="1"/>
              <a:t>S.A.L</a:t>
            </a:r>
            <a:r>
              <a:rPr lang="it-IT" dirty="0"/>
              <a:t>. (criterio che, secondo i principi contabili vigenti all’epoca, poteva invece essere adottato soltanto per i Lavori in corso di ordinazione), con una sopravvalutazione di L. 3.020.147.056.  Stando all’ipotesi raffigurata, quindi, il bilancio al 31/12/1999 risultava viziato da una ulteriore </a:t>
            </a:r>
            <a:r>
              <a:rPr lang="it-IT" dirty="0" err="1"/>
              <a:t>iper</a:t>
            </a:r>
            <a:r>
              <a:rPr lang="it-IT" dirty="0"/>
              <a:t>-valutazione delle rimanenze di L. 3.020.147.056 (mentre, in mancanza di elementi di riscontro, per gli altri anni interessati alle informazioni testimoniali, non è stato possibile individuare gli effetti delle falsificazioni).</a:t>
            </a:r>
          </a:p>
          <a:p>
            <a:r>
              <a:rPr lang="it-IT" dirty="0"/>
              <a:t>Per quanto attiene alla svalutazione dei ricambi obsoleti, appostata per l’intero ammontare di 7.003.606,00 € sul bilancio al 31/12/2001 (ultimo redatto dalla società prima del fallimento), essendo pacifico che il minor valore rispetto al costo storico risaliva almeno ai primi anni ‘90 del secolo scorso (i prodotti cui si riferivano i ricambi erano usciti dalle linee di produzione fin da metà anni ‘80), in </a:t>
            </a:r>
            <a:r>
              <a:rPr lang="it-IT" dirty="0" err="1"/>
              <a:t>favorem</a:t>
            </a:r>
            <a:r>
              <a:rPr lang="it-IT" dirty="0"/>
              <a:t> rei l’impatto sui conti economici è stato ritenuto distribuibile ai bilanci dal 1997 al 2001°, tenuto conto delle (inadeguate) svalutazioni già iscritte, così attribuito:</a:t>
            </a:r>
          </a:p>
          <a:p>
            <a:pPr marL="0" indent="0">
              <a:buNone/>
            </a:pPr>
            <a:endParaRPr lang="it-IT" dirty="0"/>
          </a:p>
          <a:p>
            <a:pPr marL="0" indent="0">
              <a:buNone/>
            </a:pPr>
            <a:endParaRPr lang="it-IT" dirty="0"/>
          </a:p>
          <a:p>
            <a:pPr marL="0" indent="0">
              <a:buNone/>
            </a:pPr>
            <a:r>
              <a:rPr lang="it-IT" dirty="0"/>
              <a:t> </a:t>
            </a:r>
          </a:p>
          <a:p>
            <a:endParaRPr lang="it-IT" dirty="0"/>
          </a:p>
        </p:txBody>
      </p:sp>
      <p:sp>
        <p:nvSpPr>
          <p:cNvPr id="4" name="Segnaposto numero diapositiva 3">
            <a:extLst>
              <a:ext uri="{FF2B5EF4-FFF2-40B4-BE49-F238E27FC236}">
                <a16:creationId xmlns:a16="http://schemas.microsoft.com/office/drawing/2014/main" id="{7D4666E1-C1DC-E04F-A37B-DFB856EA531E}"/>
              </a:ext>
            </a:extLst>
          </p:cNvPr>
          <p:cNvSpPr>
            <a:spLocks noGrp="1"/>
          </p:cNvSpPr>
          <p:nvPr>
            <p:ph type="sldNum" sz="quarter" idx="12"/>
          </p:nvPr>
        </p:nvSpPr>
        <p:spPr/>
        <p:txBody>
          <a:bodyPr/>
          <a:lstStyle/>
          <a:p>
            <a:fld id="{D57F1E4F-1CFF-5643-939E-217C01CDF565}" type="slidenum">
              <a:rPr lang="en-US" smtClean="0"/>
              <a:pPr/>
              <a:t>14</a:t>
            </a:fld>
            <a:endParaRPr lang="en-US"/>
          </a:p>
        </p:txBody>
      </p:sp>
      <p:pic>
        <p:nvPicPr>
          <p:cNvPr id="7" name="Immagine 6">
            <a:extLst>
              <a:ext uri="{FF2B5EF4-FFF2-40B4-BE49-F238E27FC236}">
                <a16:creationId xmlns:a16="http://schemas.microsoft.com/office/drawing/2014/main" id="{B172DB5A-BF3F-7549-9F4B-F8DCDF1EA009}"/>
              </a:ext>
            </a:extLst>
          </p:cNvPr>
          <p:cNvPicPr>
            <a:picLocks noChangeAspect="1"/>
          </p:cNvPicPr>
          <p:nvPr/>
        </p:nvPicPr>
        <p:blipFill>
          <a:blip r:embed="rId2"/>
          <a:stretch>
            <a:fillRect/>
          </a:stretch>
        </p:blipFill>
        <p:spPr>
          <a:xfrm>
            <a:off x="1492270" y="4676931"/>
            <a:ext cx="9377660" cy="1815943"/>
          </a:xfrm>
          <a:prstGeom prst="rect">
            <a:avLst/>
          </a:prstGeom>
        </p:spPr>
      </p:pic>
    </p:spTree>
    <p:extLst>
      <p:ext uri="{BB962C8B-B14F-4D97-AF65-F5344CB8AC3E}">
        <p14:creationId xmlns:p14="http://schemas.microsoft.com/office/powerpoint/2010/main" val="3275846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07E983-D415-EB4F-BA2E-F4AEC6DCCDE9}"/>
              </a:ext>
            </a:extLst>
          </p:cNvPr>
          <p:cNvSpPr>
            <a:spLocks noGrp="1"/>
          </p:cNvSpPr>
          <p:nvPr>
            <p:ph type="title"/>
          </p:nvPr>
        </p:nvSpPr>
        <p:spPr>
          <a:xfrm>
            <a:off x="838200" y="365126"/>
            <a:ext cx="10515600" cy="756104"/>
          </a:xfrm>
        </p:spPr>
        <p:txBody>
          <a:bodyPr>
            <a:normAutofit/>
          </a:bodyPr>
          <a:lstStyle/>
          <a:p>
            <a:r>
              <a:rPr lang="it-IT" sz="3600"/>
              <a:t>Gli effetti delle rettifiche sui bilanci di OMEGA </a:t>
            </a:r>
            <a:r>
              <a:rPr lang="it-IT" sz="3600" err="1"/>
              <a:t>Ind.le</a:t>
            </a:r>
            <a:r>
              <a:rPr lang="it-IT" sz="3600"/>
              <a:t> SpA</a:t>
            </a:r>
          </a:p>
        </p:txBody>
      </p:sp>
      <p:sp>
        <p:nvSpPr>
          <p:cNvPr id="3" name="Segnaposto contenuto 2">
            <a:extLst>
              <a:ext uri="{FF2B5EF4-FFF2-40B4-BE49-F238E27FC236}">
                <a16:creationId xmlns:a16="http://schemas.microsoft.com/office/drawing/2014/main" id="{DAAD733C-460D-274D-B5FD-CE6CDD425A66}"/>
              </a:ext>
            </a:extLst>
          </p:cNvPr>
          <p:cNvSpPr>
            <a:spLocks noGrp="1"/>
          </p:cNvSpPr>
          <p:nvPr>
            <p:ph idx="1"/>
          </p:nvPr>
        </p:nvSpPr>
        <p:spPr>
          <a:xfrm>
            <a:off x="838200" y="1121230"/>
            <a:ext cx="10515600" cy="5371644"/>
          </a:xfrm>
        </p:spPr>
        <p:txBody>
          <a:bodyPr/>
          <a:lstStyle/>
          <a:p>
            <a:r>
              <a:rPr lang="it-IT" sz="2000"/>
              <a:t>Dalle rettifiche delle valutazioni anzidette (nonché dalla ripresa di una anomala rivalutazione di beni immobili) sui bilanci interessati degli esercizi dal 1997 al 2001 è quindi stato possibile rappresentare gli effetti delle falsità sui bilanci relativi, con i seguenti impatti su ciascun bilancio:</a:t>
            </a:r>
          </a:p>
          <a:p>
            <a:pPr marL="0" indent="0">
              <a:buNone/>
            </a:pPr>
            <a:endParaRPr lang="it-IT"/>
          </a:p>
          <a:p>
            <a:endParaRPr lang="it-IT"/>
          </a:p>
        </p:txBody>
      </p:sp>
      <p:sp>
        <p:nvSpPr>
          <p:cNvPr id="4" name="Segnaposto numero diapositiva 3">
            <a:extLst>
              <a:ext uri="{FF2B5EF4-FFF2-40B4-BE49-F238E27FC236}">
                <a16:creationId xmlns:a16="http://schemas.microsoft.com/office/drawing/2014/main" id="{BADB302D-0E73-3A4A-8CE6-0D91D2671F2E}"/>
              </a:ext>
            </a:extLst>
          </p:cNvPr>
          <p:cNvSpPr>
            <a:spLocks noGrp="1"/>
          </p:cNvSpPr>
          <p:nvPr>
            <p:ph type="sldNum" sz="quarter" idx="12"/>
          </p:nvPr>
        </p:nvSpPr>
        <p:spPr/>
        <p:txBody>
          <a:bodyPr/>
          <a:lstStyle/>
          <a:p>
            <a:fld id="{D57F1E4F-1CFF-5643-939E-217C01CDF565}" type="slidenum">
              <a:rPr lang="en-US" smtClean="0"/>
              <a:pPr/>
              <a:t>15</a:t>
            </a:fld>
            <a:endParaRPr lang="en-US"/>
          </a:p>
        </p:txBody>
      </p:sp>
      <p:pic>
        <p:nvPicPr>
          <p:cNvPr id="8" name="Immagine 7" descr="Immagine che contiene screenshot&#10;&#10;Descrizione generata automaticamente">
            <a:extLst>
              <a:ext uri="{FF2B5EF4-FFF2-40B4-BE49-F238E27FC236}">
                <a16:creationId xmlns:a16="http://schemas.microsoft.com/office/drawing/2014/main" id="{C09107ED-059B-E242-B698-FDCEF1483186}"/>
              </a:ext>
            </a:extLst>
          </p:cNvPr>
          <p:cNvPicPr>
            <a:picLocks noChangeAspect="1"/>
          </p:cNvPicPr>
          <p:nvPr/>
        </p:nvPicPr>
        <p:blipFill>
          <a:blip r:embed="rId2"/>
          <a:stretch>
            <a:fillRect/>
          </a:stretch>
        </p:blipFill>
        <p:spPr>
          <a:xfrm>
            <a:off x="1781746" y="2083633"/>
            <a:ext cx="8516497" cy="4239219"/>
          </a:xfrm>
          <a:prstGeom prst="rect">
            <a:avLst/>
          </a:prstGeom>
        </p:spPr>
      </p:pic>
    </p:spTree>
    <p:extLst>
      <p:ext uri="{BB962C8B-B14F-4D97-AF65-F5344CB8AC3E}">
        <p14:creationId xmlns:p14="http://schemas.microsoft.com/office/powerpoint/2010/main" val="3360016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637BAD-52C6-3242-B376-8C5EF71610AA}"/>
              </a:ext>
            </a:extLst>
          </p:cNvPr>
          <p:cNvSpPr>
            <a:spLocks noGrp="1"/>
          </p:cNvSpPr>
          <p:nvPr>
            <p:ph type="title"/>
          </p:nvPr>
        </p:nvSpPr>
        <p:spPr>
          <a:xfrm>
            <a:off x="838200" y="331791"/>
            <a:ext cx="10515600" cy="1325563"/>
          </a:xfrm>
        </p:spPr>
        <p:txBody>
          <a:bodyPr>
            <a:normAutofit/>
          </a:bodyPr>
          <a:lstStyle/>
          <a:p>
            <a:r>
              <a:rPr lang="it-IT" sz="3600"/>
              <a:t>Gli effetti delle rettifiche sui bilanci di OMEGA </a:t>
            </a:r>
            <a:r>
              <a:rPr lang="it-IT" sz="3600" err="1"/>
              <a:t>Ind.le</a:t>
            </a:r>
            <a:r>
              <a:rPr lang="it-IT" sz="3600"/>
              <a:t> SpA</a:t>
            </a:r>
          </a:p>
        </p:txBody>
      </p:sp>
      <p:pic>
        <p:nvPicPr>
          <p:cNvPr id="6" name="Segnaposto contenuto 5" descr="Immagine che contiene screenshot&#10;&#10;Descrizione generata automaticamente">
            <a:extLst>
              <a:ext uri="{FF2B5EF4-FFF2-40B4-BE49-F238E27FC236}">
                <a16:creationId xmlns:a16="http://schemas.microsoft.com/office/drawing/2014/main" id="{9C5F4BFD-55DE-934C-BF5D-586919FE96C8}"/>
              </a:ext>
            </a:extLst>
          </p:cNvPr>
          <p:cNvPicPr>
            <a:picLocks noGrp="1" noChangeAspect="1"/>
          </p:cNvPicPr>
          <p:nvPr>
            <p:ph idx="1"/>
          </p:nvPr>
        </p:nvPicPr>
        <p:blipFill>
          <a:blip r:embed="rId2"/>
          <a:stretch>
            <a:fillRect/>
          </a:stretch>
        </p:blipFill>
        <p:spPr>
          <a:xfrm>
            <a:off x="2438267" y="1657354"/>
            <a:ext cx="7598361" cy="4698996"/>
          </a:xfrm>
        </p:spPr>
      </p:pic>
      <p:sp>
        <p:nvSpPr>
          <p:cNvPr id="4" name="Segnaposto numero diapositiva 3">
            <a:extLst>
              <a:ext uri="{FF2B5EF4-FFF2-40B4-BE49-F238E27FC236}">
                <a16:creationId xmlns:a16="http://schemas.microsoft.com/office/drawing/2014/main" id="{3C8C8B49-C6E8-9E49-A8EC-6E9F3A8E5DAE}"/>
              </a:ext>
            </a:extLst>
          </p:cNvPr>
          <p:cNvSpPr>
            <a:spLocks noGrp="1"/>
          </p:cNvSpPr>
          <p:nvPr>
            <p:ph type="sldNum" sz="quarter" idx="12"/>
          </p:nvPr>
        </p:nvSpPr>
        <p:spPr/>
        <p:txBody>
          <a:bodyPr/>
          <a:lstStyle/>
          <a:p>
            <a:fld id="{D57F1E4F-1CFF-5643-939E-217C01CDF565}" type="slidenum">
              <a:rPr lang="en-US" smtClean="0"/>
              <a:pPr/>
              <a:t>16</a:t>
            </a:fld>
            <a:endParaRPr lang="en-US"/>
          </a:p>
        </p:txBody>
      </p:sp>
    </p:spTree>
    <p:extLst>
      <p:ext uri="{BB962C8B-B14F-4D97-AF65-F5344CB8AC3E}">
        <p14:creationId xmlns:p14="http://schemas.microsoft.com/office/powerpoint/2010/main" val="3192845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descr="Immagine che contiene screenshot&#10;&#10;Descrizione generata automaticamente">
            <a:extLst>
              <a:ext uri="{FF2B5EF4-FFF2-40B4-BE49-F238E27FC236}">
                <a16:creationId xmlns:a16="http://schemas.microsoft.com/office/drawing/2014/main" id="{E834BFFD-D175-5044-82C7-8C1175800BC5}"/>
              </a:ext>
            </a:extLst>
          </p:cNvPr>
          <p:cNvPicPr>
            <a:picLocks noGrp="1" noChangeAspect="1"/>
          </p:cNvPicPr>
          <p:nvPr>
            <p:ph idx="1"/>
          </p:nvPr>
        </p:nvPicPr>
        <p:blipFill>
          <a:blip r:embed="rId2"/>
          <a:stretch>
            <a:fillRect/>
          </a:stretch>
        </p:blipFill>
        <p:spPr>
          <a:xfrm>
            <a:off x="2173574" y="1259984"/>
            <a:ext cx="8049719" cy="5232891"/>
          </a:xfrm>
        </p:spPr>
      </p:pic>
      <p:sp>
        <p:nvSpPr>
          <p:cNvPr id="4" name="Segnaposto numero diapositiva 3">
            <a:extLst>
              <a:ext uri="{FF2B5EF4-FFF2-40B4-BE49-F238E27FC236}">
                <a16:creationId xmlns:a16="http://schemas.microsoft.com/office/drawing/2014/main" id="{5BDEA4FF-8DE9-B543-A9BA-0A8F1146D444}"/>
              </a:ext>
            </a:extLst>
          </p:cNvPr>
          <p:cNvSpPr>
            <a:spLocks noGrp="1"/>
          </p:cNvSpPr>
          <p:nvPr>
            <p:ph type="sldNum" sz="quarter" idx="12"/>
          </p:nvPr>
        </p:nvSpPr>
        <p:spPr/>
        <p:txBody>
          <a:bodyPr/>
          <a:lstStyle/>
          <a:p>
            <a:fld id="{D57F1E4F-1CFF-5643-939E-217C01CDF565}" type="slidenum">
              <a:rPr lang="en-US" smtClean="0"/>
              <a:pPr/>
              <a:t>17</a:t>
            </a:fld>
            <a:endParaRPr lang="en-US"/>
          </a:p>
        </p:txBody>
      </p:sp>
      <p:sp>
        <p:nvSpPr>
          <p:cNvPr id="5" name="Titolo 1">
            <a:extLst>
              <a:ext uri="{FF2B5EF4-FFF2-40B4-BE49-F238E27FC236}">
                <a16:creationId xmlns:a16="http://schemas.microsoft.com/office/drawing/2014/main" id="{8D7F0FF4-3092-FC41-80F7-1D0583779259}"/>
              </a:ext>
            </a:extLst>
          </p:cNvPr>
          <p:cNvSpPr>
            <a:spLocks noGrp="1"/>
          </p:cNvSpPr>
          <p:nvPr>
            <p:ph type="title"/>
          </p:nvPr>
        </p:nvSpPr>
        <p:spPr>
          <a:xfrm>
            <a:off x="838200" y="365125"/>
            <a:ext cx="10515600" cy="894859"/>
          </a:xfrm>
        </p:spPr>
        <p:txBody>
          <a:bodyPr>
            <a:normAutofit/>
          </a:bodyPr>
          <a:lstStyle/>
          <a:p>
            <a:r>
              <a:rPr lang="it-IT" sz="3600"/>
              <a:t>Gli effetti delle rettifiche sui bilanci di OMEGA </a:t>
            </a:r>
            <a:r>
              <a:rPr lang="it-IT" sz="3600" err="1"/>
              <a:t>Ind.le</a:t>
            </a:r>
            <a:r>
              <a:rPr lang="it-IT" sz="3600"/>
              <a:t> SpA</a:t>
            </a:r>
          </a:p>
        </p:txBody>
      </p:sp>
    </p:spTree>
    <p:extLst>
      <p:ext uri="{BB962C8B-B14F-4D97-AF65-F5344CB8AC3E}">
        <p14:creationId xmlns:p14="http://schemas.microsoft.com/office/powerpoint/2010/main" val="3443026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descr="Immagine che contiene screenshot&#10;&#10;Descrizione generata automaticamente">
            <a:extLst>
              <a:ext uri="{FF2B5EF4-FFF2-40B4-BE49-F238E27FC236}">
                <a16:creationId xmlns:a16="http://schemas.microsoft.com/office/drawing/2014/main" id="{82C6E48F-50E4-AC47-BCCB-23FF0F43F75C}"/>
              </a:ext>
            </a:extLst>
          </p:cNvPr>
          <p:cNvPicPr>
            <a:picLocks noGrp="1" noChangeAspect="1"/>
          </p:cNvPicPr>
          <p:nvPr>
            <p:ph idx="1"/>
          </p:nvPr>
        </p:nvPicPr>
        <p:blipFill>
          <a:blip r:embed="rId2"/>
          <a:stretch>
            <a:fillRect/>
          </a:stretch>
        </p:blipFill>
        <p:spPr>
          <a:xfrm>
            <a:off x="1738859" y="1109662"/>
            <a:ext cx="8769246" cy="5529185"/>
          </a:xfrm>
        </p:spPr>
      </p:pic>
      <p:sp>
        <p:nvSpPr>
          <p:cNvPr id="4" name="Segnaposto numero diapositiva 3">
            <a:extLst>
              <a:ext uri="{FF2B5EF4-FFF2-40B4-BE49-F238E27FC236}">
                <a16:creationId xmlns:a16="http://schemas.microsoft.com/office/drawing/2014/main" id="{E6FA5DE6-77D0-E746-A1B5-8D21288D26D6}"/>
              </a:ext>
            </a:extLst>
          </p:cNvPr>
          <p:cNvSpPr>
            <a:spLocks noGrp="1"/>
          </p:cNvSpPr>
          <p:nvPr>
            <p:ph type="sldNum" sz="quarter" idx="12"/>
          </p:nvPr>
        </p:nvSpPr>
        <p:spPr/>
        <p:txBody>
          <a:bodyPr/>
          <a:lstStyle/>
          <a:p>
            <a:fld id="{D57F1E4F-1CFF-5643-939E-217C01CDF565}" type="slidenum">
              <a:rPr lang="en-US" smtClean="0"/>
              <a:pPr/>
              <a:t>18</a:t>
            </a:fld>
            <a:endParaRPr lang="en-US"/>
          </a:p>
        </p:txBody>
      </p:sp>
      <p:sp>
        <p:nvSpPr>
          <p:cNvPr id="5" name="Titolo 1">
            <a:extLst>
              <a:ext uri="{FF2B5EF4-FFF2-40B4-BE49-F238E27FC236}">
                <a16:creationId xmlns:a16="http://schemas.microsoft.com/office/drawing/2014/main" id="{F6B42EA8-4A3F-BF46-8108-B2BCEDA0BD26}"/>
              </a:ext>
            </a:extLst>
          </p:cNvPr>
          <p:cNvSpPr>
            <a:spLocks noGrp="1"/>
          </p:cNvSpPr>
          <p:nvPr>
            <p:ph type="title"/>
          </p:nvPr>
        </p:nvSpPr>
        <p:spPr>
          <a:xfrm>
            <a:off x="838200" y="365125"/>
            <a:ext cx="10515600" cy="744147"/>
          </a:xfrm>
        </p:spPr>
        <p:txBody>
          <a:bodyPr>
            <a:normAutofit/>
          </a:bodyPr>
          <a:lstStyle/>
          <a:p>
            <a:r>
              <a:rPr lang="it-IT" sz="3600"/>
              <a:t>Gli effetti delle rettifiche sui bilanci di OMEGA </a:t>
            </a:r>
            <a:r>
              <a:rPr lang="it-IT" sz="3600" err="1"/>
              <a:t>Ind.le</a:t>
            </a:r>
            <a:r>
              <a:rPr lang="it-IT" sz="3600"/>
              <a:t> SpA</a:t>
            </a:r>
          </a:p>
        </p:txBody>
      </p:sp>
    </p:spTree>
    <p:extLst>
      <p:ext uri="{BB962C8B-B14F-4D97-AF65-F5344CB8AC3E}">
        <p14:creationId xmlns:p14="http://schemas.microsoft.com/office/powerpoint/2010/main" val="1835015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descr="Immagine che contiene screenshot&#10;&#10;Descrizione generata automaticamente">
            <a:extLst>
              <a:ext uri="{FF2B5EF4-FFF2-40B4-BE49-F238E27FC236}">
                <a16:creationId xmlns:a16="http://schemas.microsoft.com/office/drawing/2014/main" id="{FA955218-18C8-6949-BA46-7A675D169BF6}"/>
              </a:ext>
            </a:extLst>
          </p:cNvPr>
          <p:cNvPicPr>
            <a:picLocks noGrp="1" noChangeAspect="1"/>
          </p:cNvPicPr>
          <p:nvPr>
            <p:ph idx="1"/>
          </p:nvPr>
        </p:nvPicPr>
        <p:blipFill>
          <a:blip r:embed="rId2"/>
          <a:stretch>
            <a:fillRect/>
          </a:stretch>
        </p:blipFill>
        <p:spPr>
          <a:xfrm>
            <a:off x="1640209" y="936171"/>
            <a:ext cx="9287621" cy="5462407"/>
          </a:xfrm>
        </p:spPr>
      </p:pic>
      <p:sp>
        <p:nvSpPr>
          <p:cNvPr id="4" name="Segnaposto numero diapositiva 3">
            <a:extLst>
              <a:ext uri="{FF2B5EF4-FFF2-40B4-BE49-F238E27FC236}">
                <a16:creationId xmlns:a16="http://schemas.microsoft.com/office/drawing/2014/main" id="{A86B70D8-BB23-D54D-93B9-BB953AF08CFD}"/>
              </a:ext>
            </a:extLst>
          </p:cNvPr>
          <p:cNvSpPr>
            <a:spLocks noGrp="1"/>
          </p:cNvSpPr>
          <p:nvPr>
            <p:ph type="sldNum" sz="quarter" idx="12"/>
          </p:nvPr>
        </p:nvSpPr>
        <p:spPr/>
        <p:txBody>
          <a:bodyPr/>
          <a:lstStyle/>
          <a:p>
            <a:fld id="{D57F1E4F-1CFF-5643-939E-217C01CDF565}" type="slidenum">
              <a:rPr lang="en-US" smtClean="0"/>
              <a:pPr/>
              <a:t>19</a:t>
            </a:fld>
            <a:endParaRPr lang="en-US"/>
          </a:p>
        </p:txBody>
      </p:sp>
      <p:sp>
        <p:nvSpPr>
          <p:cNvPr id="5" name="Titolo 1">
            <a:extLst>
              <a:ext uri="{FF2B5EF4-FFF2-40B4-BE49-F238E27FC236}">
                <a16:creationId xmlns:a16="http://schemas.microsoft.com/office/drawing/2014/main" id="{C129E0AC-3365-3340-9784-56275C4725CA}"/>
              </a:ext>
            </a:extLst>
          </p:cNvPr>
          <p:cNvSpPr>
            <a:spLocks noGrp="1"/>
          </p:cNvSpPr>
          <p:nvPr>
            <p:ph type="title"/>
          </p:nvPr>
        </p:nvSpPr>
        <p:spPr>
          <a:xfrm>
            <a:off x="838200" y="365126"/>
            <a:ext cx="10515600" cy="571046"/>
          </a:xfrm>
        </p:spPr>
        <p:txBody>
          <a:bodyPr>
            <a:normAutofit fontScale="90000"/>
          </a:bodyPr>
          <a:lstStyle/>
          <a:p>
            <a:r>
              <a:rPr lang="it-IT" sz="3600"/>
              <a:t>Gli effetti delle rettifiche sui bilanci di OMEGA </a:t>
            </a:r>
            <a:r>
              <a:rPr lang="it-IT" sz="3600" err="1"/>
              <a:t>Ind.le</a:t>
            </a:r>
            <a:r>
              <a:rPr lang="it-IT" sz="3600"/>
              <a:t> SpA</a:t>
            </a:r>
          </a:p>
        </p:txBody>
      </p:sp>
    </p:spTree>
    <p:extLst>
      <p:ext uri="{BB962C8B-B14F-4D97-AF65-F5344CB8AC3E}">
        <p14:creationId xmlns:p14="http://schemas.microsoft.com/office/powerpoint/2010/main" val="2937056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1E38C3-E71B-DB4F-B4A8-00A73F133CB6}"/>
              </a:ext>
            </a:extLst>
          </p:cNvPr>
          <p:cNvSpPr>
            <a:spLocks noGrp="1"/>
          </p:cNvSpPr>
          <p:nvPr>
            <p:ph type="title"/>
          </p:nvPr>
        </p:nvSpPr>
        <p:spPr/>
        <p:txBody>
          <a:bodyPr/>
          <a:lstStyle/>
          <a:p>
            <a:r>
              <a:rPr lang="it-IT" dirty="0"/>
              <a:t>I finanziamenti soci e l’art. 2467 cod. civ.</a:t>
            </a:r>
          </a:p>
        </p:txBody>
      </p:sp>
      <p:sp>
        <p:nvSpPr>
          <p:cNvPr id="3" name="Segnaposto contenuto 2">
            <a:extLst>
              <a:ext uri="{FF2B5EF4-FFF2-40B4-BE49-F238E27FC236}">
                <a16:creationId xmlns:a16="http://schemas.microsoft.com/office/drawing/2014/main" id="{26B81D07-03CE-624D-A396-4D43EA38D304}"/>
              </a:ext>
            </a:extLst>
          </p:cNvPr>
          <p:cNvSpPr>
            <a:spLocks noGrp="1"/>
          </p:cNvSpPr>
          <p:nvPr>
            <p:ph idx="1"/>
          </p:nvPr>
        </p:nvSpPr>
        <p:spPr>
          <a:xfrm>
            <a:off x="838200" y="1424763"/>
            <a:ext cx="10515600" cy="4685009"/>
          </a:xfrm>
        </p:spPr>
        <p:txBody>
          <a:bodyPr>
            <a:normAutofit fontScale="25000" lnSpcReduction="20000"/>
          </a:bodyPr>
          <a:lstStyle/>
          <a:p>
            <a:r>
              <a:rPr lang="it-IT" sz="9600" dirty="0"/>
              <a:t>Nei bilanci delle piccole-medie imprese, spesso, al passivo dello stato patrimoniale si rinvengono più o meno consistenti debiti verso i soci; si tratta di poste che trovano collocazione, ai sensi dell’art. 2424 cod. civ., alle voce D) 3) «</a:t>
            </a:r>
            <a:r>
              <a:rPr lang="it-IT" sz="9600" i="1" dirty="0"/>
              <a:t>debiti verso soci per finanziamenti</a:t>
            </a:r>
            <a:r>
              <a:rPr lang="it-IT" sz="9600" dirty="0"/>
              <a:t>», D) 11) «</a:t>
            </a:r>
            <a:r>
              <a:rPr lang="it-IT" sz="9600" i="1" dirty="0"/>
              <a:t>debiti verso controllanti» </a:t>
            </a:r>
            <a:r>
              <a:rPr lang="it-IT" sz="9600" dirty="0"/>
              <a:t>o 11)</a:t>
            </a:r>
            <a:r>
              <a:rPr lang="it-IT" sz="9600" i="1" dirty="0"/>
              <a:t>bis</a:t>
            </a:r>
            <a:r>
              <a:rPr lang="it-IT" sz="9600" dirty="0"/>
              <a:t> </a:t>
            </a:r>
            <a:r>
              <a:rPr lang="it-IT" sz="9600" i="1" dirty="0"/>
              <a:t>«debiti verso imprese sottoposte al controllo delle controllanti</a:t>
            </a:r>
            <a:r>
              <a:rPr lang="it-IT" sz="9600" dirty="0"/>
              <a:t>».</a:t>
            </a:r>
          </a:p>
          <a:p>
            <a:r>
              <a:rPr lang="it-IT" sz="9600" dirty="0"/>
              <a:t>Come noto, quando l’impresa ha forma di società a responsabilità limitata (ma, secondo parte della dottrina e della giurisprudenza – si veda ad esempio </a:t>
            </a:r>
            <a:r>
              <a:rPr lang="it-IT" sz="9600" dirty="0" err="1"/>
              <a:t>Cass</a:t>
            </a:r>
            <a:r>
              <a:rPr lang="it-IT" sz="9600" dirty="0"/>
              <a:t>. </a:t>
            </a:r>
            <a:r>
              <a:rPr lang="it-IT" sz="9600" dirty="0" err="1"/>
              <a:t>Civ</a:t>
            </a:r>
            <a:r>
              <a:rPr lang="it-IT" sz="9600" dirty="0"/>
              <a:t>. n. 14056/2015 – anche nelle S.p.A. «chiuse» cioè con azionariato di tipo “famigliare” o comunque di pochi soci, comparabili alla situazione delle compagini ordinariamente componenti il capitale delle Srl) ai finanziamenti dei soci torna applicabile l’art. 2467 cod. civ., che (attualmente) recita</a:t>
            </a:r>
            <a:r>
              <a:rPr lang="it-IT" sz="4400" dirty="0"/>
              <a:t>:</a:t>
            </a:r>
          </a:p>
          <a:p>
            <a:pPr marL="0" indent="0">
              <a:buNone/>
            </a:pPr>
            <a:r>
              <a:rPr lang="it-IT" sz="7200" i="1" dirty="0">
                <a:solidFill>
                  <a:srgbClr val="0044D0"/>
                </a:solidFill>
              </a:rPr>
              <a:t>«Il rimborso dei finanziamenti dei soci a favore della società è postergato rispetto alla soddisfazione degli altri creditori.*</a:t>
            </a:r>
          </a:p>
          <a:p>
            <a:pPr marL="0" indent="0">
              <a:spcBef>
                <a:spcPts val="0"/>
              </a:spcBef>
              <a:buNone/>
            </a:pPr>
            <a:r>
              <a:rPr lang="it-IT" sz="7200" i="1" dirty="0">
                <a:solidFill>
                  <a:srgbClr val="0044D0"/>
                </a:solidFill>
              </a:rPr>
              <a:t>Ai fini del precedente comma s'intendono finanziamenti dei soci a favore della società quelli, in qualsiasi forma effettuati, che sono stati concessi in un momento in cui, anche in considerazione del tipo di attività esercitata dalla società, risulta un eccessivo squilibrio dell'indebitamento rispetto al patrimonio netto oppure in una situazione finanziaria della società nella quale sarebbe stato ragionevole un conferimento.»</a:t>
            </a:r>
          </a:p>
          <a:p>
            <a:pPr marL="0" indent="0">
              <a:buNone/>
            </a:pPr>
            <a:r>
              <a:rPr lang="it-IT" sz="4400" dirty="0"/>
              <a:t>*</a:t>
            </a:r>
            <a:r>
              <a:rPr lang="it-IT" sz="3600" dirty="0"/>
              <a:t>Prima del 15/8/2020, dopo la parola «creditori» al primo comma seguiva l’espressione </a:t>
            </a:r>
            <a:r>
              <a:rPr lang="it-IT" sz="3600" i="1" dirty="0">
                <a:solidFill>
                  <a:srgbClr val="0044D0"/>
                </a:solidFill>
              </a:rPr>
              <a:t>&lt;&lt;</a:t>
            </a:r>
            <a:r>
              <a:rPr lang="it-IT" sz="4000" b="1" i="1" dirty="0">
                <a:solidFill>
                  <a:srgbClr val="0044D0"/>
                </a:solidFill>
              </a:rPr>
              <a:t>e, se avvenuto nell'anno precedente la dichiarazione di fallimento della società, deve essere restituito</a:t>
            </a:r>
            <a:r>
              <a:rPr lang="it-IT" sz="3600" i="1" dirty="0">
                <a:solidFill>
                  <a:srgbClr val="0044D0"/>
                </a:solidFill>
              </a:rPr>
              <a:t>&gt;&gt;</a:t>
            </a:r>
            <a:r>
              <a:rPr lang="it-IT" sz="3600" i="1" dirty="0"/>
              <a:t>, </a:t>
            </a:r>
            <a:r>
              <a:rPr lang="it-IT" sz="3600" dirty="0"/>
              <a:t>eliminata dall’art. 383 co. 1 del D. </a:t>
            </a:r>
            <a:r>
              <a:rPr lang="it-IT" sz="3600" dirty="0" err="1"/>
              <a:t>Lgs</a:t>
            </a:r>
            <a:r>
              <a:rPr lang="it-IT" sz="3600" dirty="0"/>
              <a:t>. n. 14/2019</a:t>
            </a:r>
          </a:p>
        </p:txBody>
      </p:sp>
      <p:sp>
        <p:nvSpPr>
          <p:cNvPr id="4" name="Segnaposto numero diapositiva 3">
            <a:extLst>
              <a:ext uri="{FF2B5EF4-FFF2-40B4-BE49-F238E27FC236}">
                <a16:creationId xmlns:a16="http://schemas.microsoft.com/office/drawing/2014/main" id="{BA563569-5582-D648-BBBA-3068DB34BB9B}"/>
              </a:ext>
            </a:extLst>
          </p:cNvPr>
          <p:cNvSpPr>
            <a:spLocks noGrp="1"/>
          </p:cNvSpPr>
          <p:nvPr>
            <p:ph type="sldNum" sz="quarter" idx="12"/>
          </p:nvPr>
        </p:nvSpPr>
        <p:spPr/>
        <p:txBody>
          <a:bodyPr/>
          <a:lstStyle/>
          <a:p>
            <a:fld id="{D57F1E4F-1CFF-5643-939E-217C01CDF565}" type="slidenum">
              <a:rPr lang="en-US" smtClean="0"/>
              <a:pPr/>
              <a:t>2</a:t>
            </a:fld>
            <a:endParaRPr lang="en-US"/>
          </a:p>
        </p:txBody>
      </p:sp>
    </p:spTree>
    <p:extLst>
      <p:ext uri="{BB962C8B-B14F-4D97-AF65-F5344CB8AC3E}">
        <p14:creationId xmlns:p14="http://schemas.microsoft.com/office/powerpoint/2010/main" val="3654590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836A371-15AD-EA4C-BFD6-1B08050D82A6}"/>
              </a:ext>
            </a:extLst>
          </p:cNvPr>
          <p:cNvSpPr>
            <a:spLocks noGrp="1"/>
          </p:cNvSpPr>
          <p:nvPr>
            <p:ph type="sldNum" sz="quarter" idx="12"/>
          </p:nvPr>
        </p:nvSpPr>
        <p:spPr/>
        <p:txBody>
          <a:bodyPr/>
          <a:lstStyle/>
          <a:p>
            <a:fld id="{D57F1E4F-1CFF-5643-939E-217C01CDF565}" type="slidenum">
              <a:rPr lang="en-US" smtClean="0"/>
              <a:pPr/>
              <a:t>20</a:t>
            </a:fld>
            <a:endParaRPr lang="en-US"/>
          </a:p>
        </p:txBody>
      </p:sp>
      <p:sp>
        <p:nvSpPr>
          <p:cNvPr id="5" name="Titolo 1">
            <a:extLst>
              <a:ext uri="{FF2B5EF4-FFF2-40B4-BE49-F238E27FC236}">
                <a16:creationId xmlns:a16="http://schemas.microsoft.com/office/drawing/2014/main" id="{8BC91026-C29F-8645-AD35-6C06B14C5897}"/>
              </a:ext>
            </a:extLst>
          </p:cNvPr>
          <p:cNvSpPr>
            <a:spLocks noGrp="1"/>
          </p:cNvSpPr>
          <p:nvPr>
            <p:ph type="title"/>
          </p:nvPr>
        </p:nvSpPr>
        <p:spPr/>
        <p:txBody>
          <a:bodyPr>
            <a:normAutofit fontScale="90000"/>
          </a:bodyPr>
          <a:lstStyle/>
          <a:p>
            <a:r>
              <a:rPr lang="it-IT" sz="3600"/>
              <a:t>L’IPERVALUTAZIONE / OMESSA SVALUTAZIONE DI CREDITI INCAGLIATI O INESIGIBILI E L’IPOVALUTAZIONE DI DEBITI</a:t>
            </a:r>
          </a:p>
        </p:txBody>
      </p:sp>
      <p:sp>
        <p:nvSpPr>
          <p:cNvPr id="6" name="Segnaposto contenuto 2">
            <a:extLst>
              <a:ext uri="{FF2B5EF4-FFF2-40B4-BE49-F238E27FC236}">
                <a16:creationId xmlns:a16="http://schemas.microsoft.com/office/drawing/2014/main" id="{33190113-EBAC-934C-BB02-3050D319F113}"/>
              </a:ext>
            </a:extLst>
          </p:cNvPr>
          <p:cNvSpPr>
            <a:spLocks noGrp="1"/>
          </p:cNvSpPr>
          <p:nvPr>
            <p:ph idx="1"/>
          </p:nvPr>
        </p:nvSpPr>
        <p:spPr>
          <a:xfrm>
            <a:off x="522514" y="1690689"/>
            <a:ext cx="11146971" cy="4577738"/>
          </a:xfrm>
        </p:spPr>
        <p:txBody>
          <a:bodyPr>
            <a:normAutofit lnSpcReduction="10000"/>
          </a:bodyPr>
          <a:lstStyle/>
          <a:p>
            <a:r>
              <a:rPr lang="it-IT" dirty="0"/>
              <a:t>Le gestioni aziendali in crisi si accompagnano non di rado alla stratificazione di crediti verso clienti (o di natura finanziaria, talvolta </a:t>
            </a:r>
            <a:r>
              <a:rPr lang="it-IT" i="1" dirty="0"/>
              <a:t>intercompany</a:t>
            </a:r>
            <a:r>
              <a:rPr lang="it-IT" dirty="0"/>
              <a:t>) con saldi trascinati invariati o con scarsa movimentazione per più esercizi</a:t>
            </a:r>
          </a:p>
          <a:p>
            <a:r>
              <a:rPr lang="it-IT" dirty="0"/>
              <a:t>I debitori interessati dalle posizioni in questione sono a volte addirittura falliti, in liquidazione o caratterizzati da scarsa solvibilità</a:t>
            </a:r>
          </a:p>
          <a:p>
            <a:r>
              <a:rPr lang="it-IT" dirty="0"/>
              <a:t>Si tratta di posizioni creditorie le cui anomalie si possono rilevare dai dati contabili sottostanti ai bilanci, dagli inventari analitici di più esercizi o da altre informazioni percepibili dal sistema conoscitivo aziendale o (in caso di fallimento) acquisite poi dal curatore nei contatti con fornitori o dipendenti della fallita, dall’esame della documentazione aziendale o da eventuali controversie giudiziali o stragiudiziali pendenti</a:t>
            </a:r>
          </a:p>
          <a:p>
            <a:pPr marL="0" indent="0">
              <a:buNone/>
            </a:pPr>
            <a:endParaRPr lang="it-IT" dirty="0"/>
          </a:p>
        </p:txBody>
      </p:sp>
      <p:sp>
        <p:nvSpPr>
          <p:cNvPr id="2" name="Rettangolo 1">
            <a:extLst>
              <a:ext uri="{FF2B5EF4-FFF2-40B4-BE49-F238E27FC236}">
                <a16:creationId xmlns:a16="http://schemas.microsoft.com/office/drawing/2014/main" id="{26875AB7-B2BE-A241-8DD4-3AFC4D307EE7}"/>
              </a:ext>
            </a:extLst>
          </p:cNvPr>
          <p:cNvSpPr/>
          <p:nvPr/>
        </p:nvSpPr>
        <p:spPr>
          <a:xfrm>
            <a:off x="838200" y="6268427"/>
            <a:ext cx="2061013" cy="369332"/>
          </a:xfrm>
          <a:prstGeom prst="rect">
            <a:avLst/>
          </a:prstGeom>
        </p:spPr>
        <p:txBody>
          <a:bodyPr wrap="none">
            <a:spAutoFit/>
          </a:bodyPr>
          <a:lstStyle/>
          <a:p>
            <a:r>
              <a:rPr lang="it-IT"/>
              <a:t>Dott. Angelo Tropini</a:t>
            </a:r>
          </a:p>
        </p:txBody>
      </p:sp>
    </p:spTree>
    <p:extLst>
      <p:ext uri="{BB962C8B-B14F-4D97-AF65-F5344CB8AC3E}">
        <p14:creationId xmlns:p14="http://schemas.microsoft.com/office/powerpoint/2010/main" val="739127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BD72080-0D4A-0943-BED2-8F6E48430C07}"/>
              </a:ext>
            </a:extLst>
          </p:cNvPr>
          <p:cNvSpPr>
            <a:spLocks noGrp="1"/>
          </p:cNvSpPr>
          <p:nvPr>
            <p:ph idx="1"/>
          </p:nvPr>
        </p:nvSpPr>
        <p:spPr>
          <a:xfrm>
            <a:off x="838200" y="1371600"/>
            <a:ext cx="10515600" cy="4622800"/>
          </a:xfrm>
        </p:spPr>
        <p:txBody>
          <a:bodyPr>
            <a:normAutofit fontScale="85000" lnSpcReduction="20000"/>
          </a:bodyPr>
          <a:lstStyle/>
          <a:p>
            <a:r>
              <a:rPr lang="it-IT"/>
              <a:t>Prenderemo in esame prima il caso emblematico dei crediti </a:t>
            </a:r>
            <a:r>
              <a:rPr lang="it-IT" err="1"/>
              <a:t>ipervalutati</a:t>
            </a:r>
            <a:r>
              <a:rPr lang="it-IT"/>
              <a:t> dalla S.p.A. E.G.A. (denominazione di fantasia), dichiarata insolvente e in amministrazione straordinaria, poi fallita con altre società dello stesso «gruppo» italiano, sui cui bilanci depositati erano stati appostati fondi di svalutazione o di rischi per perdite su crediti apparentemente consistenti ma nella realtà largamente incongrui rispetto alle prospettive reali di perdita; lo stesso esempio consente altresì di esaminare (insieme ad altre tipologie di falsità) ricorrenze di </a:t>
            </a:r>
            <a:r>
              <a:rPr lang="it-IT" err="1"/>
              <a:t>ipovalutazione</a:t>
            </a:r>
            <a:r>
              <a:rPr lang="it-IT"/>
              <a:t> di passività per sanzioni ed accessori su morosità tributarie e civilistiche, nonché l’ipotesi prospettata di redazione dei bilanci a criterio di continuità (anziché di liquidazione, com’era dovuto nel caso specifico) e di coglierne gli effetti pratici sui bilanci</a:t>
            </a:r>
          </a:p>
          <a:p>
            <a:r>
              <a:rPr lang="it-IT"/>
              <a:t>L’esame delle verifiche svolte nel caso reale nell’ambito di una consulenza tecnica disposta dal Pubblico Ministero ai sensi dell’art. 359 c.p.p. – che fa necessariamente capo a più estesi sviluppi ed accertamenti su ampia base documentale e scritture, che evidentemente non è possibile qui riesaminare – evidenzia aspetti oggetto di accertamento che risultano spesso ricorrere in situazioni gestionali analoghe di piccoli «gruppi» o aggregati societari.</a:t>
            </a:r>
          </a:p>
        </p:txBody>
      </p:sp>
      <p:sp>
        <p:nvSpPr>
          <p:cNvPr id="4" name="Segnaposto numero diapositiva 3">
            <a:extLst>
              <a:ext uri="{FF2B5EF4-FFF2-40B4-BE49-F238E27FC236}">
                <a16:creationId xmlns:a16="http://schemas.microsoft.com/office/drawing/2014/main" id="{CC75CC57-D76F-B34B-8A49-0F5CC44E9236}"/>
              </a:ext>
            </a:extLst>
          </p:cNvPr>
          <p:cNvSpPr>
            <a:spLocks noGrp="1"/>
          </p:cNvSpPr>
          <p:nvPr>
            <p:ph type="sldNum" sz="quarter" idx="12"/>
          </p:nvPr>
        </p:nvSpPr>
        <p:spPr/>
        <p:txBody>
          <a:bodyPr/>
          <a:lstStyle/>
          <a:p>
            <a:fld id="{D57F1E4F-1CFF-5643-939E-217C01CDF565}" type="slidenum">
              <a:rPr lang="en-US" smtClean="0"/>
              <a:pPr/>
              <a:t>21</a:t>
            </a:fld>
            <a:endParaRPr lang="en-US"/>
          </a:p>
        </p:txBody>
      </p:sp>
      <p:sp>
        <p:nvSpPr>
          <p:cNvPr id="6" name="Titolo 1">
            <a:extLst>
              <a:ext uri="{FF2B5EF4-FFF2-40B4-BE49-F238E27FC236}">
                <a16:creationId xmlns:a16="http://schemas.microsoft.com/office/drawing/2014/main" id="{8F9AB635-ADC6-794F-9489-9FBADABB1B55}"/>
              </a:ext>
            </a:extLst>
          </p:cNvPr>
          <p:cNvSpPr>
            <a:spLocks noGrp="1"/>
          </p:cNvSpPr>
          <p:nvPr>
            <p:ph type="title"/>
          </p:nvPr>
        </p:nvSpPr>
        <p:spPr>
          <a:xfrm>
            <a:off x="838200" y="365125"/>
            <a:ext cx="10515600" cy="1006475"/>
          </a:xfrm>
        </p:spPr>
        <p:txBody>
          <a:bodyPr/>
          <a:lstStyle/>
          <a:p>
            <a:pPr algn="ctr"/>
            <a:r>
              <a:rPr lang="it-IT"/>
              <a:t>L’ESEMPIO DEL CASO E.G.A. SpA</a:t>
            </a:r>
          </a:p>
        </p:txBody>
      </p:sp>
    </p:spTree>
    <p:extLst>
      <p:ext uri="{BB962C8B-B14F-4D97-AF65-F5344CB8AC3E}">
        <p14:creationId xmlns:p14="http://schemas.microsoft.com/office/powerpoint/2010/main" val="214782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C16F65-5D56-1748-BC3C-11E4B6A602FA}"/>
              </a:ext>
            </a:extLst>
          </p:cNvPr>
          <p:cNvSpPr>
            <a:spLocks noGrp="1"/>
          </p:cNvSpPr>
          <p:nvPr>
            <p:ph type="title"/>
          </p:nvPr>
        </p:nvSpPr>
        <p:spPr/>
        <p:txBody>
          <a:bodyPr/>
          <a:lstStyle/>
          <a:p>
            <a:r>
              <a:rPr lang="it-IT"/>
              <a:t>LA VICENDA STORICA</a:t>
            </a:r>
          </a:p>
        </p:txBody>
      </p:sp>
      <p:sp>
        <p:nvSpPr>
          <p:cNvPr id="3" name="Segnaposto contenuto 2">
            <a:extLst>
              <a:ext uri="{FF2B5EF4-FFF2-40B4-BE49-F238E27FC236}">
                <a16:creationId xmlns:a16="http://schemas.microsoft.com/office/drawing/2014/main" id="{146EE34C-D8B7-8D46-83EC-A1AE856DA8A3}"/>
              </a:ext>
            </a:extLst>
          </p:cNvPr>
          <p:cNvSpPr>
            <a:spLocks noGrp="1"/>
          </p:cNvSpPr>
          <p:nvPr>
            <p:ph idx="1"/>
          </p:nvPr>
        </p:nvSpPr>
        <p:spPr>
          <a:xfrm>
            <a:off x="690283" y="1690688"/>
            <a:ext cx="9144000" cy="4665662"/>
          </a:xfrm>
        </p:spPr>
        <p:txBody>
          <a:bodyPr>
            <a:normAutofit lnSpcReduction="10000"/>
          </a:bodyPr>
          <a:lstStyle/>
          <a:p>
            <a:r>
              <a:rPr lang="it-IT" sz="3200" dirty="0"/>
              <a:t>La </a:t>
            </a:r>
            <a:r>
              <a:rPr lang="it-IT" sz="3200" dirty="0" err="1"/>
              <a:t>E.G.A</a:t>
            </a:r>
            <a:r>
              <a:rPr lang="it-IT" sz="3200" dirty="0"/>
              <a:t>. SpA, operante nel comparto </a:t>
            </a:r>
            <a:r>
              <a:rPr lang="it-IT" sz="3200" i="1" dirty="0" err="1"/>
              <a:t>automotive</a:t>
            </a:r>
            <a:r>
              <a:rPr lang="it-IT" sz="3200" dirty="0"/>
              <a:t>, ceduta da una multinazionale germanica a un gruppo imprenditoriale italiano, nel volgere di quattro esercizi dall’acquisizione si rese conclamata insolvente e fu posta in amministrazione straordinaria nell’autunno del 2008.</a:t>
            </a:r>
          </a:p>
          <a:p>
            <a:pPr marL="0" indent="0">
              <a:buNone/>
            </a:pPr>
            <a:r>
              <a:rPr lang="it-IT" sz="3200" dirty="0"/>
              <a:t>Dall’analisi dei bilanci dell’intera gestione sono stati ricavati vari indici segnaletici dello stato di dissesto in epoca anteriore alla declaratoria di insolvenza, tra cui ad esempio l’indice di liquidità (o </a:t>
            </a:r>
            <a:r>
              <a:rPr lang="it-IT" sz="3200" dirty="0" err="1"/>
              <a:t>quick</a:t>
            </a:r>
            <a:r>
              <a:rPr lang="it-IT" sz="3200" dirty="0"/>
              <a:t> ratio), così composto:</a:t>
            </a:r>
          </a:p>
          <a:p>
            <a:pPr marL="0" indent="0">
              <a:buNone/>
            </a:pPr>
            <a:endParaRPr lang="it-IT" dirty="0"/>
          </a:p>
        </p:txBody>
      </p:sp>
      <p:sp>
        <p:nvSpPr>
          <p:cNvPr id="4" name="Segnaposto numero diapositiva 3">
            <a:extLst>
              <a:ext uri="{FF2B5EF4-FFF2-40B4-BE49-F238E27FC236}">
                <a16:creationId xmlns:a16="http://schemas.microsoft.com/office/drawing/2014/main" id="{4BD9247C-0972-874C-ACC1-7E55655E49E3}"/>
              </a:ext>
            </a:extLst>
          </p:cNvPr>
          <p:cNvSpPr>
            <a:spLocks noGrp="1"/>
          </p:cNvSpPr>
          <p:nvPr>
            <p:ph type="sldNum" sz="quarter" idx="12"/>
          </p:nvPr>
        </p:nvSpPr>
        <p:spPr/>
        <p:txBody>
          <a:bodyPr/>
          <a:lstStyle/>
          <a:p>
            <a:fld id="{D57F1E4F-1CFF-5643-939E-217C01CDF565}" type="slidenum">
              <a:rPr lang="en-US" smtClean="0"/>
              <a:pPr/>
              <a:t>22</a:t>
            </a:fld>
            <a:endParaRPr lang="en-US"/>
          </a:p>
        </p:txBody>
      </p:sp>
    </p:spTree>
    <p:extLst>
      <p:ext uri="{BB962C8B-B14F-4D97-AF65-F5344CB8AC3E}">
        <p14:creationId xmlns:p14="http://schemas.microsoft.com/office/powerpoint/2010/main" val="2510411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F8AE85B-BC81-4341-91D9-1839704FF488}"/>
              </a:ext>
            </a:extLst>
          </p:cNvPr>
          <p:cNvSpPr>
            <a:spLocks noGrp="1"/>
          </p:cNvSpPr>
          <p:nvPr>
            <p:ph type="sldNum" sz="quarter" idx="12"/>
          </p:nvPr>
        </p:nvSpPr>
        <p:spPr/>
        <p:txBody>
          <a:bodyPr/>
          <a:lstStyle/>
          <a:p>
            <a:fld id="{D57F1E4F-1CFF-5643-939E-217C01CDF565}" type="slidenum">
              <a:rPr lang="en-US" smtClean="0"/>
              <a:pPr/>
              <a:t>23</a:t>
            </a:fld>
            <a:endParaRPr lang="en-US"/>
          </a:p>
        </p:txBody>
      </p:sp>
      <p:graphicFrame>
        <p:nvGraphicFramePr>
          <p:cNvPr id="8" name="Segnaposto contenuto 7">
            <a:extLst>
              <a:ext uri="{FF2B5EF4-FFF2-40B4-BE49-F238E27FC236}">
                <a16:creationId xmlns:a16="http://schemas.microsoft.com/office/drawing/2014/main" id="{D54E2BAE-FC7F-8744-B170-2D1A88241BE6}"/>
              </a:ext>
            </a:extLst>
          </p:cNvPr>
          <p:cNvGraphicFramePr>
            <a:graphicFrameLocks noGrp="1"/>
          </p:cNvGraphicFramePr>
          <p:nvPr>
            <p:ph idx="1"/>
            <p:extLst>
              <p:ext uri="{D42A27DB-BD31-4B8C-83A1-F6EECF244321}">
                <p14:modId xmlns:p14="http://schemas.microsoft.com/office/powerpoint/2010/main" val="3195344672"/>
              </p:ext>
            </p:extLst>
          </p:nvPr>
        </p:nvGraphicFramePr>
        <p:xfrm>
          <a:off x="363071" y="322729"/>
          <a:ext cx="11456895" cy="6266327"/>
        </p:xfrm>
        <a:graphic>
          <a:graphicData uri="http://schemas.openxmlformats.org/drawingml/2006/table">
            <a:tbl>
              <a:tblPr firstRow="1" firstCol="1" bandRow="1">
                <a:tableStyleId>{5C22544A-7EE6-4342-B048-85BDC9FD1C3A}</a:tableStyleId>
              </a:tblPr>
              <a:tblGrid>
                <a:gridCol w="2291379">
                  <a:extLst>
                    <a:ext uri="{9D8B030D-6E8A-4147-A177-3AD203B41FA5}">
                      <a16:colId xmlns:a16="http://schemas.microsoft.com/office/drawing/2014/main" val="1466272817"/>
                    </a:ext>
                  </a:extLst>
                </a:gridCol>
                <a:gridCol w="2291379">
                  <a:extLst>
                    <a:ext uri="{9D8B030D-6E8A-4147-A177-3AD203B41FA5}">
                      <a16:colId xmlns:a16="http://schemas.microsoft.com/office/drawing/2014/main" val="2883397395"/>
                    </a:ext>
                  </a:extLst>
                </a:gridCol>
                <a:gridCol w="2291379">
                  <a:extLst>
                    <a:ext uri="{9D8B030D-6E8A-4147-A177-3AD203B41FA5}">
                      <a16:colId xmlns:a16="http://schemas.microsoft.com/office/drawing/2014/main" val="2760241439"/>
                    </a:ext>
                  </a:extLst>
                </a:gridCol>
                <a:gridCol w="2291379">
                  <a:extLst>
                    <a:ext uri="{9D8B030D-6E8A-4147-A177-3AD203B41FA5}">
                      <a16:colId xmlns:a16="http://schemas.microsoft.com/office/drawing/2014/main" val="2532287302"/>
                    </a:ext>
                  </a:extLst>
                </a:gridCol>
                <a:gridCol w="2291379">
                  <a:extLst>
                    <a:ext uri="{9D8B030D-6E8A-4147-A177-3AD203B41FA5}">
                      <a16:colId xmlns:a16="http://schemas.microsoft.com/office/drawing/2014/main" val="1832737980"/>
                    </a:ext>
                  </a:extLst>
                </a:gridCol>
              </a:tblGrid>
              <a:tr h="221069">
                <a:tc>
                  <a:txBody>
                    <a:bodyPr/>
                    <a:lstStyle/>
                    <a:p>
                      <a:pPr algn="ctr">
                        <a:spcAft>
                          <a:spcPts val="0"/>
                        </a:spcAft>
                      </a:pPr>
                      <a:r>
                        <a:rPr lang="it-IT" sz="1100">
                          <a:effectLst/>
                        </a:rPr>
                        <a:t>attività e passività liquide</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it-IT" sz="1100">
                          <a:effectLst/>
                        </a:rPr>
                        <a:t>31/12/2005</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it-IT" sz="1100">
                          <a:effectLst/>
                        </a:rPr>
                        <a:t>31/12/2006</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it-IT" sz="1100">
                          <a:effectLst/>
                        </a:rPr>
                        <a:t>31/12/2007</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it-IT" sz="1100">
                          <a:effectLst/>
                        </a:rPr>
                        <a:t>30/11/2008</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78845980"/>
                  </a:ext>
                </a:extLst>
              </a:tr>
              <a:tr h="192934">
                <a:tc>
                  <a:txBody>
                    <a:bodyPr/>
                    <a:lstStyle/>
                    <a:p>
                      <a:pPr>
                        <a:spcAft>
                          <a:spcPts val="0"/>
                        </a:spcAft>
                      </a:pPr>
                      <a:r>
                        <a:rPr lang="it-IT" sz="1200">
                          <a:effectLst/>
                        </a:rPr>
                        <a:t>Crediti</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841599850"/>
                  </a:ext>
                </a:extLst>
              </a:tr>
              <a:tr h="385867">
                <a:tc>
                  <a:txBody>
                    <a:bodyPr/>
                    <a:lstStyle/>
                    <a:p>
                      <a:pPr>
                        <a:spcAft>
                          <a:spcPts val="0"/>
                        </a:spcAft>
                      </a:pPr>
                      <a:r>
                        <a:rPr lang="it-IT" sz="1200" u="sng">
                          <a:effectLst/>
                        </a:rPr>
                        <a:t>Verso clienti esigibili nell'esercizio successivo</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50.778.905</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29.680.686</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26.442.593</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25.149.590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797277324"/>
                  </a:ext>
                </a:extLst>
              </a:tr>
              <a:tr h="385867">
                <a:tc>
                  <a:txBody>
                    <a:bodyPr/>
                    <a:lstStyle/>
                    <a:p>
                      <a:pPr>
                        <a:spcAft>
                          <a:spcPts val="0"/>
                        </a:spcAft>
                      </a:pPr>
                      <a:r>
                        <a:rPr lang="it-IT" sz="1200">
                          <a:effectLst/>
                        </a:rPr>
                        <a:t>fondo svalutazione crediti commerciali</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-2.634.151</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-2.634.151</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-852.956</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-888.127</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822460855"/>
                  </a:ext>
                </a:extLst>
              </a:tr>
              <a:tr h="192934">
                <a:tc>
                  <a:txBody>
                    <a:bodyPr/>
                    <a:lstStyle/>
                    <a:p>
                      <a:pPr>
                        <a:spcAft>
                          <a:spcPts val="0"/>
                        </a:spcAft>
                      </a:pPr>
                      <a:r>
                        <a:rPr lang="it-IT" sz="1200" u="sng">
                          <a:effectLst/>
                        </a:rPr>
                        <a:t>Verso controllanti</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8.294.363</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9.967.452</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7.319.280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6.926.955</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319902610"/>
                  </a:ext>
                </a:extLst>
              </a:tr>
              <a:tr h="192934">
                <a:tc>
                  <a:txBody>
                    <a:bodyPr/>
                    <a:lstStyle/>
                    <a:p>
                      <a:pPr>
                        <a:spcAft>
                          <a:spcPts val="0"/>
                        </a:spcAft>
                      </a:pPr>
                      <a:r>
                        <a:rPr lang="it-IT" sz="1200">
                          <a:effectLst/>
                        </a:rPr>
                        <a:t>Crediti tributari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3.806.978</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3.363.180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2.851.472</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3.997.673</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748287355"/>
                  </a:ext>
                </a:extLst>
              </a:tr>
              <a:tr h="192934">
                <a:tc>
                  <a:txBody>
                    <a:bodyPr/>
                    <a:lstStyle/>
                    <a:p>
                      <a:pPr>
                        <a:spcAft>
                          <a:spcPts val="0"/>
                        </a:spcAft>
                      </a:pPr>
                      <a:r>
                        <a:rPr lang="it-IT" sz="1200">
                          <a:effectLst/>
                        </a:rPr>
                        <a:t>Imposte anticipate</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800.000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800.000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800.000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800.000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198156396"/>
                  </a:ext>
                </a:extLst>
              </a:tr>
              <a:tr h="192934">
                <a:tc>
                  <a:txBody>
                    <a:bodyPr/>
                    <a:lstStyle/>
                    <a:p>
                      <a:pPr>
                        <a:spcAft>
                          <a:spcPts val="0"/>
                        </a:spcAft>
                      </a:pPr>
                      <a:r>
                        <a:rPr lang="it-IT" sz="1200" u="sng">
                          <a:effectLst/>
                        </a:rPr>
                        <a:t>Verso altri:</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428.136</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282.125</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6.679.008</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6.000.000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712504591"/>
                  </a:ext>
                </a:extLst>
              </a:tr>
              <a:tr h="385867">
                <a:tc>
                  <a:txBody>
                    <a:bodyPr/>
                    <a:lstStyle/>
                    <a:p>
                      <a:pPr algn="r">
                        <a:spcAft>
                          <a:spcPts val="0"/>
                        </a:spcAft>
                      </a:pPr>
                      <a:r>
                        <a:rPr lang="it-IT" sz="1200">
                          <a:effectLst/>
                        </a:rPr>
                        <a:t>Totale crediti esigibili entro 12 mesi</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61.474.231</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41.459.292</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43.239.397</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41.986.090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91714428"/>
                  </a:ext>
                </a:extLst>
              </a:tr>
              <a:tr h="192934">
                <a:tc>
                  <a:txBody>
                    <a:bodyPr/>
                    <a:lstStyle/>
                    <a:p>
                      <a:pPr>
                        <a:spcAft>
                          <a:spcPts val="0"/>
                        </a:spcAft>
                      </a:pPr>
                      <a:r>
                        <a:rPr lang="it-IT" sz="1200">
                          <a:effectLst/>
                        </a:rPr>
                        <a:t>Disponibilità liquide</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727.628</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2.023.431</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412.553</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-2.405.339</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734969390"/>
                  </a:ext>
                </a:extLst>
              </a:tr>
              <a:tr h="385867">
                <a:tc>
                  <a:txBody>
                    <a:bodyPr/>
                    <a:lstStyle/>
                    <a:p>
                      <a:pPr>
                        <a:spcAft>
                          <a:spcPts val="0"/>
                        </a:spcAft>
                      </a:pPr>
                      <a:r>
                        <a:rPr lang="it-IT" sz="1200">
                          <a:effectLst/>
                        </a:rPr>
                        <a:t>TOTALE LIQUIDITA' E CREDITI A BREVE</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62.201.859</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43.482.723</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43.651.950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39.580.751</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845202622"/>
                  </a:ext>
                </a:extLst>
              </a:tr>
              <a:tr h="192934">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642899468"/>
                  </a:ext>
                </a:extLst>
              </a:tr>
              <a:tr h="192934">
                <a:tc>
                  <a:txBody>
                    <a:bodyPr/>
                    <a:lstStyle/>
                    <a:p>
                      <a:pPr>
                        <a:spcAft>
                          <a:spcPts val="0"/>
                        </a:spcAft>
                      </a:pPr>
                      <a:r>
                        <a:rPr lang="it-IT" sz="1200">
                          <a:effectLst/>
                        </a:rPr>
                        <a:t>DEBITI</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107779940"/>
                  </a:ext>
                </a:extLst>
              </a:tr>
              <a:tr h="192934">
                <a:tc>
                  <a:txBody>
                    <a:bodyPr/>
                    <a:lstStyle/>
                    <a:p>
                      <a:pPr>
                        <a:spcAft>
                          <a:spcPts val="0"/>
                        </a:spcAft>
                      </a:pPr>
                      <a:r>
                        <a:rPr lang="it-IT" sz="1200" u="sng">
                          <a:effectLst/>
                        </a:rPr>
                        <a:t>Debiti verso banche</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10.355.390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7.492.686</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6.501.618</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1.719.734</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828606516"/>
                  </a:ext>
                </a:extLst>
              </a:tr>
              <a:tr h="192934">
                <a:tc>
                  <a:txBody>
                    <a:bodyPr/>
                    <a:lstStyle/>
                    <a:p>
                      <a:pPr>
                        <a:spcAft>
                          <a:spcPts val="0"/>
                        </a:spcAft>
                      </a:pPr>
                      <a:r>
                        <a:rPr lang="it-IT" sz="1200" u="sng">
                          <a:effectLst/>
                        </a:rPr>
                        <a:t>Debiti verso altri finanziatori</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15.984.065</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2.260.608</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1.492.194</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1.946.206</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037988270"/>
                  </a:ext>
                </a:extLst>
              </a:tr>
              <a:tr h="192934">
                <a:tc>
                  <a:txBody>
                    <a:bodyPr/>
                    <a:lstStyle/>
                    <a:p>
                      <a:pPr>
                        <a:spcAft>
                          <a:spcPts val="0"/>
                        </a:spcAft>
                      </a:pPr>
                      <a:r>
                        <a:rPr lang="it-IT" sz="1200" u="sng">
                          <a:effectLst/>
                        </a:rPr>
                        <a:t>Debiti verso fornitori</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33.967.435</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25.241.501</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17.583.901</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19.613.089</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946922867"/>
                  </a:ext>
                </a:extLst>
              </a:tr>
              <a:tr h="385867">
                <a:tc>
                  <a:txBody>
                    <a:bodyPr/>
                    <a:lstStyle/>
                    <a:p>
                      <a:pPr>
                        <a:spcAft>
                          <a:spcPts val="0"/>
                        </a:spcAft>
                      </a:pPr>
                      <a:r>
                        <a:rPr lang="it-IT" sz="1200" u="sng">
                          <a:effectLst/>
                        </a:rPr>
                        <a:t>Debiti rappresentati da titoli di credito</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321.855</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261.526</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81687949"/>
                  </a:ext>
                </a:extLst>
              </a:tr>
              <a:tr h="192934">
                <a:tc>
                  <a:txBody>
                    <a:bodyPr/>
                    <a:lstStyle/>
                    <a:p>
                      <a:pPr>
                        <a:spcAft>
                          <a:spcPts val="0"/>
                        </a:spcAft>
                      </a:pPr>
                      <a:r>
                        <a:rPr lang="it-IT" sz="1200" u="sng">
                          <a:effectLst/>
                        </a:rPr>
                        <a:t>Debiti verso controllanti</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18.203</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20123162"/>
                  </a:ext>
                </a:extLst>
              </a:tr>
              <a:tr h="192934">
                <a:tc>
                  <a:txBody>
                    <a:bodyPr/>
                    <a:lstStyle/>
                    <a:p>
                      <a:pPr>
                        <a:spcAft>
                          <a:spcPts val="0"/>
                        </a:spcAft>
                      </a:pPr>
                      <a:r>
                        <a:rPr lang="it-IT" sz="1200" u="sng">
                          <a:effectLst/>
                        </a:rPr>
                        <a:t>Debiti tributari</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1.581.838</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5.896.040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9.385.237</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10.657.199</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587088574"/>
                  </a:ext>
                </a:extLst>
              </a:tr>
              <a:tr h="385867">
                <a:tc>
                  <a:txBody>
                    <a:bodyPr/>
                    <a:lstStyle/>
                    <a:p>
                      <a:pPr>
                        <a:spcAft>
                          <a:spcPts val="0"/>
                        </a:spcAft>
                      </a:pPr>
                      <a:r>
                        <a:rPr lang="it-IT" sz="1200" u="sng">
                          <a:effectLst/>
                        </a:rPr>
                        <a:t>Debiti verso istituti di previdenza e di sicurezza sociale</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4.379.234</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6.891.720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14.040.531</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18.796.523</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521689424"/>
                  </a:ext>
                </a:extLst>
              </a:tr>
              <a:tr h="192934">
                <a:tc>
                  <a:txBody>
                    <a:bodyPr/>
                    <a:lstStyle/>
                    <a:p>
                      <a:pPr>
                        <a:spcAft>
                          <a:spcPts val="0"/>
                        </a:spcAft>
                      </a:pPr>
                      <a:r>
                        <a:rPr lang="it-IT" sz="1200" u="sng">
                          <a:effectLst/>
                        </a:rPr>
                        <a:t>Altri debiti</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619.881</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568.770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834.915</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2.251.959</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147993123"/>
                  </a:ext>
                </a:extLst>
              </a:tr>
              <a:tr h="385867">
                <a:tc>
                  <a:txBody>
                    <a:bodyPr/>
                    <a:lstStyle/>
                    <a:p>
                      <a:pPr algn="r">
                        <a:spcAft>
                          <a:spcPts val="0"/>
                        </a:spcAft>
                      </a:pPr>
                      <a:r>
                        <a:rPr lang="it-IT" sz="1200">
                          <a:effectLst/>
                        </a:rPr>
                        <a:t>Totale debiti esigibili entro 12 mesi</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66.906.046</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48.673.180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50.099.922</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spcAft>
                          <a:spcPts val="0"/>
                        </a:spcAft>
                      </a:pPr>
                      <a:r>
                        <a:rPr lang="it-IT" sz="1200">
                          <a:effectLst/>
                        </a:rPr>
                        <a:t>54.984.710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689654088"/>
                  </a:ext>
                </a:extLst>
              </a:tr>
              <a:tr h="192934">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132032059"/>
                  </a:ext>
                </a:extLst>
              </a:tr>
              <a:tr h="257245">
                <a:tc>
                  <a:txBody>
                    <a:bodyPr/>
                    <a:lstStyle/>
                    <a:p>
                      <a:pPr algn="ctr">
                        <a:spcAft>
                          <a:spcPts val="0"/>
                        </a:spcAft>
                      </a:pPr>
                      <a:r>
                        <a:rPr lang="it-IT" sz="1600">
                          <a:effectLst/>
                        </a:rPr>
                        <a:t>Quick ratio</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it-IT" sz="1600">
                          <a:effectLst/>
                        </a:rPr>
                        <a:t>0,930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it-IT" sz="1600">
                          <a:effectLst/>
                        </a:rPr>
                        <a:t>0,893</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it-IT" sz="1600">
                          <a:effectLst/>
                        </a:rPr>
                        <a:t>0,871</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it-IT" sz="1600">
                          <a:effectLst/>
                        </a:rPr>
                        <a:t>0,720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281224"/>
                  </a:ext>
                </a:extLst>
              </a:tr>
              <a:tr h="192934">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170872640"/>
                  </a:ext>
                </a:extLst>
              </a:tr>
            </a:tbl>
          </a:graphicData>
        </a:graphic>
      </p:graphicFrame>
    </p:spTree>
    <p:extLst>
      <p:ext uri="{BB962C8B-B14F-4D97-AF65-F5344CB8AC3E}">
        <p14:creationId xmlns:p14="http://schemas.microsoft.com/office/powerpoint/2010/main" val="847277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4179F04-E1C3-9141-A19F-DE9908D99A85}"/>
              </a:ext>
            </a:extLst>
          </p:cNvPr>
          <p:cNvSpPr>
            <a:spLocks noGrp="1"/>
          </p:cNvSpPr>
          <p:nvPr>
            <p:ph type="sldNum" sz="quarter" idx="12"/>
          </p:nvPr>
        </p:nvSpPr>
        <p:spPr/>
        <p:txBody>
          <a:bodyPr/>
          <a:lstStyle/>
          <a:p>
            <a:fld id="{D57F1E4F-1CFF-5643-939E-217C01CDF565}" type="slidenum">
              <a:rPr lang="en-US" smtClean="0"/>
              <a:pPr/>
              <a:t>24</a:t>
            </a:fld>
            <a:endParaRPr lang="en-US"/>
          </a:p>
        </p:txBody>
      </p:sp>
      <p:sp>
        <p:nvSpPr>
          <p:cNvPr id="5" name="Titolo 1">
            <a:extLst>
              <a:ext uri="{FF2B5EF4-FFF2-40B4-BE49-F238E27FC236}">
                <a16:creationId xmlns:a16="http://schemas.microsoft.com/office/drawing/2014/main" id="{AEF8EAEE-222B-A041-9077-2EC0956B19DD}"/>
              </a:ext>
            </a:extLst>
          </p:cNvPr>
          <p:cNvSpPr>
            <a:spLocks noGrp="1"/>
          </p:cNvSpPr>
          <p:nvPr>
            <p:ph idx="1"/>
          </p:nvPr>
        </p:nvSpPr>
        <p:spPr>
          <a:xfrm>
            <a:off x="295275" y="699247"/>
            <a:ext cx="11417113" cy="5657103"/>
          </a:xfrm>
        </p:spPr>
        <p:txBody>
          <a:bodyPr>
            <a:normAutofit fontScale="85000" lnSpcReduction="20000"/>
          </a:bodyPr>
          <a:lstStyle/>
          <a:p>
            <a:r>
              <a:rPr lang="it-IT" dirty="0"/>
              <a:t>L’indice di liquidità (</a:t>
            </a:r>
            <a:r>
              <a:rPr lang="it-IT" i="1" dirty="0" err="1"/>
              <a:t>Quick</a:t>
            </a:r>
            <a:r>
              <a:rPr lang="it-IT" i="1" dirty="0"/>
              <a:t> ratio</a:t>
            </a:r>
            <a:r>
              <a:rPr lang="it-IT" dirty="0"/>
              <a:t> o </a:t>
            </a:r>
            <a:r>
              <a:rPr lang="it-IT" i="1" dirty="0"/>
              <a:t>Acid test</a:t>
            </a:r>
            <a:r>
              <a:rPr lang="it-IT" dirty="0"/>
              <a:t>) così riscontrato, a prima vista non lascia trapelare eccessive tensioni finanziarie e neppure uno stato di dissesto latente, anche se un </a:t>
            </a:r>
            <a:r>
              <a:rPr lang="it-IT" i="1" dirty="0"/>
              <a:t>trend</a:t>
            </a:r>
            <a:r>
              <a:rPr lang="it-IT" dirty="0"/>
              <a:t> decisamente involutivo come quello riscontrato (insieme al fortissimo progressivo peggioramento delle posizioni debitorie verso il Fisco e gli Enti previdenziali) normalmente è sintomo di difficoltà in atto.</a:t>
            </a:r>
          </a:p>
          <a:p>
            <a:r>
              <a:rPr lang="it-IT" dirty="0"/>
              <a:t>Nel caso specifico, però, almeno in parte voci comprese nell’importo al numeratore del quoziente (segnatamente i crediti verso controllanti, tributari, imposte anticipate, per un totale tra i 10 ed i 12 mln. di € circa, a seconda dell’esercizio) erano di fatto inesigibili, almeno in tempi brevi; sussistono altresì forti dubbi sull’esigibilità degli altri crediti, a fronte dei quali – almeno dal 2006 in avanti – risultano appostati fondi di svalutazione apparentemente poco prudenziali.</a:t>
            </a:r>
          </a:p>
          <a:p>
            <a:r>
              <a:rPr lang="it-IT" dirty="0"/>
              <a:t>Al di là delle mere interpretazioni e proiezioni dei dati contabili di bilancio, dalle informazioni acquisite presso l’ufficio del Commissario Giudiziale sono emerse ripetute e pesanti situazioni di morosità contributiva e tributaria, risalenti fin dal mese di giugno del 2005 (quando EGA prese a non versare più, in tutto o in parte, i contributi mensili INPS dovuti sui DM10 all’epoca contenenti le dichiarazioni degli oneri previdenziali). </a:t>
            </a:r>
          </a:p>
          <a:p>
            <a:r>
              <a:rPr lang="it-IT" dirty="0"/>
              <a:t>Alla luce di precisi ed inconfutabili elementi, </a:t>
            </a:r>
            <a:r>
              <a:rPr lang="it-IT" b="1" dirty="0"/>
              <a:t>lo stato di insolvenza della EGA S.p.A.</a:t>
            </a:r>
            <a:r>
              <a:rPr lang="it-IT" dirty="0"/>
              <a:t> (inteso come condizione di incapacità di far fronte alle normali scadenze, tra le quali vanno certamente annoverate, </a:t>
            </a:r>
            <a:r>
              <a:rPr lang="it-IT" i="1" dirty="0"/>
              <a:t>in primis</a:t>
            </a:r>
            <a:r>
              <a:rPr lang="it-IT" dirty="0"/>
              <a:t>, le obbligazioni per contributi, oneri fiscali e del personale) </a:t>
            </a:r>
            <a:r>
              <a:rPr lang="it-IT" b="1" dirty="0"/>
              <a:t>andava fatto risalire, comunque, almeno alla seconda metà del 2005</a:t>
            </a:r>
            <a:r>
              <a:rPr lang="it-IT" dirty="0"/>
              <a:t>.</a:t>
            </a:r>
          </a:p>
          <a:p>
            <a:endParaRPr lang="it-IT" dirty="0"/>
          </a:p>
        </p:txBody>
      </p:sp>
    </p:spTree>
    <p:extLst>
      <p:ext uri="{BB962C8B-B14F-4D97-AF65-F5344CB8AC3E}">
        <p14:creationId xmlns:p14="http://schemas.microsoft.com/office/powerpoint/2010/main" val="2264472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AA41F1-A38A-CC4B-890F-6941490BE5C4}"/>
              </a:ext>
            </a:extLst>
          </p:cNvPr>
          <p:cNvSpPr>
            <a:spLocks noGrp="1"/>
          </p:cNvSpPr>
          <p:nvPr>
            <p:ph type="title"/>
          </p:nvPr>
        </p:nvSpPr>
        <p:spPr>
          <a:xfrm>
            <a:off x="838200" y="244101"/>
            <a:ext cx="10515600" cy="522381"/>
          </a:xfrm>
        </p:spPr>
        <p:txBody>
          <a:bodyPr>
            <a:normAutofit fontScale="90000"/>
          </a:bodyPr>
          <a:lstStyle/>
          <a:p>
            <a:r>
              <a:rPr lang="it-IT"/>
              <a:t>Gli accantonamenti e svalutazioni omessi</a:t>
            </a:r>
          </a:p>
        </p:txBody>
      </p:sp>
      <p:sp>
        <p:nvSpPr>
          <p:cNvPr id="3" name="Segnaposto contenuto 2">
            <a:extLst>
              <a:ext uri="{FF2B5EF4-FFF2-40B4-BE49-F238E27FC236}">
                <a16:creationId xmlns:a16="http://schemas.microsoft.com/office/drawing/2014/main" id="{C1C57BD0-A3C7-3E42-B2A3-D3E093617B5F}"/>
              </a:ext>
            </a:extLst>
          </p:cNvPr>
          <p:cNvSpPr>
            <a:spLocks noGrp="1"/>
          </p:cNvSpPr>
          <p:nvPr>
            <p:ph idx="1"/>
          </p:nvPr>
        </p:nvSpPr>
        <p:spPr>
          <a:xfrm>
            <a:off x="363071" y="766482"/>
            <a:ext cx="11577917" cy="5726393"/>
          </a:xfrm>
        </p:spPr>
        <p:txBody>
          <a:bodyPr>
            <a:normAutofit fontScale="92500"/>
          </a:bodyPr>
          <a:lstStyle/>
          <a:p>
            <a:r>
              <a:rPr lang="it-IT" sz="2600"/>
              <a:t>Dall’analisi delle scritture contabili, confrontate con elementi certi desunti dalle relazioni del Commissario Giudiziale, il CT del PM accertava quindi le seguenti svalutazioni / omesse rettifiche:</a:t>
            </a:r>
          </a:p>
          <a:p>
            <a:pPr marL="0" indent="0">
              <a:buNone/>
            </a:pPr>
            <a:r>
              <a:rPr lang="it-IT" sz="2600"/>
              <a:t>Sul bilancio 2005</a:t>
            </a:r>
          </a:p>
          <a:p>
            <a:r>
              <a:rPr lang="it-IT" sz="2000"/>
              <a:t>la voce “altri crediti” di complessivi euro 837.326, includeva un credito per imposte differite attive di euro 800.000; quest’ultimo, non avendo alcuna prospettiva di realizzo (considerato che E.G.A. produceva sistematicamente perdite fiscali che mai avrebbero consentito l’utilizzo del credito in questione  - né, all’epoca, poteva ragionevolmente ipotizzarsi un mutamento di tendenza in tempi ragionevoli -), andava azzerato;</a:t>
            </a:r>
          </a:p>
          <a:p>
            <a:r>
              <a:rPr lang="it-IT" sz="2000"/>
              <a:t>Nel Fondo Svalutazione Crediti si riscontrava un accantonamento insufficiente per almeno 400.000 €;  </a:t>
            </a:r>
          </a:p>
          <a:p>
            <a:r>
              <a:rPr lang="it-IT" sz="2000"/>
              <a:t>I Crediti verso l’Erario (per IVA, IRPEG e interessi), iscritti all’attivo per € 3.806.978, privi di qualsiasi prospettiva di realizzo a causa della ben più ingente mole di debiti scaduti verso l’Erario, andavano azzerati per intero;</a:t>
            </a:r>
          </a:p>
          <a:p>
            <a:r>
              <a:rPr lang="it-IT" sz="2000"/>
              <a:t>I Crediti Finanziari, all’attivo per € 8.294.363, vantati verso le controllanti (anch’esse in stato di decozione) ed inesigibili, andavano azzerati;</a:t>
            </a:r>
          </a:p>
          <a:p>
            <a:r>
              <a:rPr lang="it-IT" sz="2000"/>
              <a:t>A fronte di debiti tributari (ritenute fiscali non versate) per € 1.581.838 iscritti al valor nominale, erano maturati </a:t>
            </a:r>
            <a:r>
              <a:rPr lang="it-IT" sz="2000" i="1"/>
              <a:t>ex </a:t>
            </a:r>
            <a:r>
              <a:rPr lang="it-IT" sz="2000" i="1" err="1"/>
              <a:t>lege</a:t>
            </a:r>
            <a:r>
              <a:rPr lang="it-IT" sz="2000" i="1"/>
              <a:t> </a:t>
            </a:r>
            <a:r>
              <a:rPr lang="it-IT" sz="2000"/>
              <a:t>soprattasse e interessi, stimati </a:t>
            </a:r>
            <a:r>
              <a:rPr lang="it-IT" sz="2000" i="1"/>
              <a:t>pro reo </a:t>
            </a:r>
            <a:r>
              <a:rPr lang="it-IT" sz="2000"/>
              <a:t>in almeno il 20% del debito, quindi € 316.367,60, che richiedevano un accantonamento non appostato; uguali considerazioni comportavano i debiti scaduti per oneri previdenziali non versati, che richiedevano un accantonamento omesso sul bilancio di almeno € 4.379.274.</a:t>
            </a:r>
          </a:p>
          <a:p>
            <a:pPr marL="0" indent="0">
              <a:buNone/>
            </a:pPr>
            <a:endParaRPr lang="it-IT" sz="2000"/>
          </a:p>
          <a:p>
            <a:endParaRPr lang="it-IT" sz="2000"/>
          </a:p>
          <a:p>
            <a:pPr marL="0" indent="0">
              <a:buNone/>
            </a:pPr>
            <a:endParaRPr lang="it-IT"/>
          </a:p>
        </p:txBody>
      </p:sp>
      <p:sp>
        <p:nvSpPr>
          <p:cNvPr id="4" name="Segnaposto numero diapositiva 3">
            <a:extLst>
              <a:ext uri="{FF2B5EF4-FFF2-40B4-BE49-F238E27FC236}">
                <a16:creationId xmlns:a16="http://schemas.microsoft.com/office/drawing/2014/main" id="{9D4E40E4-CBA9-B545-9378-DFE284E16DD7}"/>
              </a:ext>
            </a:extLst>
          </p:cNvPr>
          <p:cNvSpPr>
            <a:spLocks noGrp="1"/>
          </p:cNvSpPr>
          <p:nvPr>
            <p:ph type="sldNum" sz="quarter" idx="12"/>
          </p:nvPr>
        </p:nvSpPr>
        <p:spPr/>
        <p:txBody>
          <a:bodyPr/>
          <a:lstStyle/>
          <a:p>
            <a:fld id="{D57F1E4F-1CFF-5643-939E-217C01CDF565}" type="slidenum">
              <a:rPr lang="en-US" smtClean="0"/>
              <a:pPr/>
              <a:t>25</a:t>
            </a:fld>
            <a:endParaRPr lang="en-US"/>
          </a:p>
        </p:txBody>
      </p:sp>
    </p:spTree>
    <p:extLst>
      <p:ext uri="{BB962C8B-B14F-4D97-AF65-F5344CB8AC3E}">
        <p14:creationId xmlns:p14="http://schemas.microsoft.com/office/powerpoint/2010/main" val="742674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62A30F-7141-7245-9B13-58AC5474C54D}"/>
              </a:ext>
            </a:extLst>
          </p:cNvPr>
          <p:cNvSpPr>
            <a:spLocks noGrp="1"/>
          </p:cNvSpPr>
          <p:nvPr>
            <p:ph type="title"/>
          </p:nvPr>
        </p:nvSpPr>
        <p:spPr>
          <a:xfrm>
            <a:off x="838200" y="365125"/>
            <a:ext cx="10515600" cy="670299"/>
          </a:xfrm>
        </p:spPr>
        <p:txBody>
          <a:bodyPr>
            <a:normAutofit fontScale="90000"/>
          </a:bodyPr>
          <a:lstStyle/>
          <a:p>
            <a:r>
              <a:rPr lang="it-IT"/>
              <a:t>Gli effetti delle omissioni sul bilancio 2005</a:t>
            </a:r>
          </a:p>
        </p:txBody>
      </p:sp>
      <p:graphicFrame>
        <p:nvGraphicFramePr>
          <p:cNvPr id="5" name="Segnaposto contenuto 4">
            <a:extLst>
              <a:ext uri="{FF2B5EF4-FFF2-40B4-BE49-F238E27FC236}">
                <a16:creationId xmlns:a16="http://schemas.microsoft.com/office/drawing/2014/main" id="{FD7EA997-534A-8F4C-9CB2-8570B6F96DFE}"/>
              </a:ext>
            </a:extLst>
          </p:cNvPr>
          <p:cNvGraphicFramePr>
            <a:graphicFrameLocks noGrp="1"/>
          </p:cNvGraphicFramePr>
          <p:nvPr>
            <p:ph idx="1"/>
            <p:extLst>
              <p:ext uri="{D42A27DB-BD31-4B8C-83A1-F6EECF244321}">
                <p14:modId xmlns:p14="http://schemas.microsoft.com/office/powerpoint/2010/main" val="4095208578"/>
              </p:ext>
            </p:extLst>
          </p:nvPr>
        </p:nvGraphicFramePr>
        <p:xfrm>
          <a:off x="309282" y="1955187"/>
          <a:ext cx="11685494" cy="4401163"/>
        </p:xfrm>
        <a:graphic>
          <a:graphicData uri="http://schemas.openxmlformats.org/drawingml/2006/table">
            <a:tbl>
              <a:tblPr firstRow="1" firstCol="1" lastRow="1" lastCol="1" bandRow="1" bandCol="1">
                <a:tableStyleId>{5C22544A-7EE6-4342-B048-85BDC9FD1C3A}</a:tableStyleId>
              </a:tblPr>
              <a:tblGrid>
                <a:gridCol w="9284590">
                  <a:extLst>
                    <a:ext uri="{9D8B030D-6E8A-4147-A177-3AD203B41FA5}">
                      <a16:colId xmlns:a16="http://schemas.microsoft.com/office/drawing/2014/main" val="3615584395"/>
                    </a:ext>
                  </a:extLst>
                </a:gridCol>
                <a:gridCol w="2400904">
                  <a:extLst>
                    <a:ext uri="{9D8B030D-6E8A-4147-A177-3AD203B41FA5}">
                      <a16:colId xmlns:a16="http://schemas.microsoft.com/office/drawing/2014/main" val="2524236876"/>
                    </a:ext>
                  </a:extLst>
                </a:gridCol>
              </a:tblGrid>
              <a:tr h="338551">
                <a:tc>
                  <a:txBody>
                    <a:bodyPr/>
                    <a:lstStyle/>
                    <a:p>
                      <a:pPr algn="just">
                        <a:lnSpc>
                          <a:spcPct val="150000"/>
                        </a:lnSpc>
                        <a:spcAft>
                          <a:spcPts val="0"/>
                        </a:spcAft>
                        <a:tabLst>
                          <a:tab pos="270510" algn="l"/>
                        </a:tabLst>
                      </a:pPr>
                      <a:r>
                        <a:rPr lang="it-IT" sz="1200">
                          <a:effectLst/>
                        </a:rPr>
                        <a:t>patrimonio netto al 31/12/05 (da bilancio depositato)</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18.258.750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3975079"/>
                  </a:ext>
                </a:extLst>
              </a:tr>
              <a:tr h="338551">
                <a:tc>
                  <a:txBody>
                    <a:bodyPr/>
                    <a:lstStyle/>
                    <a:p>
                      <a:pPr algn="just">
                        <a:lnSpc>
                          <a:spcPct val="150000"/>
                        </a:lnSpc>
                        <a:spcAft>
                          <a:spcPts val="0"/>
                        </a:spcAft>
                        <a:tabLst>
                          <a:tab pos="270510" algn="l"/>
                        </a:tabLs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30610426"/>
                  </a:ext>
                </a:extLst>
              </a:tr>
              <a:tr h="338551">
                <a:tc>
                  <a:txBody>
                    <a:bodyPr/>
                    <a:lstStyle/>
                    <a:p>
                      <a:pPr algn="just">
                        <a:lnSpc>
                          <a:spcPct val="150000"/>
                        </a:lnSpc>
                        <a:spcAft>
                          <a:spcPts val="0"/>
                        </a:spcAft>
                        <a:tabLst>
                          <a:tab pos="270510" algn="l"/>
                        </a:tabLst>
                      </a:pPr>
                      <a:r>
                        <a:rPr lang="it-IT" sz="1200">
                          <a:effectLst/>
                        </a:rPr>
                        <a:t>(-) costi d’impianto e di ampliamento</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1807003"/>
                  </a:ext>
                </a:extLst>
              </a:tr>
              <a:tr h="338551">
                <a:tc>
                  <a:txBody>
                    <a:bodyPr/>
                    <a:lstStyle/>
                    <a:p>
                      <a:pPr algn="just">
                        <a:lnSpc>
                          <a:spcPct val="150000"/>
                        </a:lnSpc>
                        <a:spcAft>
                          <a:spcPts val="0"/>
                        </a:spcAft>
                        <a:tabLst>
                          <a:tab pos="270510" algn="l"/>
                        </a:tabLst>
                      </a:pPr>
                      <a:r>
                        <a:rPr lang="it-IT" sz="1200">
                          <a:effectLst/>
                        </a:rPr>
                        <a:t>(-) avviamento</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- 251.784</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70242552"/>
                  </a:ext>
                </a:extLst>
              </a:tr>
              <a:tr h="338551">
                <a:tc>
                  <a:txBody>
                    <a:bodyPr/>
                    <a:lstStyle/>
                    <a:p>
                      <a:pPr algn="just">
                        <a:lnSpc>
                          <a:spcPct val="150000"/>
                        </a:lnSpc>
                        <a:spcAft>
                          <a:spcPts val="0"/>
                        </a:spcAft>
                        <a:tabLst>
                          <a:tab pos="270510" algn="l"/>
                        </a:tabLst>
                      </a:pPr>
                      <a:r>
                        <a:rPr lang="it-IT" sz="1200">
                          <a:effectLst/>
                        </a:rPr>
                        <a:t>(-) costi di ricerca e sviluppo</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92790053"/>
                  </a:ext>
                </a:extLst>
              </a:tr>
              <a:tr h="338551">
                <a:tc>
                  <a:txBody>
                    <a:bodyPr/>
                    <a:lstStyle/>
                    <a:p>
                      <a:pPr algn="just">
                        <a:lnSpc>
                          <a:spcPct val="150000"/>
                        </a:lnSpc>
                        <a:spcAft>
                          <a:spcPts val="0"/>
                        </a:spcAft>
                        <a:tabLst>
                          <a:tab pos="270510" algn="l"/>
                        </a:tabLst>
                      </a:pPr>
                      <a:r>
                        <a:rPr lang="it-IT" sz="1200">
                          <a:effectLst/>
                        </a:rPr>
                        <a:t>(-) altri crediti</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- 800.000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37511078"/>
                  </a:ext>
                </a:extLst>
              </a:tr>
              <a:tr h="338551">
                <a:tc>
                  <a:txBody>
                    <a:bodyPr/>
                    <a:lstStyle/>
                    <a:p>
                      <a:pPr algn="just">
                        <a:lnSpc>
                          <a:spcPct val="150000"/>
                        </a:lnSpc>
                        <a:spcAft>
                          <a:spcPts val="0"/>
                        </a:spcAft>
                        <a:tabLst>
                          <a:tab pos="270510" algn="l"/>
                        </a:tabLst>
                      </a:pPr>
                      <a:r>
                        <a:rPr lang="it-IT" sz="1200">
                          <a:effectLst/>
                        </a:rPr>
                        <a:t>(-) fondo svalutazione crediti</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- 400.000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4279883"/>
                  </a:ext>
                </a:extLst>
              </a:tr>
              <a:tr h="338551">
                <a:tc>
                  <a:txBody>
                    <a:bodyPr/>
                    <a:lstStyle/>
                    <a:p>
                      <a:pPr algn="just">
                        <a:lnSpc>
                          <a:spcPct val="150000"/>
                        </a:lnSpc>
                        <a:spcAft>
                          <a:spcPts val="0"/>
                        </a:spcAft>
                        <a:tabLst>
                          <a:tab pos="270510" algn="l"/>
                        </a:tabLst>
                      </a:pPr>
                      <a:r>
                        <a:rPr lang="it-IT" sz="1200">
                          <a:effectLst/>
                        </a:rPr>
                        <a:t>(-) crediti v/erario</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tabLst>
                          <a:tab pos="270510" algn="l"/>
                        </a:tabLst>
                      </a:pPr>
                      <a:r>
                        <a:rPr lang="it-IT" sz="1200">
                          <a:effectLst/>
                        </a:rPr>
                        <a:t>- 3.806.978</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5427126"/>
                  </a:ext>
                </a:extLst>
              </a:tr>
              <a:tr h="338551">
                <a:tc>
                  <a:txBody>
                    <a:bodyPr/>
                    <a:lstStyle/>
                    <a:p>
                      <a:pPr algn="just">
                        <a:lnSpc>
                          <a:spcPct val="150000"/>
                        </a:lnSpc>
                        <a:spcAft>
                          <a:spcPts val="0"/>
                        </a:spcAft>
                        <a:tabLst>
                          <a:tab pos="270510" algn="l"/>
                        </a:tabLst>
                      </a:pPr>
                      <a:r>
                        <a:rPr lang="it-IT" sz="1200">
                          <a:effectLst/>
                        </a:rPr>
                        <a:t>(-) crediti finanziari</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- 8.294.363</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90349348"/>
                  </a:ext>
                </a:extLst>
              </a:tr>
              <a:tr h="338551">
                <a:tc>
                  <a:txBody>
                    <a:bodyPr/>
                    <a:lstStyle/>
                    <a:p>
                      <a:pPr algn="just">
                        <a:lnSpc>
                          <a:spcPct val="150000"/>
                        </a:lnSpc>
                        <a:spcAft>
                          <a:spcPts val="0"/>
                        </a:spcAft>
                        <a:tabLst>
                          <a:tab pos="270510" algn="l"/>
                        </a:tabLst>
                      </a:pPr>
                      <a:r>
                        <a:rPr lang="it-IT" sz="1200">
                          <a:effectLst/>
                        </a:rPr>
                        <a:t>(-) fondo sanzioni morosità fiscale (20%)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- 316.368</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6077512"/>
                  </a:ext>
                </a:extLst>
              </a:tr>
              <a:tr h="338551">
                <a:tc>
                  <a:txBody>
                    <a:bodyPr/>
                    <a:lstStyle/>
                    <a:p>
                      <a:pPr algn="just">
                        <a:lnSpc>
                          <a:spcPct val="150000"/>
                        </a:lnSpc>
                        <a:spcAft>
                          <a:spcPts val="0"/>
                        </a:spcAft>
                        <a:tabLst>
                          <a:tab pos="270510" algn="l"/>
                        </a:tabLst>
                      </a:pPr>
                      <a:r>
                        <a:rPr lang="it-IT" sz="1200">
                          <a:effectLst/>
                        </a:rPr>
                        <a:t>(-) fondo sanzioni morosità contributiva (20%)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- 875.855</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4052805"/>
                  </a:ext>
                </a:extLst>
              </a:tr>
              <a:tr h="338551">
                <a:tc>
                  <a:txBody>
                    <a:bodyPr/>
                    <a:lstStyle/>
                    <a:p>
                      <a:pPr algn="just">
                        <a:lnSpc>
                          <a:spcPct val="150000"/>
                        </a:lnSpc>
                        <a:spcAft>
                          <a:spcPts val="0"/>
                        </a:spcAft>
                        <a:tabLst>
                          <a:tab pos="270510" algn="l"/>
                        </a:tabLst>
                      </a:pPr>
                      <a:r>
                        <a:rPr lang="it-IT" sz="1200">
                          <a:effectLst/>
                        </a:rPr>
                        <a:t>(-) proventi straordinari</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14529962"/>
                  </a:ext>
                </a:extLst>
              </a:tr>
              <a:tr h="338551">
                <a:tc>
                  <a:txBody>
                    <a:bodyPr/>
                    <a:lstStyle/>
                    <a:p>
                      <a:pPr algn="just">
                        <a:lnSpc>
                          <a:spcPct val="150000"/>
                        </a:lnSpc>
                        <a:spcAft>
                          <a:spcPts val="0"/>
                        </a:spcAft>
                        <a:tabLst>
                          <a:tab pos="270510" algn="l"/>
                        </a:tabLst>
                      </a:pPr>
                      <a:r>
                        <a:rPr lang="it-IT" sz="1200">
                          <a:effectLst/>
                        </a:rPr>
                        <a:t>patrimonio netto effettivo</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3.513.402</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6054672"/>
                  </a:ext>
                </a:extLst>
              </a:tr>
            </a:tbl>
          </a:graphicData>
        </a:graphic>
      </p:graphicFrame>
      <p:sp>
        <p:nvSpPr>
          <p:cNvPr id="4" name="Segnaposto numero diapositiva 3">
            <a:extLst>
              <a:ext uri="{FF2B5EF4-FFF2-40B4-BE49-F238E27FC236}">
                <a16:creationId xmlns:a16="http://schemas.microsoft.com/office/drawing/2014/main" id="{644AA2F8-AF6A-F142-979D-38B2210EDB6C}"/>
              </a:ext>
            </a:extLst>
          </p:cNvPr>
          <p:cNvSpPr>
            <a:spLocks noGrp="1"/>
          </p:cNvSpPr>
          <p:nvPr>
            <p:ph type="sldNum" sz="quarter" idx="12"/>
          </p:nvPr>
        </p:nvSpPr>
        <p:spPr/>
        <p:txBody>
          <a:bodyPr/>
          <a:lstStyle/>
          <a:p>
            <a:fld id="{D57F1E4F-1CFF-5643-939E-217C01CDF565}" type="slidenum">
              <a:rPr lang="en-US" smtClean="0"/>
              <a:pPr/>
              <a:t>26</a:t>
            </a:fld>
            <a:endParaRPr lang="en-US"/>
          </a:p>
        </p:txBody>
      </p:sp>
      <p:sp>
        <p:nvSpPr>
          <p:cNvPr id="7" name="CasellaDiTesto 6">
            <a:extLst>
              <a:ext uri="{FF2B5EF4-FFF2-40B4-BE49-F238E27FC236}">
                <a16:creationId xmlns:a16="http://schemas.microsoft.com/office/drawing/2014/main" id="{C40BE777-B6DA-0643-A8FC-27AFDD1FA528}"/>
              </a:ext>
            </a:extLst>
          </p:cNvPr>
          <p:cNvSpPr txBox="1"/>
          <p:nvPr/>
        </p:nvSpPr>
        <p:spPr>
          <a:xfrm>
            <a:off x="560295" y="1124190"/>
            <a:ext cx="11174505" cy="830997"/>
          </a:xfrm>
          <a:prstGeom prst="rect">
            <a:avLst/>
          </a:prstGeom>
          <a:noFill/>
        </p:spPr>
        <p:txBody>
          <a:bodyPr wrap="square" rtlCol="0">
            <a:spAutoFit/>
          </a:bodyPr>
          <a:lstStyle/>
          <a:p>
            <a:r>
              <a:rPr lang="it-IT" sz="2400"/>
              <a:t>All’esito delle rettifiche minime come sopra delineate, il patrimonio netto effettivo a fine 2005 risultava così ridotto: </a:t>
            </a:r>
          </a:p>
        </p:txBody>
      </p:sp>
    </p:spTree>
    <p:extLst>
      <p:ext uri="{BB962C8B-B14F-4D97-AF65-F5344CB8AC3E}">
        <p14:creationId xmlns:p14="http://schemas.microsoft.com/office/powerpoint/2010/main" val="1267364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87E4E7-C16F-3948-B7FE-70C20BB78510}"/>
              </a:ext>
            </a:extLst>
          </p:cNvPr>
          <p:cNvSpPr>
            <a:spLocks noGrp="1"/>
          </p:cNvSpPr>
          <p:nvPr>
            <p:ph type="title"/>
          </p:nvPr>
        </p:nvSpPr>
        <p:spPr>
          <a:xfrm>
            <a:off x="838200" y="365125"/>
            <a:ext cx="10515600" cy="576169"/>
          </a:xfrm>
        </p:spPr>
        <p:txBody>
          <a:bodyPr>
            <a:normAutofit fontScale="90000"/>
          </a:bodyPr>
          <a:lstStyle/>
          <a:p>
            <a:r>
              <a:rPr lang="it-IT"/>
              <a:t>(segue) Accantonamenti e svalutazioni omessi</a:t>
            </a:r>
          </a:p>
        </p:txBody>
      </p:sp>
      <p:sp>
        <p:nvSpPr>
          <p:cNvPr id="3" name="Segnaposto contenuto 2">
            <a:extLst>
              <a:ext uri="{FF2B5EF4-FFF2-40B4-BE49-F238E27FC236}">
                <a16:creationId xmlns:a16="http://schemas.microsoft.com/office/drawing/2014/main" id="{3E4E435B-BEB3-E34B-B56A-57825DAEF341}"/>
              </a:ext>
            </a:extLst>
          </p:cNvPr>
          <p:cNvSpPr>
            <a:spLocks noGrp="1"/>
          </p:cNvSpPr>
          <p:nvPr>
            <p:ph idx="1"/>
          </p:nvPr>
        </p:nvSpPr>
        <p:spPr>
          <a:xfrm>
            <a:off x="394447" y="1231433"/>
            <a:ext cx="11403105" cy="5307479"/>
          </a:xfrm>
        </p:spPr>
        <p:txBody>
          <a:bodyPr>
            <a:normAutofit fontScale="25000" lnSpcReduction="20000"/>
          </a:bodyPr>
          <a:lstStyle/>
          <a:p>
            <a:pPr marL="0" indent="0">
              <a:lnSpc>
                <a:spcPct val="110000"/>
              </a:lnSpc>
              <a:buNone/>
            </a:pPr>
            <a:r>
              <a:rPr lang="it-IT" sz="9600"/>
              <a:t>Sul bilancio 2006</a:t>
            </a:r>
          </a:p>
          <a:p>
            <a:r>
              <a:rPr lang="it-IT" sz="7200"/>
              <a:t>I crediti v/clienti ammontavano a fine anno ad € 29.680.686; la società riferiva in nota integrativa non essere aumentato l’incaglio creditorio rispetto al precedente esercizio, pari ad € 6 mln. Mentre, da elementi tratti dalle scritture contabili e da informative emerse dalla procedura concorsuale è risultato che erano compresi in tale importo quantomeno crediti per clienti </a:t>
            </a:r>
            <a:r>
              <a:rPr lang="it-IT" sz="7200" i="1"/>
              <a:t>no </a:t>
            </a:r>
            <a:r>
              <a:rPr lang="it-IT" sz="7200" i="1" err="1"/>
              <a:t>moving</a:t>
            </a:r>
            <a:r>
              <a:rPr lang="it-IT" sz="7200"/>
              <a:t>, per l’importo di € 927.288,13 e crediti verso clienti in sofferenza, poi rivelatisi inesigibili, acquistati intercompany con rami d’azienda, di € 391.428,41 (saldo incagliato al 31/12/05); pertanto il fondo svalutazione crediti andava doverosamente incrementato di € 400mila, come nel 2005, importo che, sommato al saldo del fondo esistente di € 2.634.151, consentiva di raggiungere il 50% di copertura dei crediti in sofferenza (€ 6 mln.).</a:t>
            </a:r>
          </a:p>
          <a:p>
            <a:r>
              <a:rPr lang="it-IT" sz="7200"/>
              <a:t>La voce “altri crediti” di complessivi euro 837.326 includeva imposte differite attive di euro 800.000; per gli stessi motivi indicati per il bilancio precedente l’importo andava azzerato;</a:t>
            </a:r>
          </a:p>
          <a:p>
            <a:r>
              <a:rPr lang="it-IT" sz="7200"/>
              <a:t>I Crediti di totali € 9.967.452 vantati verso le controllanti (anch’esse in stato di decozione) ed inesigibili, andavano azzerati; </a:t>
            </a:r>
          </a:p>
          <a:p>
            <a:r>
              <a:rPr lang="it-IT" sz="7200"/>
              <a:t>I crediti verso altri, costituiti da anticipi su forniture da società correlate (in stato di insolvenza) per totali € 724.264, erano da azzerare;</a:t>
            </a:r>
          </a:p>
          <a:p>
            <a:r>
              <a:rPr lang="it-IT" sz="7200"/>
              <a:t>I Crediti verso l’Erario per IVA di € 3.363.180, per gli stessi motivi riferiti sul bilancio 2005, andavano azzerati per intero;</a:t>
            </a:r>
          </a:p>
          <a:p>
            <a:r>
              <a:rPr lang="it-IT" sz="7200"/>
              <a:t>A fronte di debiti tributari (ritenute fiscali non versate) per € 5.896.040 iscritti al valor nominale, erano maturati </a:t>
            </a:r>
            <a:r>
              <a:rPr lang="it-IT" sz="7200" i="1"/>
              <a:t>ex </a:t>
            </a:r>
            <a:r>
              <a:rPr lang="it-IT" sz="7200" i="1" err="1"/>
              <a:t>lege</a:t>
            </a:r>
            <a:r>
              <a:rPr lang="it-IT" sz="7200" i="1"/>
              <a:t> </a:t>
            </a:r>
            <a:r>
              <a:rPr lang="it-IT" sz="7200"/>
              <a:t>soprattasse e interessi, stimati </a:t>
            </a:r>
            <a:r>
              <a:rPr lang="it-IT" sz="7200" i="1"/>
              <a:t>pro reo </a:t>
            </a:r>
            <a:r>
              <a:rPr lang="it-IT" sz="7200"/>
              <a:t>in almeno il 20% del debito, quindi € 1.179.208, che richiedevano un pari accantonamento non iscritto; uguali considerazioni comportavano i debiti scaduti per oneri previdenziali non versati, che richiedevano un accantonamento omesso sul bilancio, di almeno € 1.378.344</a:t>
            </a:r>
            <a:r>
              <a:rPr lang="it-IT" sz="4400"/>
              <a:t>.</a:t>
            </a:r>
          </a:p>
          <a:p>
            <a:endParaRPr lang="it-IT"/>
          </a:p>
        </p:txBody>
      </p:sp>
      <p:sp>
        <p:nvSpPr>
          <p:cNvPr id="4" name="Segnaposto numero diapositiva 3">
            <a:extLst>
              <a:ext uri="{FF2B5EF4-FFF2-40B4-BE49-F238E27FC236}">
                <a16:creationId xmlns:a16="http://schemas.microsoft.com/office/drawing/2014/main" id="{C4B11E35-AA03-AF4C-BE8D-0F951868AAA2}"/>
              </a:ext>
            </a:extLst>
          </p:cNvPr>
          <p:cNvSpPr>
            <a:spLocks noGrp="1"/>
          </p:cNvSpPr>
          <p:nvPr>
            <p:ph type="sldNum" sz="quarter" idx="12"/>
          </p:nvPr>
        </p:nvSpPr>
        <p:spPr/>
        <p:txBody>
          <a:bodyPr/>
          <a:lstStyle/>
          <a:p>
            <a:fld id="{D57F1E4F-1CFF-5643-939E-217C01CDF565}" type="slidenum">
              <a:rPr lang="en-US" smtClean="0"/>
              <a:pPr/>
              <a:t>27</a:t>
            </a:fld>
            <a:endParaRPr lang="en-US"/>
          </a:p>
        </p:txBody>
      </p:sp>
    </p:spTree>
    <p:extLst>
      <p:ext uri="{BB962C8B-B14F-4D97-AF65-F5344CB8AC3E}">
        <p14:creationId xmlns:p14="http://schemas.microsoft.com/office/powerpoint/2010/main" val="902119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6">
            <a:extLst>
              <a:ext uri="{FF2B5EF4-FFF2-40B4-BE49-F238E27FC236}">
                <a16:creationId xmlns:a16="http://schemas.microsoft.com/office/drawing/2014/main" id="{4AB04007-F8FF-0245-BCC6-A790002665C5}"/>
              </a:ext>
            </a:extLst>
          </p:cNvPr>
          <p:cNvGraphicFramePr>
            <a:graphicFrameLocks noGrp="1"/>
          </p:cNvGraphicFramePr>
          <p:nvPr>
            <p:ph idx="1"/>
            <p:extLst>
              <p:ext uri="{D42A27DB-BD31-4B8C-83A1-F6EECF244321}">
                <p14:modId xmlns:p14="http://schemas.microsoft.com/office/powerpoint/2010/main" val="1787083013"/>
              </p:ext>
            </p:extLst>
          </p:nvPr>
        </p:nvGraphicFramePr>
        <p:xfrm>
          <a:off x="560295" y="1842246"/>
          <a:ext cx="10793505" cy="4514095"/>
        </p:xfrm>
        <a:graphic>
          <a:graphicData uri="http://schemas.openxmlformats.org/drawingml/2006/table">
            <a:tbl>
              <a:tblPr firstRow="1" firstCol="1" lastRow="1" lastCol="1" bandRow="1" bandCol="1">
                <a:tableStyleId>{5C22544A-7EE6-4342-B048-85BDC9FD1C3A}</a:tableStyleId>
              </a:tblPr>
              <a:tblGrid>
                <a:gridCol w="8575869">
                  <a:extLst>
                    <a:ext uri="{9D8B030D-6E8A-4147-A177-3AD203B41FA5}">
                      <a16:colId xmlns:a16="http://schemas.microsoft.com/office/drawing/2014/main" val="3162111058"/>
                    </a:ext>
                  </a:extLst>
                </a:gridCol>
                <a:gridCol w="2217636">
                  <a:extLst>
                    <a:ext uri="{9D8B030D-6E8A-4147-A177-3AD203B41FA5}">
                      <a16:colId xmlns:a16="http://schemas.microsoft.com/office/drawing/2014/main" val="1182572089"/>
                    </a:ext>
                  </a:extLst>
                </a:gridCol>
              </a:tblGrid>
              <a:tr h="265535">
                <a:tc>
                  <a:txBody>
                    <a:bodyPr/>
                    <a:lstStyle/>
                    <a:p>
                      <a:pPr algn="just">
                        <a:lnSpc>
                          <a:spcPct val="150000"/>
                        </a:lnSpc>
                        <a:spcAft>
                          <a:spcPts val="0"/>
                        </a:spcAft>
                        <a:tabLst>
                          <a:tab pos="270510" algn="l"/>
                        </a:tabLst>
                      </a:pPr>
                      <a:r>
                        <a:rPr lang="it-IT" sz="1200">
                          <a:effectLst/>
                        </a:rPr>
                        <a:t>patrimonio netto al 31/12/06 (da bilancio depositato)</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5.030.366</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1789541"/>
                  </a:ext>
                </a:extLst>
              </a:tr>
              <a:tr h="265535">
                <a:tc>
                  <a:txBody>
                    <a:bodyPr/>
                    <a:lstStyle/>
                    <a:p>
                      <a:pPr algn="just">
                        <a:lnSpc>
                          <a:spcPct val="150000"/>
                        </a:lnSpc>
                        <a:spcAft>
                          <a:spcPts val="0"/>
                        </a:spcAft>
                        <a:tabLst>
                          <a:tab pos="270510" algn="l"/>
                        </a:tabLs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5674478"/>
                  </a:ext>
                </a:extLst>
              </a:tr>
              <a:tr h="265535">
                <a:tc>
                  <a:txBody>
                    <a:bodyPr/>
                    <a:lstStyle/>
                    <a:p>
                      <a:pPr algn="just">
                        <a:lnSpc>
                          <a:spcPct val="150000"/>
                        </a:lnSpc>
                        <a:spcAft>
                          <a:spcPts val="0"/>
                        </a:spcAft>
                        <a:tabLst>
                          <a:tab pos="270510" algn="l"/>
                        </a:tabLst>
                      </a:pPr>
                      <a:r>
                        <a:rPr lang="it-IT" sz="1200">
                          <a:effectLst/>
                        </a:rPr>
                        <a:t>(-) costi d’impianto e di ampliamento</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56637513"/>
                  </a:ext>
                </a:extLst>
              </a:tr>
              <a:tr h="265535">
                <a:tc>
                  <a:txBody>
                    <a:bodyPr/>
                    <a:lstStyle/>
                    <a:p>
                      <a:pPr algn="just">
                        <a:lnSpc>
                          <a:spcPct val="150000"/>
                        </a:lnSpc>
                        <a:spcAft>
                          <a:spcPts val="0"/>
                        </a:spcAft>
                        <a:tabLst>
                          <a:tab pos="270510" algn="l"/>
                        </a:tabLst>
                      </a:pPr>
                      <a:r>
                        <a:rPr lang="it-IT" sz="1200">
                          <a:effectLst/>
                        </a:rPr>
                        <a:t>(-) avviamento</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- 201.427</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18863103"/>
                  </a:ext>
                </a:extLst>
              </a:tr>
              <a:tr h="265535">
                <a:tc>
                  <a:txBody>
                    <a:bodyPr/>
                    <a:lstStyle/>
                    <a:p>
                      <a:pPr algn="just">
                        <a:lnSpc>
                          <a:spcPct val="150000"/>
                        </a:lnSpc>
                        <a:spcAft>
                          <a:spcPts val="0"/>
                        </a:spcAft>
                        <a:tabLst>
                          <a:tab pos="270510" algn="l"/>
                        </a:tabLst>
                      </a:pPr>
                      <a:r>
                        <a:rPr lang="it-IT" sz="1200">
                          <a:effectLst/>
                        </a:rPr>
                        <a:t>(-) costi di ricerca e sviluppo</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29297666"/>
                  </a:ext>
                </a:extLst>
              </a:tr>
              <a:tr h="265535">
                <a:tc>
                  <a:txBody>
                    <a:bodyPr/>
                    <a:lstStyle/>
                    <a:p>
                      <a:pPr algn="just">
                        <a:lnSpc>
                          <a:spcPct val="150000"/>
                        </a:lnSpc>
                        <a:spcAft>
                          <a:spcPts val="0"/>
                        </a:spcAft>
                        <a:tabLst>
                          <a:tab pos="270510" algn="l"/>
                        </a:tabLst>
                      </a:pPr>
                      <a:r>
                        <a:rPr lang="it-IT" sz="1200">
                          <a:effectLst/>
                        </a:rPr>
                        <a:t>(-) brevetti</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68170097"/>
                  </a:ext>
                </a:extLst>
              </a:tr>
              <a:tr h="265535">
                <a:tc>
                  <a:txBody>
                    <a:bodyPr/>
                    <a:lstStyle/>
                    <a:p>
                      <a:pPr algn="just">
                        <a:lnSpc>
                          <a:spcPct val="150000"/>
                        </a:lnSpc>
                        <a:spcAft>
                          <a:spcPts val="0"/>
                        </a:spcAft>
                        <a:tabLst>
                          <a:tab pos="270510" algn="l"/>
                        </a:tabLst>
                      </a:pPr>
                      <a:r>
                        <a:rPr lang="it-IT" sz="1200">
                          <a:effectLst/>
                        </a:rPr>
                        <a:t>(-) altre immobilizzazioni immateriali</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6419303"/>
                  </a:ext>
                </a:extLst>
              </a:tr>
              <a:tr h="265535">
                <a:tc>
                  <a:txBody>
                    <a:bodyPr/>
                    <a:lstStyle/>
                    <a:p>
                      <a:pPr algn="just">
                        <a:lnSpc>
                          <a:spcPct val="150000"/>
                        </a:lnSpc>
                        <a:spcAft>
                          <a:spcPts val="0"/>
                        </a:spcAft>
                        <a:tabLst>
                          <a:tab pos="270510" algn="l"/>
                        </a:tabLst>
                      </a:pPr>
                      <a:r>
                        <a:rPr lang="it-IT" sz="1200">
                          <a:effectLst/>
                        </a:rPr>
                        <a:t>(-) fondo svalutazione crediti</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- 400.000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58935033"/>
                  </a:ext>
                </a:extLst>
              </a:tr>
              <a:tr h="265535">
                <a:tc>
                  <a:txBody>
                    <a:bodyPr/>
                    <a:lstStyle/>
                    <a:p>
                      <a:pPr algn="just">
                        <a:lnSpc>
                          <a:spcPct val="150000"/>
                        </a:lnSpc>
                        <a:spcAft>
                          <a:spcPts val="0"/>
                        </a:spcAft>
                        <a:tabLst>
                          <a:tab pos="270510" algn="l"/>
                        </a:tabLst>
                      </a:pPr>
                      <a:r>
                        <a:rPr lang="it-IT" sz="1200">
                          <a:effectLst/>
                        </a:rPr>
                        <a:t>(-) crediti v/controllanti</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- 9.967.452</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4055397"/>
                  </a:ext>
                </a:extLst>
              </a:tr>
              <a:tr h="265535">
                <a:tc>
                  <a:txBody>
                    <a:bodyPr/>
                    <a:lstStyle/>
                    <a:p>
                      <a:pPr algn="just">
                        <a:lnSpc>
                          <a:spcPct val="150000"/>
                        </a:lnSpc>
                        <a:spcAft>
                          <a:spcPts val="0"/>
                        </a:spcAft>
                        <a:tabLst>
                          <a:tab pos="270510" algn="l"/>
                        </a:tabLst>
                      </a:pPr>
                      <a:r>
                        <a:rPr lang="it-IT" sz="1200">
                          <a:effectLst/>
                        </a:rPr>
                        <a:t>(-) crediti v/altri</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9924586"/>
                  </a:ext>
                </a:extLst>
              </a:tr>
              <a:tr h="265535">
                <a:tc>
                  <a:txBody>
                    <a:bodyPr/>
                    <a:lstStyle/>
                    <a:p>
                      <a:pPr algn="just">
                        <a:lnSpc>
                          <a:spcPct val="150000"/>
                        </a:lnSpc>
                        <a:spcAft>
                          <a:spcPts val="0"/>
                        </a:spcAft>
                        <a:tabLst>
                          <a:tab pos="270510" algn="l"/>
                        </a:tabLst>
                      </a:pPr>
                      <a:r>
                        <a:rPr lang="it-IT" sz="1200">
                          <a:effectLst/>
                        </a:rPr>
                        <a:t>(-) crediti v/altri (oltre l’esercizio successivo)</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tabLst>
                          <a:tab pos="270510" algn="l"/>
                        </a:tabLst>
                      </a:pPr>
                      <a:r>
                        <a:rPr lang="it-IT" sz="1200">
                          <a:effectLst/>
                        </a:rPr>
                        <a:t>- 724.264</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25447359"/>
                  </a:ext>
                </a:extLst>
              </a:tr>
              <a:tr h="265535">
                <a:tc>
                  <a:txBody>
                    <a:bodyPr/>
                    <a:lstStyle/>
                    <a:p>
                      <a:pPr algn="just">
                        <a:lnSpc>
                          <a:spcPct val="150000"/>
                        </a:lnSpc>
                        <a:spcAft>
                          <a:spcPts val="0"/>
                        </a:spcAft>
                        <a:tabLst>
                          <a:tab pos="270510" algn="l"/>
                        </a:tabLst>
                      </a:pPr>
                      <a:r>
                        <a:rPr lang="it-IT" sz="1200">
                          <a:effectLst/>
                        </a:rPr>
                        <a:t>(-) crediti tributari</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tabLst>
                          <a:tab pos="270510" algn="l"/>
                        </a:tabLst>
                      </a:pPr>
                      <a:r>
                        <a:rPr lang="it-IT" sz="1200">
                          <a:effectLst/>
                        </a:rPr>
                        <a:t>- 3.363.180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1682023"/>
                  </a:ext>
                </a:extLst>
              </a:tr>
              <a:tr h="265535">
                <a:tc>
                  <a:txBody>
                    <a:bodyPr/>
                    <a:lstStyle/>
                    <a:p>
                      <a:pPr algn="just">
                        <a:lnSpc>
                          <a:spcPct val="150000"/>
                        </a:lnSpc>
                        <a:spcAft>
                          <a:spcPts val="0"/>
                        </a:spcAft>
                        <a:tabLst>
                          <a:tab pos="270510" algn="l"/>
                        </a:tabLst>
                      </a:pPr>
                      <a:r>
                        <a:rPr lang="it-IT" sz="1200">
                          <a:effectLst/>
                        </a:rPr>
                        <a:t>(-) crediti per imposte anticipate</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tabLst>
                          <a:tab pos="270510" algn="l"/>
                        </a:tabLst>
                      </a:pPr>
                      <a:r>
                        <a:rPr lang="it-IT" sz="1200">
                          <a:effectLst/>
                        </a:rPr>
                        <a:t> - 800.000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48425536"/>
                  </a:ext>
                </a:extLst>
              </a:tr>
              <a:tr h="265535">
                <a:tc>
                  <a:txBody>
                    <a:bodyPr/>
                    <a:lstStyle/>
                    <a:p>
                      <a:pPr algn="just">
                        <a:lnSpc>
                          <a:spcPct val="150000"/>
                        </a:lnSpc>
                        <a:spcAft>
                          <a:spcPts val="0"/>
                        </a:spcAft>
                        <a:tabLst>
                          <a:tab pos="270510" algn="l"/>
                        </a:tabLst>
                      </a:pPr>
                      <a:r>
                        <a:rPr lang="it-IT" sz="1200">
                          <a:effectLst/>
                        </a:rPr>
                        <a:t>(-) fondo sanzioni morosità fiscale (20%)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- 1.179.208</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2935761"/>
                  </a:ext>
                </a:extLst>
              </a:tr>
              <a:tr h="265535">
                <a:tc>
                  <a:txBody>
                    <a:bodyPr/>
                    <a:lstStyle/>
                    <a:p>
                      <a:pPr algn="just">
                        <a:lnSpc>
                          <a:spcPct val="150000"/>
                        </a:lnSpc>
                        <a:spcAft>
                          <a:spcPts val="0"/>
                        </a:spcAft>
                        <a:tabLst>
                          <a:tab pos="270510" algn="l"/>
                        </a:tabLst>
                      </a:pPr>
                      <a:r>
                        <a:rPr lang="it-IT" sz="1200">
                          <a:effectLst/>
                        </a:rPr>
                        <a:t>(-) fondo sanzioni morosità contributiva (20%)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- 1.378.344</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6215521"/>
                  </a:ext>
                </a:extLst>
              </a:tr>
              <a:tr h="265535">
                <a:tc>
                  <a:txBody>
                    <a:bodyPr/>
                    <a:lstStyle/>
                    <a:p>
                      <a:pPr algn="just">
                        <a:lnSpc>
                          <a:spcPct val="150000"/>
                        </a:lnSpc>
                        <a:spcAft>
                          <a:spcPts val="0"/>
                        </a:spcAft>
                        <a:tabLst>
                          <a:tab pos="270510" algn="l"/>
                        </a:tabLst>
                      </a:pPr>
                      <a:r>
                        <a:rPr lang="it-IT" sz="1200">
                          <a:effectLst/>
                        </a:rPr>
                        <a:t>(-) sopravvenienze passive</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92964116"/>
                  </a:ext>
                </a:extLst>
              </a:tr>
              <a:tr h="265535">
                <a:tc>
                  <a:txBody>
                    <a:bodyPr/>
                    <a:lstStyle/>
                    <a:p>
                      <a:pPr algn="just">
                        <a:lnSpc>
                          <a:spcPct val="150000"/>
                        </a:lnSpc>
                        <a:spcAft>
                          <a:spcPts val="0"/>
                        </a:spcAft>
                        <a:tabLst>
                          <a:tab pos="270510" algn="l"/>
                        </a:tabLst>
                      </a:pPr>
                      <a:r>
                        <a:rPr lang="it-IT" sz="1200">
                          <a:effectLst/>
                        </a:rPr>
                        <a:t>patrimonio netto effettivo</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270510" algn="l"/>
                        </a:tabLst>
                      </a:pPr>
                      <a:r>
                        <a:rPr lang="it-IT" sz="1200">
                          <a:effectLst/>
                        </a:rPr>
                        <a:t>-12.983.509</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451323"/>
                  </a:ext>
                </a:extLst>
              </a:tr>
            </a:tbl>
          </a:graphicData>
        </a:graphic>
      </p:graphicFrame>
      <p:sp>
        <p:nvSpPr>
          <p:cNvPr id="4" name="Segnaposto numero diapositiva 3">
            <a:extLst>
              <a:ext uri="{FF2B5EF4-FFF2-40B4-BE49-F238E27FC236}">
                <a16:creationId xmlns:a16="http://schemas.microsoft.com/office/drawing/2014/main" id="{73D9BC84-A329-ED44-BC04-1CCAB1F8C9E3}"/>
              </a:ext>
            </a:extLst>
          </p:cNvPr>
          <p:cNvSpPr>
            <a:spLocks noGrp="1"/>
          </p:cNvSpPr>
          <p:nvPr>
            <p:ph type="sldNum" sz="quarter" idx="12"/>
          </p:nvPr>
        </p:nvSpPr>
        <p:spPr/>
        <p:txBody>
          <a:bodyPr/>
          <a:lstStyle/>
          <a:p>
            <a:fld id="{D57F1E4F-1CFF-5643-939E-217C01CDF565}" type="slidenum">
              <a:rPr lang="en-US" smtClean="0"/>
              <a:pPr/>
              <a:t>28</a:t>
            </a:fld>
            <a:endParaRPr lang="en-US"/>
          </a:p>
        </p:txBody>
      </p:sp>
      <p:sp>
        <p:nvSpPr>
          <p:cNvPr id="5" name="Titolo 1">
            <a:extLst>
              <a:ext uri="{FF2B5EF4-FFF2-40B4-BE49-F238E27FC236}">
                <a16:creationId xmlns:a16="http://schemas.microsoft.com/office/drawing/2014/main" id="{F77C1762-499B-864B-B95E-53C0FACD832F}"/>
              </a:ext>
            </a:extLst>
          </p:cNvPr>
          <p:cNvSpPr>
            <a:spLocks noGrp="1"/>
          </p:cNvSpPr>
          <p:nvPr>
            <p:ph type="title"/>
          </p:nvPr>
        </p:nvSpPr>
        <p:spPr>
          <a:xfrm>
            <a:off x="838200" y="365126"/>
            <a:ext cx="10515600" cy="441698"/>
          </a:xfrm>
        </p:spPr>
        <p:txBody>
          <a:bodyPr>
            <a:noAutofit/>
          </a:bodyPr>
          <a:lstStyle/>
          <a:p>
            <a:r>
              <a:rPr lang="it-IT" sz="3600"/>
              <a:t>Gli effetti delle omissioni sul bilancio 2006</a:t>
            </a:r>
          </a:p>
        </p:txBody>
      </p:sp>
      <p:sp>
        <p:nvSpPr>
          <p:cNvPr id="6" name="CasellaDiTesto 5">
            <a:extLst>
              <a:ext uri="{FF2B5EF4-FFF2-40B4-BE49-F238E27FC236}">
                <a16:creationId xmlns:a16="http://schemas.microsoft.com/office/drawing/2014/main" id="{727C5AA2-9356-AA48-ACCE-EA6CDE3F4F92}"/>
              </a:ext>
            </a:extLst>
          </p:cNvPr>
          <p:cNvSpPr txBox="1"/>
          <p:nvPr/>
        </p:nvSpPr>
        <p:spPr>
          <a:xfrm>
            <a:off x="560295" y="1011240"/>
            <a:ext cx="11174505" cy="830997"/>
          </a:xfrm>
          <a:prstGeom prst="rect">
            <a:avLst/>
          </a:prstGeom>
          <a:noFill/>
        </p:spPr>
        <p:txBody>
          <a:bodyPr wrap="square" rtlCol="0">
            <a:spAutoFit/>
          </a:bodyPr>
          <a:lstStyle/>
          <a:p>
            <a:r>
              <a:rPr lang="it-IT" sz="2400"/>
              <a:t>Il patrimonio netto effettivo a fine 2006 risultava così ridotto per effetto delle rettifiche sopra descritte :</a:t>
            </a:r>
          </a:p>
        </p:txBody>
      </p:sp>
    </p:spTree>
    <p:extLst>
      <p:ext uri="{BB962C8B-B14F-4D97-AF65-F5344CB8AC3E}">
        <p14:creationId xmlns:p14="http://schemas.microsoft.com/office/powerpoint/2010/main" val="1756085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8C2680-2A7F-6A4C-8993-6232D5820639}"/>
              </a:ext>
            </a:extLst>
          </p:cNvPr>
          <p:cNvSpPr>
            <a:spLocks noGrp="1"/>
          </p:cNvSpPr>
          <p:nvPr>
            <p:ph type="title"/>
          </p:nvPr>
        </p:nvSpPr>
        <p:spPr/>
        <p:txBody>
          <a:bodyPr>
            <a:normAutofit/>
          </a:bodyPr>
          <a:lstStyle/>
          <a:p>
            <a:r>
              <a:rPr lang="it-IT" sz="4800"/>
              <a:t>La perdita del capitale </a:t>
            </a:r>
          </a:p>
        </p:txBody>
      </p:sp>
      <p:sp>
        <p:nvSpPr>
          <p:cNvPr id="3" name="Segnaposto contenuto 2">
            <a:extLst>
              <a:ext uri="{FF2B5EF4-FFF2-40B4-BE49-F238E27FC236}">
                <a16:creationId xmlns:a16="http://schemas.microsoft.com/office/drawing/2014/main" id="{37E504AC-F946-5947-82FE-CF6AA0372AD6}"/>
              </a:ext>
            </a:extLst>
          </p:cNvPr>
          <p:cNvSpPr>
            <a:spLocks noGrp="1"/>
          </p:cNvSpPr>
          <p:nvPr>
            <p:ph idx="1"/>
          </p:nvPr>
        </p:nvSpPr>
        <p:spPr>
          <a:xfrm>
            <a:off x="838200" y="2501153"/>
            <a:ext cx="10515600" cy="3675810"/>
          </a:xfrm>
        </p:spPr>
        <p:txBody>
          <a:bodyPr/>
          <a:lstStyle/>
          <a:p>
            <a:r>
              <a:rPr lang="it-IT"/>
              <a:t>Al 31/12/2006 pertanto, secondo le valutazioni illustrate, la società si trovava con il capitale ampiamente eroso ed avrebbe dovuto assumere i provvedimenti di cui all’art. 2447 cod. civ..</a:t>
            </a:r>
          </a:p>
          <a:p>
            <a:r>
              <a:rPr lang="it-IT"/>
              <a:t>Si omette di riprendere le rettifiche (ancor più pesanti, ovviamente) accertate sul bilancio 2007 per le stesse omissioni di svalutazioni ed accantonamenti. </a:t>
            </a:r>
          </a:p>
          <a:p>
            <a:endParaRPr lang="it-IT"/>
          </a:p>
        </p:txBody>
      </p:sp>
      <p:sp>
        <p:nvSpPr>
          <p:cNvPr id="4" name="Segnaposto numero diapositiva 3">
            <a:extLst>
              <a:ext uri="{FF2B5EF4-FFF2-40B4-BE49-F238E27FC236}">
                <a16:creationId xmlns:a16="http://schemas.microsoft.com/office/drawing/2014/main" id="{83EF0657-E297-8642-90F5-5C4767FD5FEC}"/>
              </a:ext>
            </a:extLst>
          </p:cNvPr>
          <p:cNvSpPr>
            <a:spLocks noGrp="1"/>
          </p:cNvSpPr>
          <p:nvPr>
            <p:ph type="sldNum" sz="quarter" idx="12"/>
          </p:nvPr>
        </p:nvSpPr>
        <p:spPr/>
        <p:txBody>
          <a:bodyPr/>
          <a:lstStyle/>
          <a:p>
            <a:fld id="{D57F1E4F-1CFF-5643-939E-217C01CDF565}" type="slidenum">
              <a:rPr lang="en-US" smtClean="0"/>
              <a:pPr/>
              <a:t>29</a:t>
            </a:fld>
            <a:endParaRPr lang="en-US"/>
          </a:p>
        </p:txBody>
      </p:sp>
    </p:spTree>
    <p:extLst>
      <p:ext uri="{BB962C8B-B14F-4D97-AF65-F5344CB8AC3E}">
        <p14:creationId xmlns:p14="http://schemas.microsoft.com/office/powerpoint/2010/main" val="1798298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4F740E-4C68-4B4C-AE59-A2B06FA439CE}"/>
              </a:ext>
            </a:extLst>
          </p:cNvPr>
          <p:cNvSpPr>
            <a:spLocks noGrp="1"/>
          </p:cNvSpPr>
          <p:nvPr>
            <p:ph type="title"/>
          </p:nvPr>
        </p:nvSpPr>
        <p:spPr>
          <a:xfrm>
            <a:off x="838200" y="365125"/>
            <a:ext cx="10515600" cy="777875"/>
          </a:xfrm>
        </p:spPr>
        <p:txBody>
          <a:bodyPr>
            <a:noAutofit/>
          </a:bodyPr>
          <a:lstStyle/>
          <a:p>
            <a:r>
              <a:rPr lang="it-IT" sz="3200"/>
              <a:t>Il caso del consorzio Alfa, le imputazioni e le difese tecniche </a:t>
            </a:r>
          </a:p>
        </p:txBody>
      </p:sp>
      <p:sp>
        <p:nvSpPr>
          <p:cNvPr id="3" name="Segnaposto contenuto 2">
            <a:extLst>
              <a:ext uri="{FF2B5EF4-FFF2-40B4-BE49-F238E27FC236}">
                <a16:creationId xmlns:a16="http://schemas.microsoft.com/office/drawing/2014/main" id="{E0C1FBED-94C4-4848-9402-F81ACB1B3C36}"/>
              </a:ext>
            </a:extLst>
          </p:cNvPr>
          <p:cNvSpPr>
            <a:spLocks noGrp="1"/>
          </p:cNvSpPr>
          <p:nvPr>
            <p:ph idx="1"/>
          </p:nvPr>
        </p:nvSpPr>
        <p:spPr>
          <a:xfrm>
            <a:off x="482600" y="1143000"/>
            <a:ext cx="11341100" cy="5349875"/>
          </a:xfrm>
        </p:spPr>
        <p:txBody>
          <a:bodyPr>
            <a:noAutofit/>
          </a:bodyPr>
          <a:lstStyle/>
          <a:p>
            <a:pPr>
              <a:spcBef>
                <a:spcPts val="500"/>
              </a:spcBef>
            </a:pPr>
            <a:r>
              <a:rPr lang="it-IT" sz="1700" dirty="0"/>
              <a:t>Si propone l’esame di un caso di rimborsi dei finanziamenti, erogati dal socio Beta al consorzio Alfa e dagli amministratori di quest’ultimo rimborsati al socio, contestati dopo il fallimento del consorzio quali pagamenti distrattivi (o quantomeno preferenziali).</a:t>
            </a:r>
          </a:p>
          <a:p>
            <a:pPr>
              <a:spcBef>
                <a:spcPts val="500"/>
              </a:spcBef>
            </a:pPr>
            <a:r>
              <a:rPr lang="it-IT" sz="1700" dirty="0"/>
              <a:t>La Alfa </a:t>
            </a:r>
            <a:r>
              <a:rPr lang="it-IT" sz="1700" dirty="0" err="1"/>
              <a:t>Soc</a:t>
            </a:r>
            <a:r>
              <a:rPr lang="it-IT" sz="1700" dirty="0"/>
              <a:t>. consortile a </a:t>
            </a:r>
            <a:r>
              <a:rPr lang="it-IT" sz="1700" dirty="0" err="1"/>
              <a:t>r.l</a:t>
            </a:r>
            <a:r>
              <a:rPr lang="it-IT" sz="1700" dirty="0"/>
              <a:t>., fondata nel 2011 da due consorziati (le imprese di costruzioni Beta SpA che ne controllava l’89% del capitale e Gamma SpA, detentrice del restante 11%) per </a:t>
            </a:r>
            <a:r>
              <a:rPr lang="it-IT" sz="1700" i="1" dirty="0"/>
              <a:t>"l’esecuzione unitaria e totale, con propria organizzazione di mezzi, in nome e per conto dei Soci consorziati, dei lavori </a:t>
            </a:r>
            <a:r>
              <a:rPr lang="it-IT" sz="1700" dirty="0"/>
              <a:t>[di costruzione di un ramo autostradale, N.d.R.]</a:t>
            </a:r>
            <a:r>
              <a:rPr lang="it-IT" sz="1700" i="1" dirty="0"/>
              <a:t> </a:t>
            </a:r>
            <a:r>
              <a:rPr lang="it-IT" sz="1700" dirty="0"/>
              <a:t>e </a:t>
            </a:r>
            <a:r>
              <a:rPr lang="it-IT" sz="1700" i="1" dirty="0"/>
              <a:t>“”comunque durata sino a completa estinzione di ogni rapporto o pendenza nei confronti dei terzi in relazione all’oggetto sociale».</a:t>
            </a:r>
          </a:p>
          <a:p>
            <a:pPr>
              <a:spcBef>
                <a:spcPts val="500"/>
              </a:spcBef>
            </a:pPr>
            <a:r>
              <a:rPr lang="it-IT" sz="1700" dirty="0"/>
              <a:t>A seguito di eventi atmosferici e geofisici disastrosi i lavori erano sospesi dalla committenza, che interrompeva altresì i pagamenti e sopravveniva una complessa controversia giudiziale nel corso della quale la Alfa </a:t>
            </a:r>
            <a:r>
              <a:rPr lang="it-IT" sz="1700" dirty="0" err="1"/>
              <a:t>Scarl</a:t>
            </a:r>
            <a:r>
              <a:rPr lang="it-IT" sz="1700" dirty="0"/>
              <a:t>  dapprima domandava l’ammissione al concordato preventivo e poi era dichiarata fallita (mentre la Gamma SpA proseguiva nella controversia con la committente ed era ammessa al concordato preventivo).</a:t>
            </a:r>
          </a:p>
          <a:p>
            <a:pPr>
              <a:spcBef>
                <a:spcPts val="500"/>
              </a:spcBef>
            </a:pPr>
            <a:r>
              <a:rPr lang="it-IT" sz="1700" dirty="0"/>
              <a:t>La curatela del fallimento Alfa </a:t>
            </a:r>
            <a:r>
              <a:rPr lang="it-IT" sz="1700" dirty="0" err="1"/>
              <a:t>Scarl</a:t>
            </a:r>
            <a:r>
              <a:rPr lang="it-IT" sz="1700" dirty="0"/>
              <a:t>, in sede di relazione ex art. 33 l.f., rilevava che il rimborso nell’anno precedente l’apertura del concordato, seguito dal fallimento, per complessivi € 1.500.000 al socio Gamma SpA di pregressi finanziamenti soci dalla medesima erogati quando entrambi i soggetti erano </a:t>
            </a:r>
            <a:r>
              <a:rPr lang="it-IT" sz="1700" i="1" dirty="0"/>
              <a:t>in bonis</a:t>
            </a:r>
            <a:r>
              <a:rPr lang="it-IT" sz="1700" dirty="0"/>
              <a:t> rivestiva i presupposti dell’art. 2467 cod. civ. (che all’epoca, nell’ultima parte del primo comma prevedeva comunque l’obbligo della restituzione). </a:t>
            </a:r>
          </a:p>
          <a:p>
            <a:pPr>
              <a:spcBef>
                <a:spcPts val="500"/>
              </a:spcBef>
            </a:pPr>
            <a:r>
              <a:rPr lang="it-IT" sz="1700" dirty="0"/>
              <a:t>Il P.M., anche sulla base di una C.T. ex art. 359 c.p.p., contestava che detti pagamenti da parte degli amministratori del consorzio (che in parte erano anche amministratori della consorziata beneficiaria Beta) sarebbero avvenuti</a:t>
            </a:r>
            <a:r>
              <a:rPr lang="it-IT" sz="1700" i="1" dirty="0"/>
              <a:t> «in spregio al dettato dell’art. 2467 del codice civile e alla par condicio </a:t>
            </a:r>
            <a:r>
              <a:rPr lang="it-IT" sz="1700" i="1" dirty="0" err="1"/>
              <a:t>creditorum</a:t>
            </a:r>
            <a:r>
              <a:rPr lang="it-IT" sz="1700" i="1" dirty="0"/>
              <a:t>»</a:t>
            </a:r>
            <a:r>
              <a:rPr lang="it-IT" sz="1700" dirty="0"/>
              <a:t>  integrando il reato di cui all’art. 216 (co. I n° 1) e 223 l.f. di bancarotta fraudolenta per distrazione</a:t>
            </a:r>
            <a:r>
              <a:rPr lang="it-IT" sz="1700" i="1" dirty="0"/>
              <a:t>.</a:t>
            </a:r>
          </a:p>
          <a:p>
            <a:pPr>
              <a:spcBef>
                <a:spcPts val="500"/>
              </a:spcBef>
            </a:pPr>
            <a:r>
              <a:rPr lang="it-IT" sz="1700" dirty="0"/>
              <a:t>Dopo una consulenza tecnica di parte e l’interrogatorio degli amministratori della fallita il reato era derubricato in bancarotta preferenziale (ex art. 216 co. III l.f.).</a:t>
            </a:r>
          </a:p>
        </p:txBody>
      </p:sp>
      <p:sp>
        <p:nvSpPr>
          <p:cNvPr id="4" name="Segnaposto numero diapositiva 3">
            <a:extLst>
              <a:ext uri="{FF2B5EF4-FFF2-40B4-BE49-F238E27FC236}">
                <a16:creationId xmlns:a16="http://schemas.microsoft.com/office/drawing/2014/main" id="{00DAD2E6-2881-D14D-8781-B68F9E25940D}"/>
              </a:ext>
            </a:extLst>
          </p:cNvPr>
          <p:cNvSpPr>
            <a:spLocks noGrp="1"/>
          </p:cNvSpPr>
          <p:nvPr>
            <p:ph type="sldNum" sz="quarter" idx="12"/>
          </p:nvPr>
        </p:nvSpPr>
        <p:spPr/>
        <p:txBody>
          <a:bodyPr/>
          <a:lstStyle/>
          <a:p>
            <a:fld id="{D57F1E4F-1CFF-5643-939E-217C01CDF565}" type="slidenum">
              <a:rPr lang="en-US" smtClean="0"/>
              <a:pPr/>
              <a:t>3</a:t>
            </a:fld>
            <a:endParaRPr lang="en-US"/>
          </a:p>
        </p:txBody>
      </p:sp>
    </p:spTree>
    <p:extLst>
      <p:ext uri="{BB962C8B-B14F-4D97-AF65-F5344CB8AC3E}">
        <p14:creationId xmlns:p14="http://schemas.microsoft.com/office/powerpoint/2010/main" val="1174338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F3A589-6E03-8547-981B-21D9E7BAFAB4}"/>
              </a:ext>
            </a:extLst>
          </p:cNvPr>
          <p:cNvSpPr>
            <a:spLocks noGrp="1"/>
          </p:cNvSpPr>
          <p:nvPr>
            <p:ph type="title"/>
          </p:nvPr>
        </p:nvSpPr>
        <p:spPr>
          <a:xfrm>
            <a:off x="838200" y="554038"/>
            <a:ext cx="10515600" cy="1019175"/>
          </a:xfrm>
        </p:spPr>
        <p:txBody>
          <a:bodyPr/>
          <a:lstStyle/>
          <a:p>
            <a:r>
              <a:rPr lang="it-IT"/>
              <a:t>L’esame tecnico dei finanziamenti rimborsati</a:t>
            </a:r>
          </a:p>
        </p:txBody>
      </p:sp>
      <p:sp>
        <p:nvSpPr>
          <p:cNvPr id="3" name="Segnaposto contenuto 2">
            <a:extLst>
              <a:ext uri="{FF2B5EF4-FFF2-40B4-BE49-F238E27FC236}">
                <a16:creationId xmlns:a16="http://schemas.microsoft.com/office/drawing/2014/main" id="{69A0F382-1F12-A84A-B3FA-F3FA3BBBFA51}"/>
              </a:ext>
            </a:extLst>
          </p:cNvPr>
          <p:cNvSpPr>
            <a:spLocks noGrp="1"/>
          </p:cNvSpPr>
          <p:nvPr>
            <p:ph idx="1"/>
          </p:nvPr>
        </p:nvSpPr>
        <p:spPr>
          <a:xfrm>
            <a:off x="838200" y="1752600"/>
            <a:ext cx="10515600" cy="4424363"/>
          </a:xfrm>
        </p:spPr>
        <p:txBody>
          <a:bodyPr>
            <a:normAutofit lnSpcReduction="10000"/>
          </a:bodyPr>
          <a:lstStyle/>
          <a:p>
            <a:pPr algn="just"/>
            <a:r>
              <a:rPr lang="it-IT"/>
              <a:t>La difesa tecnica del caso in esame si è concentrata anzitutto sull’effettiva natura dei finanziamenti e dei rimborsi contestati, alla luce tanto delle risultanze contabili della fallita quanto del contesto oggettivo del rapporto consortile e delle modalità di erogazione, dei finanziamenti e dei rimborsi, sulla scorta della consolidata giurisprudenza della Corte di Cassazione (sentenza n° 10509 del 20/5/2016 sez. I civ., in tema di inapplicabilità dell’art. 2467 c.c. alle società cooperative e, </a:t>
            </a:r>
            <a:r>
              <a:rPr lang="it-IT" i="1"/>
              <a:t>ex </a:t>
            </a:r>
            <a:r>
              <a:rPr lang="it-IT" i="1" err="1"/>
              <a:t>multis</a:t>
            </a:r>
            <a:r>
              <a:rPr lang="it-IT"/>
              <a:t>, sentenza n° 8431 del 26/2/2019 sez. V penale sulla essenziale distinzione tra rimborsi di finanziamenti erogati dal socio a titolo di mutuo e finanziamenti dei soci in conto aumento di capitale o comunque qualificabili come conferimenti di capitale di rischio).</a:t>
            </a:r>
          </a:p>
        </p:txBody>
      </p:sp>
      <p:sp>
        <p:nvSpPr>
          <p:cNvPr id="4" name="Segnaposto numero diapositiva 3">
            <a:extLst>
              <a:ext uri="{FF2B5EF4-FFF2-40B4-BE49-F238E27FC236}">
                <a16:creationId xmlns:a16="http://schemas.microsoft.com/office/drawing/2014/main" id="{5E37466F-E3AD-C741-90F0-D3B37690561E}"/>
              </a:ext>
            </a:extLst>
          </p:cNvPr>
          <p:cNvSpPr>
            <a:spLocks noGrp="1"/>
          </p:cNvSpPr>
          <p:nvPr>
            <p:ph type="sldNum" sz="quarter" idx="12"/>
          </p:nvPr>
        </p:nvSpPr>
        <p:spPr/>
        <p:txBody>
          <a:bodyPr/>
          <a:lstStyle/>
          <a:p>
            <a:fld id="{D57F1E4F-1CFF-5643-939E-217C01CDF565}" type="slidenum">
              <a:rPr lang="en-US" smtClean="0"/>
              <a:pPr/>
              <a:t>4</a:t>
            </a:fld>
            <a:endParaRPr lang="en-US"/>
          </a:p>
        </p:txBody>
      </p:sp>
    </p:spTree>
    <p:extLst>
      <p:ext uri="{BB962C8B-B14F-4D97-AF65-F5344CB8AC3E}">
        <p14:creationId xmlns:p14="http://schemas.microsoft.com/office/powerpoint/2010/main" val="811982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C3990A-52B3-CA41-9B0F-C798D931A631}"/>
              </a:ext>
            </a:extLst>
          </p:cNvPr>
          <p:cNvSpPr>
            <a:spLocks noGrp="1"/>
          </p:cNvSpPr>
          <p:nvPr>
            <p:ph type="title"/>
          </p:nvPr>
        </p:nvSpPr>
        <p:spPr>
          <a:xfrm>
            <a:off x="838200" y="365126"/>
            <a:ext cx="10515600" cy="908504"/>
          </a:xfrm>
        </p:spPr>
        <p:txBody>
          <a:bodyPr/>
          <a:lstStyle/>
          <a:p>
            <a:r>
              <a:rPr lang="it-IT"/>
              <a:t>I dettagli degli accertamenti tecnici</a:t>
            </a:r>
          </a:p>
        </p:txBody>
      </p:sp>
      <p:sp>
        <p:nvSpPr>
          <p:cNvPr id="3" name="Segnaposto contenuto 2">
            <a:extLst>
              <a:ext uri="{FF2B5EF4-FFF2-40B4-BE49-F238E27FC236}">
                <a16:creationId xmlns:a16="http://schemas.microsoft.com/office/drawing/2014/main" id="{31E08245-F283-5940-97CC-BBB06E982D2F}"/>
              </a:ext>
            </a:extLst>
          </p:cNvPr>
          <p:cNvSpPr>
            <a:spLocks noGrp="1"/>
          </p:cNvSpPr>
          <p:nvPr>
            <p:ph idx="1"/>
          </p:nvPr>
        </p:nvSpPr>
        <p:spPr>
          <a:xfrm>
            <a:off x="838200" y="1415143"/>
            <a:ext cx="10515600" cy="4761820"/>
          </a:xfrm>
        </p:spPr>
        <p:txBody>
          <a:bodyPr>
            <a:normAutofit fontScale="70000" lnSpcReduction="20000"/>
          </a:bodyPr>
          <a:lstStyle/>
          <a:p>
            <a:r>
              <a:rPr lang="it-IT"/>
              <a:t>È stato verificato, dall’esame delle scritture contabili, che anche ben prima dell’erogazione dei finanziamenti in questione (avvenuta in più riprese tra il luglio 2015 ed il febbraio 2016) la consorziata BETA SpA forniva liquidità in modo ricorrente alla ALFA </a:t>
            </a:r>
            <a:r>
              <a:rPr lang="it-IT" err="1"/>
              <a:t>Scarl</a:t>
            </a:r>
            <a:r>
              <a:rPr lang="it-IT"/>
              <a:t>, la quale poi restituiva abitualmente detti finanziamenti non appena esaurite le necessità momentanee di cassa, nell’ambito di un sostanziale rapporto di conto corrente.</a:t>
            </a:r>
          </a:p>
          <a:p>
            <a:r>
              <a:rPr lang="it-IT"/>
              <a:t>Sempre come documentato dalle scritture contabili, i contestati rimborsi dei finanziamenti in esame erano avvenuti tra il giugno 2015 ed il maggio 2016; l’analisi del bilancio del 2015, delle scritture contabili del 2016 e degli eventi concorsuali successivi, ha consentito nelle consulenze tecniche di parte di affermare che lo stato di insolvenza del consorzio (la cui economia, come previsto dalle disposizioni in materia e da esplicite disposizioni statutarie, era coperta integralmente, pro-quota, dalle società consorziate) non era ipotizzabile anteriormente alla crisi irreversibile insorta soltanto nella seconda metà del 2016 a seguito di tanto imprevedibili quanto disastrosi eventi atmosferici e geologici ed alla conseguente sospensione dei lavori e dei pagamenti da parte della committente.</a:t>
            </a:r>
          </a:p>
          <a:p>
            <a:r>
              <a:rPr lang="it-IT"/>
              <a:t>Di tal che, nel momento storico dei rimborsi dei finanziamenti, né la ALFA </a:t>
            </a:r>
            <a:r>
              <a:rPr lang="it-IT" err="1"/>
              <a:t>Scarl</a:t>
            </a:r>
            <a:r>
              <a:rPr lang="it-IT"/>
              <a:t> né le consorziate BETA e GAMMA si potevano ritenere in stato di insolvenza. La circostanza era altresì corroborata dall’analisi del passivo insinuato al fallimento ALFA, che risultava interamente maturato in epoca successiva ai pagamenti in questione, ovvero generato da oneri propri del dissesto come spese legali, interessi etc.  </a:t>
            </a:r>
          </a:p>
        </p:txBody>
      </p:sp>
      <p:sp>
        <p:nvSpPr>
          <p:cNvPr id="4" name="Segnaposto numero diapositiva 3">
            <a:extLst>
              <a:ext uri="{FF2B5EF4-FFF2-40B4-BE49-F238E27FC236}">
                <a16:creationId xmlns:a16="http://schemas.microsoft.com/office/drawing/2014/main" id="{901C230F-19E3-7442-B156-8777585BCD48}"/>
              </a:ext>
            </a:extLst>
          </p:cNvPr>
          <p:cNvSpPr>
            <a:spLocks noGrp="1"/>
          </p:cNvSpPr>
          <p:nvPr>
            <p:ph type="sldNum" sz="quarter" idx="12"/>
          </p:nvPr>
        </p:nvSpPr>
        <p:spPr/>
        <p:txBody>
          <a:bodyPr/>
          <a:lstStyle/>
          <a:p>
            <a:fld id="{D57F1E4F-1CFF-5643-939E-217C01CDF565}" type="slidenum">
              <a:rPr lang="en-US" smtClean="0"/>
              <a:pPr/>
              <a:t>5</a:t>
            </a:fld>
            <a:endParaRPr lang="en-US"/>
          </a:p>
        </p:txBody>
      </p:sp>
    </p:spTree>
    <p:extLst>
      <p:ext uri="{BB962C8B-B14F-4D97-AF65-F5344CB8AC3E}">
        <p14:creationId xmlns:p14="http://schemas.microsoft.com/office/powerpoint/2010/main" val="424506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3EFF8C-5928-7548-B71C-45F6C2C5A73D}"/>
              </a:ext>
            </a:extLst>
          </p:cNvPr>
          <p:cNvSpPr>
            <a:spLocks noGrp="1"/>
          </p:cNvSpPr>
          <p:nvPr>
            <p:ph type="title"/>
          </p:nvPr>
        </p:nvSpPr>
        <p:spPr>
          <a:xfrm>
            <a:off x="838200" y="365126"/>
            <a:ext cx="10515600" cy="777876"/>
          </a:xfrm>
        </p:spPr>
        <p:txBody>
          <a:bodyPr/>
          <a:lstStyle/>
          <a:p>
            <a:r>
              <a:rPr lang="it-IT"/>
              <a:t>Gli aspetti contabili delle verifiche</a:t>
            </a:r>
          </a:p>
        </p:txBody>
      </p:sp>
      <p:sp>
        <p:nvSpPr>
          <p:cNvPr id="3" name="Segnaposto contenuto 2">
            <a:extLst>
              <a:ext uri="{FF2B5EF4-FFF2-40B4-BE49-F238E27FC236}">
                <a16:creationId xmlns:a16="http://schemas.microsoft.com/office/drawing/2014/main" id="{F89F22EC-17AC-9F4D-84B9-6E768F0EC123}"/>
              </a:ext>
            </a:extLst>
          </p:cNvPr>
          <p:cNvSpPr>
            <a:spLocks noGrp="1"/>
          </p:cNvSpPr>
          <p:nvPr>
            <p:ph idx="1"/>
          </p:nvPr>
        </p:nvSpPr>
        <p:spPr>
          <a:xfrm>
            <a:off x="838200" y="1143002"/>
            <a:ext cx="10515600" cy="5349873"/>
          </a:xfrm>
        </p:spPr>
        <p:txBody>
          <a:bodyPr>
            <a:normAutofit/>
          </a:bodyPr>
          <a:lstStyle/>
          <a:p>
            <a:r>
              <a:rPr lang="it-IT" sz="1800"/>
              <a:t>La S.C., nel provvedimento citato (sentenza n° 8431/2019 Sez. V Penale), ha enunciato il seguente principio:</a:t>
            </a:r>
          </a:p>
          <a:p>
            <a:pPr marL="357188" indent="0">
              <a:buNone/>
              <a:tabLst>
                <a:tab pos="9594850" algn="l"/>
              </a:tabLst>
            </a:pPr>
            <a:r>
              <a:rPr lang="it-IT" sz="1600" i="1">
                <a:solidFill>
                  <a:srgbClr val="0044D0"/>
                </a:solidFill>
              </a:rPr>
              <a:t>«….. nella materia </a:t>
            </a:r>
            <a:r>
              <a:rPr lang="it-IT" sz="1600" i="1" err="1">
                <a:solidFill>
                  <a:srgbClr val="0044D0"/>
                </a:solidFill>
              </a:rPr>
              <a:t>penal</a:t>
            </a:r>
            <a:r>
              <a:rPr lang="it-IT" sz="1600" i="1">
                <a:solidFill>
                  <a:srgbClr val="0044D0"/>
                </a:solidFill>
              </a:rPr>
              <a:t>-fallimentare, il prelievo di somme a titolo di restituzione di versamenti operati dai soci in conto capitale (o indicati in altra analoga dizione) integra la fattispecie della bancarotta fraudolenta per distrazione, non dando luogo tali versamenti ad un credito esigibile nel corso della vita della società; al contrario, il prelievo di somme quale restituzione di versamenti operati dai soci a titolo di mutuo integra la fattispecie della bancarotta preferenziale»</a:t>
            </a:r>
          </a:p>
          <a:p>
            <a:r>
              <a:rPr lang="it-IT" sz="1600"/>
              <a:t>L’accertamento tecnico ha pertanto esaminato le scritture contabili ed i bilanci per focalizzare dalle modalità di registrazione la natura dei finanziamenti. Le erogazioni dei finanziamenti erano stati registrati nel conto MUTUO INFRUTTIFERO BETA SPA, che nel 2015 presentava i seguenti contenuti:</a:t>
            </a:r>
          </a:p>
          <a:p>
            <a:pPr marL="0" indent="0">
              <a:buNone/>
            </a:pPr>
            <a:endParaRPr lang="it-IT" sz="2400"/>
          </a:p>
        </p:txBody>
      </p:sp>
      <p:sp>
        <p:nvSpPr>
          <p:cNvPr id="4" name="Segnaposto numero diapositiva 3">
            <a:extLst>
              <a:ext uri="{FF2B5EF4-FFF2-40B4-BE49-F238E27FC236}">
                <a16:creationId xmlns:a16="http://schemas.microsoft.com/office/drawing/2014/main" id="{C2540408-2FE0-4342-9E5B-DC8E626B07C6}"/>
              </a:ext>
            </a:extLst>
          </p:cNvPr>
          <p:cNvSpPr>
            <a:spLocks noGrp="1"/>
          </p:cNvSpPr>
          <p:nvPr>
            <p:ph type="sldNum" sz="quarter" idx="12"/>
          </p:nvPr>
        </p:nvSpPr>
        <p:spPr/>
        <p:txBody>
          <a:bodyPr/>
          <a:lstStyle/>
          <a:p>
            <a:fld id="{D57F1E4F-1CFF-5643-939E-217C01CDF565}" type="slidenum">
              <a:rPr lang="en-US" smtClean="0"/>
              <a:pPr/>
              <a:t>6</a:t>
            </a:fld>
            <a:endParaRPr lang="en-US"/>
          </a:p>
        </p:txBody>
      </p:sp>
      <p:pic>
        <p:nvPicPr>
          <p:cNvPr id="6" name="Immagine 5" descr="Immagine che contiene screenshot&#10;&#10;Descrizione generata automaticamente">
            <a:extLst>
              <a:ext uri="{FF2B5EF4-FFF2-40B4-BE49-F238E27FC236}">
                <a16:creationId xmlns:a16="http://schemas.microsoft.com/office/drawing/2014/main" id="{29F864C6-57A1-F04A-B83E-0E70EE3DC5A7}"/>
              </a:ext>
            </a:extLst>
          </p:cNvPr>
          <p:cNvPicPr>
            <a:picLocks noChangeAspect="1"/>
          </p:cNvPicPr>
          <p:nvPr/>
        </p:nvPicPr>
        <p:blipFill>
          <a:blip r:embed="rId2"/>
          <a:stretch>
            <a:fillRect/>
          </a:stretch>
        </p:blipFill>
        <p:spPr>
          <a:xfrm>
            <a:off x="1273629" y="3271280"/>
            <a:ext cx="10095645" cy="3221595"/>
          </a:xfrm>
          <a:prstGeom prst="rect">
            <a:avLst/>
          </a:prstGeom>
        </p:spPr>
      </p:pic>
    </p:spTree>
    <p:extLst>
      <p:ext uri="{BB962C8B-B14F-4D97-AF65-F5344CB8AC3E}">
        <p14:creationId xmlns:p14="http://schemas.microsoft.com/office/powerpoint/2010/main" val="998169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D8F213-E55A-894A-902B-B95B77D5F34B}"/>
              </a:ext>
            </a:extLst>
          </p:cNvPr>
          <p:cNvSpPr>
            <a:spLocks noGrp="1"/>
          </p:cNvSpPr>
          <p:nvPr>
            <p:ph type="title"/>
          </p:nvPr>
        </p:nvSpPr>
        <p:spPr>
          <a:xfrm>
            <a:off x="838200" y="365126"/>
            <a:ext cx="10515600" cy="723446"/>
          </a:xfrm>
        </p:spPr>
        <p:txBody>
          <a:bodyPr>
            <a:noAutofit/>
          </a:bodyPr>
          <a:lstStyle/>
          <a:p>
            <a:r>
              <a:rPr lang="it-IT" sz="2800"/>
              <a:t>Le risultanze del bilancio 2015 di ALFA </a:t>
            </a:r>
            <a:r>
              <a:rPr lang="it-IT" sz="2800" err="1"/>
              <a:t>Scarl</a:t>
            </a:r>
            <a:r>
              <a:rPr lang="it-IT" sz="2800"/>
              <a:t> e le registrazioni successive</a:t>
            </a:r>
          </a:p>
        </p:txBody>
      </p:sp>
      <p:sp>
        <p:nvSpPr>
          <p:cNvPr id="3" name="Segnaposto contenuto 2">
            <a:extLst>
              <a:ext uri="{FF2B5EF4-FFF2-40B4-BE49-F238E27FC236}">
                <a16:creationId xmlns:a16="http://schemas.microsoft.com/office/drawing/2014/main" id="{562BF1E0-D301-1843-B213-E4BAB85D641E}"/>
              </a:ext>
            </a:extLst>
          </p:cNvPr>
          <p:cNvSpPr>
            <a:spLocks noGrp="1"/>
          </p:cNvSpPr>
          <p:nvPr>
            <p:ph idx="1"/>
          </p:nvPr>
        </p:nvSpPr>
        <p:spPr>
          <a:xfrm>
            <a:off x="838200" y="1001486"/>
            <a:ext cx="10515600" cy="5175477"/>
          </a:xfrm>
        </p:spPr>
        <p:txBody>
          <a:bodyPr/>
          <a:lstStyle/>
          <a:p>
            <a:r>
              <a:rPr lang="it-IT" sz="1800" dirty="0"/>
              <a:t>Il rapporto in questione, al 31.12.2015 vedeva quindi la ALFA </a:t>
            </a:r>
            <a:r>
              <a:rPr lang="it-IT" sz="1800" dirty="0" err="1"/>
              <a:t>Scarl</a:t>
            </a:r>
            <a:r>
              <a:rPr lang="it-IT" sz="1800" dirty="0"/>
              <a:t> debitrice verso la socia consorziata BETA SpA per un importo di € 800.000,00 contabilmente qualificato come Mutuo Infruttifero, che era iscritto sul bilancio 2015 redatto e pubblicato dalla società consortile alla voce </a:t>
            </a:r>
            <a:r>
              <a:rPr lang="it-IT" sz="1800" i="1" dirty="0"/>
              <a:t>D) Debiti 3) Debiti verso soci per finanziamenti esigibili entro l’esercizio successivo </a:t>
            </a:r>
            <a:r>
              <a:rPr lang="it-IT" sz="1800" dirty="0"/>
              <a:t>e risultava così illustrato nella Nota Integrativa al bilancio:</a:t>
            </a:r>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r>
              <a:rPr lang="it-IT" sz="1800" dirty="0"/>
              <a:t>Nel 2016 le scritture contabili di ALFA </a:t>
            </a:r>
            <a:r>
              <a:rPr lang="it-IT" sz="1800" dirty="0" err="1"/>
              <a:t>Scarl</a:t>
            </a:r>
            <a:r>
              <a:rPr lang="it-IT" sz="1800" dirty="0"/>
              <a:t> attestavano tre ulteriori finanziamenti in date 9, 30 e 31 marzo, contabilizzati sempre in conformità, di totali 300.000,00 €, mentre i rimborsi apparivano eseguiti in tre </a:t>
            </a:r>
            <a:r>
              <a:rPr lang="it-IT" sz="1800" i="1" dirty="0" err="1"/>
              <a:t>tranches</a:t>
            </a:r>
            <a:r>
              <a:rPr lang="it-IT" sz="1800" dirty="0"/>
              <a:t>, di cui la prima di € 400.000,00 nel 2015 e le restanti in date 25 gennaio e 16 maggio 2016, per un ammontare complessivo di 1.500.000,00 ad azzeramento totale del debito verso BETA SpA </a:t>
            </a:r>
          </a:p>
        </p:txBody>
      </p:sp>
      <p:sp>
        <p:nvSpPr>
          <p:cNvPr id="4" name="Segnaposto numero diapositiva 3">
            <a:extLst>
              <a:ext uri="{FF2B5EF4-FFF2-40B4-BE49-F238E27FC236}">
                <a16:creationId xmlns:a16="http://schemas.microsoft.com/office/drawing/2014/main" id="{D3A72860-8D1A-7C4D-80FF-D767B3367D9A}"/>
              </a:ext>
            </a:extLst>
          </p:cNvPr>
          <p:cNvSpPr>
            <a:spLocks noGrp="1"/>
          </p:cNvSpPr>
          <p:nvPr>
            <p:ph type="sldNum" sz="quarter" idx="12"/>
          </p:nvPr>
        </p:nvSpPr>
        <p:spPr/>
        <p:txBody>
          <a:bodyPr/>
          <a:lstStyle/>
          <a:p>
            <a:fld id="{D57F1E4F-1CFF-5643-939E-217C01CDF565}" type="slidenum">
              <a:rPr lang="en-US" smtClean="0"/>
              <a:pPr/>
              <a:t>7</a:t>
            </a:fld>
            <a:endParaRPr lang="en-US"/>
          </a:p>
        </p:txBody>
      </p:sp>
      <p:pic>
        <p:nvPicPr>
          <p:cNvPr id="6" name="Immagine 5" descr="Immagine che contiene screenshot&#10;&#10;Descrizione generata automaticamente">
            <a:extLst>
              <a:ext uri="{FF2B5EF4-FFF2-40B4-BE49-F238E27FC236}">
                <a16:creationId xmlns:a16="http://schemas.microsoft.com/office/drawing/2014/main" id="{DAB63456-A9EA-4447-98C3-5B2D4ACCDFE1}"/>
              </a:ext>
            </a:extLst>
          </p:cNvPr>
          <p:cNvPicPr>
            <a:picLocks noChangeAspect="1"/>
          </p:cNvPicPr>
          <p:nvPr/>
        </p:nvPicPr>
        <p:blipFill>
          <a:blip r:embed="rId2"/>
          <a:stretch>
            <a:fillRect/>
          </a:stretch>
        </p:blipFill>
        <p:spPr>
          <a:xfrm>
            <a:off x="1378448" y="2160814"/>
            <a:ext cx="9435103" cy="2536371"/>
          </a:xfrm>
          <a:prstGeom prst="rect">
            <a:avLst/>
          </a:prstGeom>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1078822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DD5D93-418F-FD43-B2F2-12E7CCE1D2BC}"/>
              </a:ext>
            </a:extLst>
          </p:cNvPr>
          <p:cNvSpPr>
            <a:spLocks noGrp="1"/>
          </p:cNvSpPr>
          <p:nvPr>
            <p:ph type="title"/>
          </p:nvPr>
        </p:nvSpPr>
        <p:spPr/>
        <p:txBody>
          <a:bodyPr/>
          <a:lstStyle/>
          <a:p>
            <a:r>
              <a:rPr lang="it-IT"/>
              <a:t>Le conclusioni della relazione di C.T.P.</a:t>
            </a:r>
          </a:p>
        </p:txBody>
      </p:sp>
      <p:sp>
        <p:nvSpPr>
          <p:cNvPr id="3" name="Segnaposto contenuto 2">
            <a:extLst>
              <a:ext uri="{FF2B5EF4-FFF2-40B4-BE49-F238E27FC236}">
                <a16:creationId xmlns:a16="http://schemas.microsoft.com/office/drawing/2014/main" id="{5767E3D4-4DD8-3841-82A0-A998E8203CA1}"/>
              </a:ext>
            </a:extLst>
          </p:cNvPr>
          <p:cNvSpPr>
            <a:spLocks noGrp="1"/>
          </p:cNvSpPr>
          <p:nvPr>
            <p:ph idx="1"/>
          </p:nvPr>
        </p:nvSpPr>
        <p:spPr>
          <a:xfrm>
            <a:off x="838200" y="1469571"/>
            <a:ext cx="10515600" cy="4707392"/>
          </a:xfrm>
        </p:spPr>
        <p:txBody>
          <a:bodyPr>
            <a:normAutofit/>
          </a:bodyPr>
          <a:lstStyle/>
          <a:p>
            <a:r>
              <a:rPr lang="it-IT"/>
              <a:t>Tali inequivocabili rilevazioni contabili – confermate dalle iscrizioni sul bilancio 2015 (il bilancio 2016 non è poi stato redatto né pubblicato per l’intervenuta apertura delle procedure concorsuali) – hanno consentito di concludere in sede di relazione di C.T.P. quanto segue sulla natura dei rimborso in esame:</a:t>
            </a:r>
          </a:p>
          <a:p>
            <a:pPr marL="0" indent="0">
              <a:buNone/>
            </a:pPr>
            <a:r>
              <a:rPr lang="it-IT" sz="2200" i="1">
                <a:solidFill>
                  <a:srgbClr val="0044D0"/>
                </a:solidFill>
              </a:rPr>
              <a:t>«Non v’è dubbio che si tratti non di versamenti in conto capitale bensì – come si arguisce agevolmente dalla movimentazione anche ripetuta e talora minuta del conto – di prestiti a breve erogati per fronteggiare momentanee esigenze di liquidità del consorzio.</a:t>
            </a:r>
          </a:p>
          <a:p>
            <a:pPr marL="0" indent="0">
              <a:buNone/>
            </a:pPr>
            <a:r>
              <a:rPr lang="it-IT" sz="2200" i="1">
                <a:solidFill>
                  <a:srgbClr val="0044D0"/>
                </a:solidFill>
              </a:rPr>
              <a:t>I rimborsi di tali prestiti, come insegna la Suprema Corte, sarebbero al più qualificabili (ricorrendone i presupposti, tra cui lo “”scopo di favorire, a danno dei creditori, taluno di essi””) come pagamenti preferenziali di cui all’art. 216 co. 3 L.F. e non come distrazioni (co. 1, n° 1) art. citato).»</a:t>
            </a:r>
          </a:p>
          <a:p>
            <a:endParaRPr lang="it-IT"/>
          </a:p>
          <a:p>
            <a:endParaRPr lang="it-IT"/>
          </a:p>
        </p:txBody>
      </p:sp>
      <p:sp>
        <p:nvSpPr>
          <p:cNvPr id="4" name="Segnaposto numero diapositiva 3">
            <a:extLst>
              <a:ext uri="{FF2B5EF4-FFF2-40B4-BE49-F238E27FC236}">
                <a16:creationId xmlns:a16="http://schemas.microsoft.com/office/drawing/2014/main" id="{6136F4F5-92D8-C242-9360-7A7A3DC3FFF3}"/>
              </a:ext>
            </a:extLst>
          </p:cNvPr>
          <p:cNvSpPr>
            <a:spLocks noGrp="1"/>
          </p:cNvSpPr>
          <p:nvPr>
            <p:ph type="sldNum" sz="quarter" idx="12"/>
          </p:nvPr>
        </p:nvSpPr>
        <p:spPr/>
        <p:txBody>
          <a:bodyPr/>
          <a:lstStyle/>
          <a:p>
            <a:fld id="{D57F1E4F-1CFF-5643-939E-217C01CDF565}" type="slidenum">
              <a:rPr lang="en-US" smtClean="0"/>
              <a:pPr/>
              <a:t>8</a:t>
            </a:fld>
            <a:endParaRPr lang="en-US"/>
          </a:p>
        </p:txBody>
      </p:sp>
    </p:spTree>
    <p:extLst>
      <p:ext uri="{BB962C8B-B14F-4D97-AF65-F5344CB8AC3E}">
        <p14:creationId xmlns:p14="http://schemas.microsoft.com/office/powerpoint/2010/main" val="2024314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C7ACA2-3CCE-AB41-8C77-43FF9AF44065}"/>
              </a:ext>
            </a:extLst>
          </p:cNvPr>
          <p:cNvSpPr>
            <a:spLocks noGrp="1"/>
          </p:cNvSpPr>
          <p:nvPr>
            <p:ph type="title"/>
          </p:nvPr>
        </p:nvSpPr>
        <p:spPr>
          <a:xfrm>
            <a:off x="838200" y="365125"/>
            <a:ext cx="10515600" cy="1104446"/>
          </a:xfrm>
        </p:spPr>
        <p:txBody>
          <a:bodyPr>
            <a:noAutofit/>
          </a:bodyPr>
          <a:lstStyle/>
          <a:p>
            <a:r>
              <a:rPr lang="it-IT" sz="4000"/>
              <a:t>La revisione del capo di imputazione e l’integrazione della CTP</a:t>
            </a:r>
          </a:p>
        </p:txBody>
      </p:sp>
      <p:sp>
        <p:nvSpPr>
          <p:cNvPr id="3" name="Segnaposto contenuto 2">
            <a:extLst>
              <a:ext uri="{FF2B5EF4-FFF2-40B4-BE49-F238E27FC236}">
                <a16:creationId xmlns:a16="http://schemas.microsoft.com/office/drawing/2014/main" id="{A6D6EEC2-549E-4D45-92AB-405A9E865F64}"/>
              </a:ext>
            </a:extLst>
          </p:cNvPr>
          <p:cNvSpPr>
            <a:spLocks noGrp="1"/>
          </p:cNvSpPr>
          <p:nvPr>
            <p:ph idx="1"/>
          </p:nvPr>
        </p:nvSpPr>
        <p:spPr>
          <a:xfrm>
            <a:off x="838200" y="1785257"/>
            <a:ext cx="10515600" cy="4391706"/>
          </a:xfrm>
        </p:spPr>
        <p:txBody>
          <a:bodyPr>
            <a:normAutofit lnSpcReduction="10000"/>
          </a:bodyPr>
          <a:lstStyle/>
          <a:p>
            <a:r>
              <a:rPr lang="it-IT"/>
              <a:t>All’esito dell’interrogatorio dell’ex A.D. della ALFA </a:t>
            </a:r>
            <a:r>
              <a:rPr lang="it-IT" err="1"/>
              <a:t>Scarl</a:t>
            </a:r>
            <a:r>
              <a:rPr lang="it-IT"/>
              <a:t> e della produzione delle descritte relazioni di CTP, il Pubblico Ministero rettificava il capo di imputazione attinente ai rimborsi dei finanziamenti, qualificandoli come pagamenti preferenziali ai sensi dell’art. 216 co. III </a:t>
            </a:r>
            <a:r>
              <a:rPr lang="it-IT" err="1"/>
              <a:t>l.f.</a:t>
            </a:r>
            <a:r>
              <a:rPr lang="it-IT"/>
              <a:t>.</a:t>
            </a:r>
          </a:p>
          <a:p>
            <a:r>
              <a:rPr lang="it-IT"/>
              <a:t>Era infine redatta una seconda relazione di C.T.P. che, analizzate tutte le domande di insinuazione al fallimento della ALFA </a:t>
            </a:r>
            <a:r>
              <a:rPr lang="it-IT" err="1"/>
              <a:t>Scarl</a:t>
            </a:r>
            <a:r>
              <a:rPr lang="it-IT"/>
              <a:t>, accertava che il passivo privilegiato ammesso (in ipotesi danneggiato dai rimborsi dei finanziamenti dei soci, di rango chirografario) nella realtà risultava maturato integralmente in epoca successiva ai pagamenti in questione e pertanto che il danno ipotizzato per la massa creditoria non sussisteva.</a:t>
            </a:r>
          </a:p>
        </p:txBody>
      </p:sp>
      <p:sp>
        <p:nvSpPr>
          <p:cNvPr id="4" name="Segnaposto numero diapositiva 3">
            <a:extLst>
              <a:ext uri="{FF2B5EF4-FFF2-40B4-BE49-F238E27FC236}">
                <a16:creationId xmlns:a16="http://schemas.microsoft.com/office/drawing/2014/main" id="{4D534F79-0A04-ED4F-A4D3-C47D77621FF0}"/>
              </a:ext>
            </a:extLst>
          </p:cNvPr>
          <p:cNvSpPr>
            <a:spLocks noGrp="1"/>
          </p:cNvSpPr>
          <p:nvPr>
            <p:ph type="sldNum" sz="quarter" idx="12"/>
          </p:nvPr>
        </p:nvSpPr>
        <p:spPr/>
        <p:txBody>
          <a:bodyPr/>
          <a:lstStyle/>
          <a:p>
            <a:fld id="{D57F1E4F-1CFF-5643-939E-217C01CDF565}" type="slidenum">
              <a:rPr lang="en-US" smtClean="0"/>
              <a:pPr/>
              <a:t>9</a:t>
            </a:fld>
            <a:endParaRPr lang="en-US"/>
          </a:p>
        </p:txBody>
      </p:sp>
    </p:spTree>
    <p:extLst>
      <p:ext uri="{BB962C8B-B14F-4D97-AF65-F5344CB8AC3E}">
        <p14:creationId xmlns:p14="http://schemas.microsoft.com/office/powerpoint/2010/main" val="37373954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2196</TotalTime>
  <Words>5038</Words>
  <Application>Microsoft Macintosh PowerPoint</Application>
  <PresentationFormat>Widescreen</PresentationFormat>
  <Paragraphs>335</Paragraphs>
  <Slides>29</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29</vt:i4>
      </vt:variant>
    </vt:vector>
  </HeadingPairs>
  <TitlesOfParts>
    <vt:vector size="34" baseType="lpstr">
      <vt:lpstr>Arial</vt:lpstr>
      <vt:lpstr>Calibri</vt:lpstr>
      <vt:lpstr>Calibri Light</vt:lpstr>
      <vt:lpstr>Times New Roman</vt:lpstr>
      <vt:lpstr>Tema di Office</vt:lpstr>
      <vt:lpstr>Fondazione  P. Piccatti e A. Milanese Fondazione Fulvio Croce</vt:lpstr>
      <vt:lpstr>I finanziamenti soci e l’art. 2467 cod. civ.</vt:lpstr>
      <vt:lpstr>Il caso del consorzio Alfa, le imputazioni e le difese tecniche </vt:lpstr>
      <vt:lpstr>L’esame tecnico dei finanziamenti rimborsati</vt:lpstr>
      <vt:lpstr>I dettagli degli accertamenti tecnici</vt:lpstr>
      <vt:lpstr>Gli aspetti contabili delle verifiche</vt:lpstr>
      <vt:lpstr>Le risultanze del bilancio 2015 di ALFA Scarl e le registrazioni successive</vt:lpstr>
      <vt:lpstr>Le conclusioni della relazione di C.T.P.</vt:lpstr>
      <vt:lpstr>La revisione del capo di imputazione e l’integrazione della CTP</vt:lpstr>
      <vt:lpstr>Logica ed effetti della valutazione del magazzino</vt:lpstr>
      <vt:lpstr>I più ricorrenti casi di errore / falsità nella valutazione delle rimanenze nelle piccole e medie imprese</vt:lpstr>
      <vt:lpstr>La falsità delle rimanenze su bilanci di imprese medio - grandi</vt:lpstr>
      <vt:lpstr>Il caso pratico della  OMEGA INDUSTRIALE SpA </vt:lpstr>
      <vt:lpstr>Segue: Il caso pratico di OMEGA INDUSTRIALE SpA</vt:lpstr>
      <vt:lpstr>Gli effetti delle rettifiche sui bilanci di OMEGA Ind.le SpA</vt:lpstr>
      <vt:lpstr>Gli effetti delle rettifiche sui bilanci di OMEGA Ind.le SpA</vt:lpstr>
      <vt:lpstr>Gli effetti delle rettifiche sui bilanci di OMEGA Ind.le SpA</vt:lpstr>
      <vt:lpstr>Gli effetti delle rettifiche sui bilanci di OMEGA Ind.le SpA</vt:lpstr>
      <vt:lpstr>Gli effetti delle rettifiche sui bilanci di OMEGA Ind.le SpA</vt:lpstr>
      <vt:lpstr>L’IPERVALUTAZIONE / OMESSA SVALUTAZIONE DI CREDITI INCAGLIATI O INESIGIBILI E L’IPOVALUTAZIONE DI DEBITI</vt:lpstr>
      <vt:lpstr>L’ESEMPIO DEL CASO E.G.A. SpA</vt:lpstr>
      <vt:lpstr>LA VICENDA STORICA</vt:lpstr>
      <vt:lpstr>Presentazione standard di PowerPoint</vt:lpstr>
      <vt:lpstr>Presentazione standard di PowerPoint</vt:lpstr>
      <vt:lpstr>Gli accantonamenti e svalutazioni omessi</vt:lpstr>
      <vt:lpstr>Gli effetti delle omissioni sul bilancio 2005</vt:lpstr>
      <vt:lpstr>(segue) Accantonamenti e svalutazioni omessi</vt:lpstr>
      <vt:lpstr>Gli effetti delle omissioni sul bilancio 2006</vt:lpstr>
      <vt:lpstr>La perdita del capitale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INCONTRI S.S.M. SU CONTABILITÀ DI IMPRESA E BILANCIO D’ESERCIZIO Palagiustizia Torino – Aula 6</dc:title>
  <dc:creator>Angelo Tropini</dc:creator>
  <cp:lastModifiedBy>Angelo Tropini</cp:lastModifiedBy>
  <cp:revision>173</cp:revision>
  <cp:lastPrinted>2020-01-21T09:12:09Z</cp:lastPrinted>
  <dcterms:created xsi:type="dcterms:W3CDTF">2019-11-14T17:23:44Z</dcterms:created>
  <dcterms:modified xsi:type="dcterms:W3CDTF">2021-02-17T16:32:39Z</dcterms:modified>
</cp:coreProperties>
</file>