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4"/>
  </p:notesMasterIdLst>
  <p:sldIdLst>
    <p:sldId id="727" r:id="rId3"/>
    <p:sldId id="572" r:id="rId4"/>
    <p:sldId id="561" r:id="rId5"/>
    <p:sldId id="1435" r:id="rId6"/>
    <p:sldId id="1411" r:id="rId7"/>
    <p:sldId id="1518" r:id="rId8"/>
    <p:sldId id="286" r:id="rId9"/>
    <p:sldId id="1346" r:id="rId10"/>
    <p:sldId id="1298" r:id="rId11"/>
    <p:sldId id="757" r:id="rId12"/>
    <p:sldId id="1370" r:id="rId13"/>
    <p:sldId id="1371" r:id="rId14"/>
    <p:sldId id="758" r:id="rId15"/>
    <p:sldId id="1299" r:id="rId16"/>
    <p:sldId id="1408" r:id="rId17"/>
    <p:sldId id="1287" r:id="rId18"/>
    <p:sldId id="1515" r:id="rId19"/>
    <p:sldId id="1520" r:id="rId20"/>
    <p:sldId id="1491" r:id="rId21"/>
    <p:sldId id="717" r:id="rId22"/>
    <p:sldId id="761" r:id="rId23"/>
    <p:sldId id="1513" r:id="rId24"/>
    <p:sldId id="1459" r:id="rId25"/>
    <p:sldId id="760" r:id="rId26"/>
    <p:sldId id="1461" r:id="rId27"/>
    <p:sldId id="1398" r:id="rId28"/>
    <p:sldId id="1509" r:id="rId29"/>
    <p:sldId id="1508" r:id="rId30"/>
    <p:sldId id="729" r:id="rId31"/>
    <p:sldId id="1313" r:id="rId32"/>
    <p:sldId id="789" r:id="rId33"/>
    <p:sldId id="736" r:id="rId34"/>
    <p:sldId id="264" r:id="rId35"/>
    <p:sldId id="1430" r:id="rId36"/>
    <p:sldId id="277" r:id="rId37"/>
    <p:sldId id="1465" r:id="rId38"/>
    <p:sldId id="1510" r:id="rId39"/>
    <p:sldId id="1519" r:id="rId40"/>
    <p:sldId id="1514" r:id="rId41"/>
    <p:sldId id="261" r:id="rId42"/>
    <p:sldId id="762" r:id="rId43"/>
    <p:sldId id="1407" r:id="rId44"/>
    <p:sldId id="1469" r:id="rId45"/>
    <p:sldId id="1521" r:id="rId46"/>
    <p:sldId id="1470" r:id="rId47"/>
    <p:sldId id="1522" r:id="rId48"/>
    <p:sldId id="1424" r:id="rId49"/>
    <p:sldId id="304" r:id="rId50"/>
    <p:sldId id="1438" r:id="rId51"/>
    <p:sldId id="694" r:id="rId52"/>
    <p:sldId id="1517" r:id="rId53"/>
    <p:sldId id="1288" r:id="rId54"/>
    <p:sldId id="1290" r:id="rId55"/>
    <p:sldId id="1289" r:id="rId56"/>
    <p:sldId id="740" r:id="rId57"/>
    <p:sldId id="752" r:id="rId58"/>
    <p:sldId id="753" r:id="rId59"/>
    <p:sldId id="1516" r:id="rId60"/>
    <p:sldId id="1523" r:id="rId61"/>
    <p:sldId id="1314" r:id="rId62"/>
    <p:sldId id="1316" r:id="rId63"/>
    <p:sldId id="1317" r:id="rId64"/>
    <p:sldId id="1524" r:id="rId65"/>
    <p:sldId id="1525" r:id="rId66"/>
    <p:sldId id="828" r:id="rId67"/>
    <p:sldId id="1511" r:id="rId68"/>
    <p:sldId id="796" r:id="rId69"/>
    <p:sldId id="316" r:id="rId70"/>
    <p:sldId id="1365" r:id="rId71"/>
    <p:sldId id="406" r:id="rId72"/>
    <p:sldId id="630" r:id="rId7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3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" y="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1A3B5-78E0-48EC-AFB3-07F46107AA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E084F2-B9EE-46C9-9EA2-7E7A3FD6A688}">
      <dgm:prSet custT="1"/>
      <dgm:spPr/>
      <dgm:t>
        <a:bodyPr/>
        <a:lstStyle/>
        <a:p>
          <a:r>
            <a:rPr lang="it-IT" sz="2000" b="1" i="1" dirty="0">
              <a:solidFill>
                <a:srgbClr val="C00000"/>
              </a:solidFill>
            </a:rPr>
            <a:t>Centralità della gestione del rischio ai fini della tutela di creditori e terzi</a:t>
          </a:r>
          <a:endParaRPr lang="en-US" sz="2000" b="1" dirty="0">
            <a:solidFill>
              <a:srgbClr val="C00000"/>
            </a:solidFill>
          </a:endParaRPr>
        </a:p>
      </dgm:t>
    </dgm:pt>
    <dgm:pt modelId="{DFA98008-9BDE-42F6-9CE5-08E410F8CD2A}" type="parTrans" cxnId="{E3105D89-CD9D-4C96-93B8-8FEE090BCFB7}">
      <dgm:prSet/>
      <dgm:spPr/>
      <dgm:t>
        <a:bodyPr/>
        <a:lstStyle/>
        <a:p>
          <a:endParaRPr lang="en-US"/>
        </a:p>
      </dgm:t>
    </dgm:pt>
    <dgm:pt modelId="{C5A3253A-FD98-41A8-856E-618E92D2B4D9}" type="sibTrans" cxnId="{E3105D89-CD9D-4C96-93B8-8FEE090BCFB7}">
      <dgm:prSet/>
      <dgm:spPr/>
      <dgm:t>
        <a:bodyPr/>
        <a:lstStyle/>
        <a:p>
          <a:endParaRPr lang="en-US"/>
        </a:p>
      </dgm:t>
    </dgm:pt>
    <dgm:pt modelId="{CCC8B390-6B21-4684-8868-B1514CE5697B}">
      <dgm:prSet custT="1"/>
      <dgm:spPr/>
      <dgm:t>
        <a:bodyPr/>
        <a:lstStyle/>
        <a:p>
          <a:r>
            <a:rPr lang="it-IT" sz="2000" b="1" i="1" dirty="0">
              <a:solidFill>
                <a:srgbClr val="C00000"/>
              </a:solidFill>
            </a:rPr>
            <a:t>Previsione di obblighi di pianificazione e organizzazione</a:t>
          </a:r>
          <a:endParaRPr lang="en-US" sz="2000" b="1" dirty="0">
            <a:solidFill>
              <a:srgbClr val="C00000"/>
            </a:solidFill>
          </a:endParaRPr>
        </a:p>
      </dgm:t>
    </dgm:pt>
    <dgm:pt modelId="{76D54746-464C-4931-9CDC-C5E100D5DE9A}" type="parTrans" cxnId="{D07B2FB2-386C-4CAE-A368-148045A7FA54}">
      <dgm:prSet/>
      <dgm:spPr/>
      <dgm:t>
        <a:bodyPr/>
        <a:lstStyle/>
        <a:p>
          <a:endParaRPr lang="en-US"/>
        </a:p>
      </dgm:t>
    </dgm:pt>
    <dgm:pt modelId="{476B806E-9C09-4584-B886-BE6CED52C1F6}" type="sibTrans" cxnId="{D07B2FB2-386C-4CAE-A368-148045A7FA54}">
      <dgm:prSet/>
      <dgm:spPr/>
      <dgm:t>
        <a:bodyPr/>
        <a:lstStyle/>
        <a:p>
          <a:endParaRPr lang="en-US"/>
        </a:p>
      </dgm:t>
    </dgm:pt>
    <dgm:pt modelId="{3740A8D7-9DAB-4AD4-BB93-5726073380D3}">
      <dgm:prSet custT="1"/>
      <dgm:spPr/>
      <dgm:t>
        <a:bodyPr/>
        <a:lstStyle/>
        <a:p>
          <a:r>
            <a:rPr lang="it-IT" sz="2000" b="1" i="1" dirty="0">
              <a:solidFill>
                <a:srgbClr val="C00000"/>
              </a:solidFill>
            </a:rPr>
            <a:t>Attribuzione di valenza giuridica al controllo di gestione </a:t>
          </a:r>
          <a:endParaRPr lang="en-US" sz="2000" b="1" dirty="0">
            <a:solidFill>
              <a:srgbClr val="C00000"/>
            </a:solidFill>
          </a:endParaRPr>
        </a:p>
      </dgm:t>
    </dgm:pt>
    <dgm:pt modelId="{7E745996-BDC5-4ED3-B1CB-B3B2ADB58898}" type="parTrans" cxnId="{493AFF65-560E-4A6F-826C-CDBC86C975DA}">
      <dgm:prSet/>
      <dgm:spPr/>
      <dgm:t>
        <a:bodyPr/>
        <a:lstStyle/>
        <a:p>
          <a:endParaRPr lang="en-US"/>
        </a:p>
      </dgm:t>
    </dgm:pt>
    <dgm:pt modelId="{5C17BEF4-1B15-4B0A-9048-9AF8BAB90D3D}" type="sibTrans" cxnId="{493AFF65-560E-4A6F-826C-CDBC86C975DA}">
      <dgm:prSet/>
      <dgm:spPr/>
      <dgm:t>
        <a:bodyPr/>
        <a:lstStyle/>
        <a:p>
          <a:endParaRPr lang="en-US"/>
        </a:p>
      </dgm:t>
    </dgm:pt>
    <dgm:pt modelId="{97B44F71-4237-433A-8EF6-AE17897AFDEF}">
      <dgm:prSet custT="1"/>
      <dgm:spPr/>
      <dgm:t>
        <a:bodyPr/>
        <a:lstStyle/>
        <a:p>
          <a:r>
            <a:rPr lang="it-IT" sz="2000" b="1" dirty="0">
              <a:solidFill>
                <a:srgbClr val="C00000"/>
              </a:solidFill>
            </a:rPr>
            <a:t>Stratificazione delle responsabilità in ragione dei ruoli e compiti</a:t>
          </a:r>
          <a:endParaRPr lang="en-US" sz="2000" b="1" dirty="0">
            <a:solidFill>
              <a:srgbClr val="C00000"/>
            </a:solidFill>
          </a:endParaRPr>
        </a:p>
      </dgm:t>
    </dgm:pt>
    <dgm:pt modelId="{35F2AC17-43F6-47A2-A754-06FE5DA84727}" type="parTrans" cxnId="{0BBEE73D-95BA-472A-9CC0-76A5820635DC}">
      <dgm:prSet/>
      <dgm:spPr/>
      <dgm:t>
        <a:bodyPr/>
        <a:lstStyle/>
        <a:p>
          <a:endParaRPr lang="en-US"/>
        </a:p>
      </dgm:t>
    </dgm:pt>
    <dgm:pt modelId="{C0A7EDA7-03AD-42B5-AD8B-AD9FF850DDBE}" type="sibTrans" cxnId="{0BBEE73D-95BA-472A-9CC0-76A5820635DC}">
      <dgm:prSet/>
      <dgm:spPr/>
      <dgm:t>
        <a:bodyPr/>
        <a:lstStyle/>
        <a:p>
          <a:endParaRPr lang="en-US"/>
        </a:p>
      </dgm:t>
    </dgm:pt>
    <dgm:pt modelId="{38CDBBE4-9759-4BDB-9B31-4D9ACF18CCE9}" type="pres">
      <dgm:prSet presAssocID="{56C1A3B5-78E0-48EC-AFB3-07F46107AA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C6C9FD4-B736-4BE2-90F2-210136AC47DB}" type="pres">
      <dgm:prSet presAssocID="{6DE084F2-B9EE-46C9-9EA2-7E7A3FD6A688}" presName="hierRoot1" presStyleCnt="0"/>
      <dgm:spPr/>
    </dgm:pt>
    <dgm:pt modelId="{4E6DD41B-B31F-45E2-BA01-6B17B9B09DF6}" type="pres">
      <dgm:prSet presAssocID="{6DE084F2-B9EE-46C9-9EA2-7E7A3FD6A688}" presName="composite" presStyleCnt="0"/>
      <dgm:spPr/>
    </dgm:pt>
    <dgm:pt modelId="{9EB7D84B-C82C-484F-8085-A8300A7148B9}" type="pres">
      <dgm:prSet presAssocID="{6DE084F2-B9EE-46C9-9EA2-7E7A3FD6A688}" presName="background" presStyleLbl="node0" presStyleIdx="0" presStyleCnt="4"/>
      <dgm:spPr/>
    </dgm:pt>
    <dgm:pt modelId="{72698DD8-F78B-43EA-9CA2-2A3932BA91D9}" type="pres">
      <dgm:prSet presAssocID="{6DE084F2-B9EE-46C9-9EA2-7E7A3FD6A688}" presName="text" presStyleLbl="fgAcc0" presStyleIdx="0" presStyleCnt="4">
        <dgm:presLayoutVars>
          <dgm:chPref val="3"/>
        </dgm:presLayoutVars>
      </dgm:prSet>
      <dgm:spPr/>
    </dgm:pt>
    <dgm:pt modelId="{8DAED39E-D018-4CED-9F80-7AACC79F8E84}" type="pres">
      <dgm:prSet presAssocID="{6DE084F2-B9EE-46C9-9EA2-7E7A3FD6A688}" presName="hierChild2" presStyleCnt="0"/>
      <dgm:spPr/>
    </dgm:pt>
    <dgm:pt modelId="{3368F94D-9F6A-4801-AEC8-7C4178FA2069}" type="pres">
      <dgm:prSet presAssocID="{CCC8B390-6B21-4684-8868-B1514CE5697B}" presName="hierRoot1" presStyleCnt="0"/>
      <dgm:spPr/>
    </dgm:pt>
    <dgm:pt modelId="{54123027-3D36-44A2-88B3-E6CF90ADE688}" type="pres">
      <dgm:prSet presAssocID="{CCC8B390-6B21-4684-8868-B1514CE5697B}" presName="composite" presStyleCnt="0"/>
      <dgm:spPr/>
    </dgm:pt>
    <dgm:pt modelId="{5F3E2D5B-E6DB-4691-B8FE-D25C896E43EE}" type="pres">
      <dgm:prSet presAssocID="{CCC8B390-6B21-4684-8868-B1514CE5697B}" presName="background" presStyleLbl="node0" presStyleIdx="1" presStyleCnt="4"/>
      <dgm:spPr/>
    </dgm:pt>
    <dgm:pt modelId="{4A4E72C2-4F01-4A3F-B103-FB322F2A96AB}" type="pres">
      <dgm:prSet presAssocID="{CCC8B390-6B21-4684-8868-B1514CE5697B}" presName="text" presStyleLbl="fgAcc0" presStyleIdx="1" presStyleCnt="4">
        <dgm:presLayoutVars>
          <dgm:chPref val="3"/>
        </dgm:presLayoutVars>
      </dgm:prSet>
      <dgm:spPr/>
    </dgm:pt>
    <dgm:pt modelId="{EED600AF-1186-4983-9323-073D3AECFF74}" type="pres">
      <dgm:prSet presAssocID="{CCC8B390-6B21-4684-8868-B1514CE5697B}" presName="hierChild2" presStyleCnt="0"/>
      <dgm:spPr/>
    </dgm:pt>
    <dgm:pt modelId="{E7718DFA-BB2A-4F0A-9623-2244FFDF0604}" type="pres">
      <dgm:prSet presAssocID="{3740A8D7-9DAB-4AD4-BB93-5726073380D3}" presName="hierRoot1" presStyleCnt="0"/>
      <dgm:spPr/>
    </dgm:pt>
    <dgm:pt modelId="{3EE51E74-924A-4817-954C-9F3041A84739}" type="pres">
      <dgm:prSet presAssocID="{3740A8D7-9DAB-4AD4-BB93-5726073380D3}" presName="composite" presStyleCnt="0"/>
      <dgm:spPr/>
    </dgm:pt>
    <dgm:pt modelId="{F1D3BAC3-C987-4C2E-BBEF-2EB407273E15}" type="pres">
      <dgm:prSet presAssocID="{3740A8D7-9DAB-4AD4-BB93-5726073380D3}" presName="background" presStyleLbl="node0" presStyleIdx="2" presStyleCnt="4"/>
      <dgm:spPr/>
    </dgm:pt>
    <dgm:pt modelId="{CD2BC2B7-652C-4833-B694-82BB0621A1CC}" type="pres">
      <dgm:prSet presAssocID="{3740A8D7-9DAB-4AD4-BB93-5726073380D3}" presName="text" presStyleLbl="fgAcc0" presStyleIdx="2" presStyleCnt="4">
        <dgm:presLayoutVars>
          <dgm:chPref val="3"/>
        </dgm:presLayoutVars>
      </dgm:prSet>
      <dgm:spPr/>
    </dgm:pt>
    <dgm:pt modelId="{A8DC77EC-BF69-4B0D-A4B6-00D580D2DDBE}" type="pres">
      <dgm:prSet presAssocID="{3740A8D7-9DAB-4AD4-BB93-5726073380D3}" presName="hierChild2" presStyleCnt="0"/>
      <dgm:spPr/>
    </dgm:pt>
    <dgm:pt modelId="{A091A6D3-7A0A-4906-8449-D5D39764AFB6}" type="pres">
      <dgm:prSet presAssocID="{97B44F71-4237-433A-8EF6-AE17897AFDEF}" presName="hierRoot1" presStyleCnt="0"/>
      <dgm:spPr/>
    </dgm:pt>
    <dgm:pt modelId="{D6B89260-D390-4012-868F-4A9301D03CAA}" type="pres">
      <dgm:prSet presAssocID="{97B44F71-4237-433A-8EF6-AE17897AFDEF}" presName="composite" presStyleCnt="0"/>
      <dgm:spPr/>
    </dgm:pt>
    <dgm:pt modelId="{ED00DFB0-F6A9-44C0-86B8-4AEF93B5B5A3}" type="pres">
      <dgm:prSet presAssocID="{97B44F71-4237-433A-8EF6-AE17897AFDEF}" presName="background" presStyleLbl="node0" presStyleIdx="3" presStyleCnt="4"/>
      <dgm:spPr/>
    </dgm:pt>
    <dgm:pt modelId="{289BA234-545F-4ED0-87E3-AF24AECAEE5B}" type="pres">
      <dgm:prSet presAssocID="{97B44F71-4237-433A-8EF6-AE17897AFDEF}" presName="text" presStyleLbl="fgAcc0" presStyleIdx="3" presStyleCnt="4">
        <dgm:presLayoutVars>
          <dgm:chPref val="3"/>
        </dgm:presLayoutVars>
      </dgm:prSet>
      <dgm:spPr/>
    </dgm:pt>
    <dgm:pt modelId="{6FA91068-D0DD-4ABB-B742-BF18C08ABC47}" type="pres">
      <dgm:prSet presAssocID="{97B44F71-4237-433A-8EF6-AE17897AFDEF}" presName="hierChild2" presStyleCnt="0"/>
      <dgm:spPr/>
    </dgm:pt>
  </dgm:ptLst>
  <dgm:cxnLst>
    <dgm:cxn modelId="{0BBEE73D-95BA-472A-9CC0-76A5820635DC}" srcId="{56C1A3B5-78E0-48EC-AFB3-07F46107AA7A}" destId="{97B44F71-4237-433A-8EF6-AE17897AFDEF}" srcOrd="3" destOrd="0" parTransId="{35F2AC17-43F6-47A2-A754-06FE5DA84727}" sibTransId="{C0A7EDA7-03AD-42B5-AD8B-AD9FF850DDBE}"/>
    <dgm:cxn modelId="{A01D9363-4EB1-4B4E-89D4-33FC674F9161}" type="presOf" srcId="{56C1A3B5-78E0-48EC-AFB3-07F46107AA7A}" destId="{38CDBBE4-9759-4BDB-9B31-4D9ACF18CCE9}" srcOrd="0" destOrd="0" presId="urn:microsoft.com/office/officeart/2005/8/layout/hierarchy1"/>
    <dgm:cxn modelId="{493AFF65-560E-4A6F-826C-CDBC86C975DA}" srcId="{56C1A3B5-78E0-48EC-AFB3-07F46107AA7A}" destId="{3740A8D7-9DAB-4AD4-BB93-5726073380D3}" srcOrd="2" destOrd="0" parTransId="{7E745996-BDC5-4ED3-B1CB-B3B2ADB58898}" sibTransId="{5C17BEF4-1B15-4B0A-9048-9AF8BAB90D3D}"/>
    <dgm:cxn modelId="{E3105D89-CD9D-4C96-93B8-8FEE090BCFB7}" srcId="{56C1A3B5-78E0-48EC-AFB3-07F46107AA7A}" destId="{6DE084F2-B9EE-46C9-9EA2-7E7A3FD6A688}" srcOrd="0" destOrd="0" parTransId="{DFA98008-9BDE-42F6-9CE5-08E410F8CD2A}" sibTransId="{C5A3253A-FD98-41A8-856E-618E92D2B4D9}"/>
    <dgm:cxn modelId="{A5E1479F-D1C1-43CB-9B94-7D6C6D7AF372}" type="presOf" srcId="{6DE084F2-B9EE-46C9-9EA2-7E7A3FD6A688}" destId="{72698DD8-F78B-43EA-9CA2-2A3932BA91D9}" srcOrd="0" destOrd="0" presId="urn:microsoft.com/office/officeart/2005/8/layout/hierarchy1"/>
    <dgm:cxn modelId="{0984C5A1-2934-4711-B87F-7B9C45B4BFB5}" type="presOf" srcId="{CCC8B390-6B21-4684-8868-B1514CE5697B}" destId="{4A4E72C2-4F01-4A3F-B103-FB322F2A96AB}" srcOrd="0" destOrd="0" presId="urn:microsoft.com/office/officeart/2005/8/layout/hierarchy1"/>
    <dgm:cxn modelId="{D07B2FB2-386C-4CAE-A368-148045A7FA54}" srcId="{56C1A3B5-78E0-48EC-AFB3-07F46107AA7A}" destId="{CCC8B390-6B21-4684-8868-B1514CE5697B}" srcOrd="1" destOrd="0" parTransId="{76D54746-464C-4931-9CDC-C5E100D5DE9A}" sibTransId="{476B806E-9C09-4584-B886-BE6CED52C1F6}"/>
    <dgm:cxn modelId="{7CEE17D7-C427-4E12-B051-BEB06BB27A6A}" type="presOf" srcId="{3740A8D7-9DAB-4AD4-BB93-5726073380D3}" destId="{CD2BC2B7-652C-4833-B694-82BB0621A1CC}" srcOrd="0" destOrd="0" presId="urn:microsoft.com/office/officeart/2005/8/layout/hierarchy1"/>
    <dgm:cxn modelId="{E717D3E4-3CE3-4C8D-B0BD-35540121D62B}" type="presOf" srcId="{97B44F71-4237-433A-8EF6-AE17897AFDEF}" destId="{289BA234-545F-4ED0-87E3-AF24AECAEE5B}" srcOrd="0" destOrd="0" presId="urn:microsoft.com/office/officeart/2005/8/layout/hierarchy1"/>
    <dgm:cxn modelId="{270F9C37-A740-4665-BC03-00C7F09D41AA}" type="presParOf" srcId="{38CDBBE4-9759-4BDB-9B31-4D9ACF18CCE9}" destId="{4C6C9FD4-B736-4BE2-90F2-210136AC47DB}" srcOrd="0" destOrd="0" presId="urn:microsoft.com/office/officeart/2005/8/layout/hierarchy1"/>
    <dgm:cxn modelId="{ABB9B4B2-1078-4008-9B8D-1B26323AF336}" type="presParOf" srcId="{4C6C9FD4-B736-4BE2-90F2-210136AC47DB}" destId="{4E6DD41B-B31F-45E2-BA01-6B17B9B09DF6}" srcOrd="0" destOrd="0" presId="urn:microsoft.com/office/officeart/2005/8/layout/hierarchy1"/>
    <dgm:cxn modelId="{6C12D52C-59FA-436A-831E-BD386FDBF6F9}" type="presParOf" srcId="{4E6DD41B-B31F-45E2-BA01-6B17B9B09DF6}" destId="{9EB7D84B-C82C-484F-8085-A8300A7148B9}" srcOrd="0" destOrd="0" presId="urn:microsoft.com/office/officeart/2005/8/layout/hierarchy1"/>
    <dgm:cxn modelId="{254BA823-4B9A-4B89-9489-11454FDD5B60}" type="presParOf" srcId="{4E6DD41B-B31F-45E2-BA01-6B17B9B09DF6}" destId="{72698DD8-F78B-43EA-9CA2-2A3932BA91D9}" srcOrd="1" destOrd="0" presId="urn:microsoft.com/office/officeart/2005/8/layout/hierarchy1"/>
    <dgm:cxn modelId="{11BF03FF-1E5B-4BFA-AAE7-C1AC74D21DB9}" type="presParOf" srcId="{4C6C9FD4-B736-4BE2-90F2-210136AC47DB}" destId="{8DAED39E-D018-4CED-9F80-7AACC79F8E84}" srcOrd="1" destOrd="0" presId="urn:microsoft.com/office/officeart/2005/8/layout/hierarchy1"/>
    <dgm:cxn modelId="{CE868863-CAF0-4ABB-B19E-455B7B0B310C}" type="presParOf" srcId="{38CDBBE4-9759-4BDB-9B31-4D9ACF18CCE9}" destId="{3368F94D-9F6A-4801-AEC8-7C4178FA2069}" srcOrd="1" destOrd="0" presId="urn:microsoft.com/office/officeart/2005/8/layout/hierarchy1"/>
    <dgm:cxn modelId="{7B28AFB3-B3D7-458F-91A6-E0451DE1E77C}" type="presParOf" srcId="{3368F94D-9F6A-4801-AEC8-7C4178FA2069}" destId="{54123027-3D36-44A2-88B3-E6CF90ADE688}" srcOrd="0" destOrd="0" presId="urn:microsoft.com/office/officeart/2005/8/layout/hierarchy1"/>
    <dgm:cxn modelId="{C886B89B-4215-46E4-B092-A6CEA5A7A902}" type="presParOf" srcId="{54123027-3D36-44A2-88B3-E6CF90ADE688}" destId="{5F3E2D5B-E6DB-4691-B8FE-D25C896E43EE}" srcOrd="0" destOrd="0" presId="urn:microsoft.com/office/officeart/2005/8/layout/hierarchy1"/>
    <dgm:cxn modelId="{CB949D48-489D-45CB-A87A-882F4E0A050B}" type="presParOf" srcId="{54123027-3D36-44A2-88B3-E6CF90ADE688}" destId="{4A4E72C2-4F01-4A3F-B103-FB322F2A96AB}" srcOrd="1" destOrd="0" presId="urn:microsoft.com/office/officeart/2005/8/layout/hierarchy1"/>
    <dgm:cxn modelId="{876D8F69-6E24-48AD-870C-FDA859AC076A}" type="presParOf" srcId="{3368F94D-9F6A-4801-AEC8-7C4178FA2069}" destId="{EED600AF-1186-4983-9323-073D3AECFF74}" srcOrd="1" destOrd="0" presId="urn:microsoft.com/office/officeart/2005/8/layout/hierarchy1"/>
    <dgm:cxn modelId="{E6395552-74AF-4A59-A4EE-ACB284126392}" type="presParOf" srcId="{38CDBBE4-9759-4BDB-9B31-4D9ACF18CCE9}" destId="{E7718DFA-BB2A-4F0A-9623-2244FFDF0604}" srcOrd="2" destOrd="0" presId="urn:microsoft.com/office/officeart/2005/8/layout/hierarchy1"/>
    <dgm:cxn modelId="{814923D8-0D36-48EF-A0CE-F1359FDAD722}" type="presParOf" srcId="{E7718DFA-BB2A-4F0A-9623-2244FFDF0604}" destId="{3EE51E74-924A-4817-954C-9F3041A84739}" srcOrd="0" destOrd="0" presId="urn:microsoft.com/office/officeart/2005/8/layout/hierarchy1"/>
    <dgm:cxn modelId="{E5F4225C-5469-41E9-A6D5-9E2DC207772E}" type="presParOf" srcId="{3EE51E74-924A-4817-954C-9F3041A84739}" destId="{F1D3BAC3-C987-4C2E-BBEF-2EB407273E15}" srcOrd="0" destOrd="0" presId="urn:microsoft.com/office/officeart/2005/8/layout/hierarchy1"/>
    <dgm:cxn modelId="{048E39C2-067C-43EA-984A-BA175E1F534D}" type="presParOf" srcId="{3EE51E74-924A-4817-954C-9F3041A84739}" destId="{CD2BC2B7-652C-4833-B694-82BB0621A1CC}" srcOrd="1" destOrd="0" presId="urn:microsoft.com/office/officeart/2005/8/layout/hierarchy1"/>
    <dgm:cxn modelId="{EA20B075-95E5-43FF-B7DB-D7E88B2C2345}" type="presParOf" srcId="{E7718DFA-BB2A-4F0A-9623-2244FFDF0604}" destId="{A8DC77EC-BF69-4B0D-A4B6-00D580D2DDBE}" srcOrd="1" destOrd="0" presId="urn:microsoft.com/office/officeart/2005/8/layout/hierarchy1"/>
    <dgm:cxn modelId="{B1818C9B-50DA-47DB-8292-36B41F166764}" type="presParOf" srcId="{38CDBBE4-9759-4BDB-9B31-4D9ACF18CCE9}" destId="{A091A6D3-7A0A-4906-8449-D5D39764AFB6}" srcOrd="3" destOrd="0" presId="urn:microsoft.com/office/officeart/2005/8/layout/hierarchy1"/>
    <dgm:cxn modelId="{6550529C-3680-4DB0-921F-23F13CF25D6B}" type="presParOf" srcId="{A091A6D3-7A0A-4906-8449-D5D39764AFB6}" destId="{D6B89260-D390-4012-868F-4A9301D03CAA}" srcOrd="0" destOrd="0" presId="urn:microsoft.com/office/officeart/2005/8/layout/hierarchy1"/>
    <dgm:cxn modelId="{1E3C1D03-E741-4FC9-90FA-51019144F590}" type="presParOf" srcId="{D6B89260-D390-4012-868F-4A9301D03CAA}" destId="{ED00DFB0-F6A9-44C0-86B8-4AEF93B5B5A3}" srcOrd="0" destOrd="0" presId="urn:microsoft.com/office/officeart/2005/8/layout/hierarchy1"/>
    <dgm:cxn modelId="{7684C1F1-4033-4EBD-ABDF-D52F3A672243}" type="presParOf" srcId="{D6B89260-D390-4012-868F-4A9301D03CAA}" destId="{289BA234-545F-4ED0-87E3-AF24AECAEE5B}" srcOrd="1" destOrd="0" presId="urn:microsoft.com/office/officeart/2005/8/layout/hierarchy1"/>
    <dgm:cxn modelId="{DF06EC98-8DDA-425A-9193-F4488EF881C0}" type="presParOf" srcId="{A091A6D3-7A0A-4906-8449-D5D39764AFB6}" destId="{6FA91068-D0DD-4ABB-B742-BF18C08ABC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7D84B-C82C-484F-8085-A8300A7148B9}">
      <dsp:nvSpPr>
        <dsp:cNvPr id="0" name=""/>
        <dsp:cNvSpPr/>
      </dsp:nvSpPr>
      <dsp:spPr>
        <a:xfrm>
          <a:off x="3134" y="445809"/>
          <a:ext cx="2238325" cy="1421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98DD8-F78B-43EA-9CA2-2A3932BA91D9}">
      <dsp:nvSpPr>
        <dsp:cNvPr id="0" name=""/>
        <dsp:cNvSpPr/>
      </dsp:nvSpPr>
      <dsp:spPr>
        <a:xfrm>
          <a:off x="251837" y="682077"/>
          <a:ext cx="2238325" cy="1421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srgbClr val="C00000"/>
              </a:solidFill>
            </a:rPr>
            <a:t>Centralità della gestione del rischio ai fini della tutela di creditori e terzi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293467" y="723707"/>
        <a:ext cx="2155065" cy="1338076"/>
      </dsp:txXfrm>
    </dsp:sp>
    <dsp:sp modelId="{5F3E2D5B-E6DB-4691-B8FE-D25C896E43EE}">
      <dsp:nvSpPr>
        <dsp:cNvPr id="0" name=""/>
        <dsp:cNvSpPr/>
      </dsp:nvSpPr>
      <dsp:spPr>
        <a:xfrm>
          <a:off x="2738865" y="445809"/>
          <a:ext cx="2238325" cy="1421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E72C2-4F01-4A3F-B103-FB322F2A96AB}">
      <dsp:nvSpPr>
        <dsp:cNvPr id="0" name=""/>
        <dsp:cNvSpPr/>
      </dsp:nvSpPr>
      <dsp:spPr>
        <a:xfrm>
          <a:off x="2987568" y="682077"/>
          <a:ext cx="2238325" cy="1421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srgbClr val="C00000"/>
              </a:solidFill>
            </a:rPr>
            <a:t>Previsione di obblighi di pianificazione e organizzazione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3029198" y="723707"/>
        <a:ext cx="2155065" cy="1338076"/>
      </dsp:txXfrm>
    </dsp:sp>
    <dsp:sp modelId="{F1D3BAC3-C987-4C2E-BBEF-2EB407273E15}">
      <dsp:nvSpPr>
        <dsp:cNvPr id="0" name=""/>
        <dsp:cNvSpPr/>
      </dsp:nvSpPr>
      <dsp:spPr>
        <a:xfrm>
          <a:off x="5474596" y="445809"/>
          <a:ext cx="2238325" cy="1421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BC2B7-652C-4833-B694-82BB0621A1CC}">
      <dsp:nvSpPr>
        <dsp:cNvPr id="0" name=""/>
        <dsp:cNvSpPr/>
      </dsp:nvSpPr>
      <dsp:spPr>
        <a:xfrm>
          <a:off x="5723299" y="682077"/>
          <a:ext cx="2238325" cy="1421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srgbClr val="C00000"/>
              </a:solidFill>
            </a:rPr>
            <a:t>Attribuzione di valenza giuridica al controllo di gestione 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5764929" y="723707"/>
        <a:ext cx="2155065" cy="1338076"/>
      </dsp:txXfrm>
    </dsp:sp>
    <dsp:sp modelId="{ED00DFB0-F6A9-44C0-86B8-4AEF93B5B5A3}">
      <dsp:nvSpPr>
        <dsp:cNvPr id="0" name=""/>
        <dsp:cNvSpPr/>
      </dsp:nvSpPr>
      <dsp:spPr>
        <a:xfrm>
          <a:off x="8210327" y="445809"/>
          <a:ext cx="2238325" cy="1421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BA234-545F-4ED0-87E3-AF24AECAEE5B}">
      <dsp:nvSpPr>
        <dsp:cNvPr id="0" name=""/>
        <dsp:cNvSpPr/>
      </dsp:nvSpPr>
      <dsp:spPr>
        <a:xfrm>
          <a:off x="8459029" y="682077"/>
          <a:ext cx="2238325" cy="1421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C00000"/>
              </a:solidFill>
            </a:rPr>
            <a:t>Stratificazione delle responsabilità in ragione dei ruoli e compiti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8500659" y="723707"/>
        <a:ext cx="2155065" cy="1338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17B60-71C8-4CA3-9C71-38B50BCBEBFC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65A3-36B5-4ABF-91F5-B36A07E2C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51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5A3-36B5-4ABF-91F5-B36A07E2CAD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659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>
            <a:extLst>
              <a:ext uri="{FF2B5EF4-FFF2-40B4-BE49-F238E27FC236}">
                <a16:creationId xmlns:a16="http://schemas.microsoft.com/office/drawing/2014/main" id="{A4436DF3-2CEE-43F3-8F01-C1E6B35A6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Segnaposto note 2">
            <a:extLst>
              <a:ext uri="{FF2B5EF4-FFF2-40B4-BE49-F238E27FC236}">
                <a16:creationId xmlns:a16="http://schemas.microsoft.com/office/drawing/2014/main" id="{9AF33320-1853-490A-B605-34BCBDDB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</a:rPr>
              <a:t>TRIBUNALE GENOVA: DIFFERENZIAZINE DELLA POSIZIONE DEL SINDACO DA QUELLA DEL REVISORE IN RELAZIONE A IRREGOLARITÀ CONTABILI NON RILEVABILI IN ASSENZA DEI NECESSARI APPROFONDIMENTI CONTABILI</a:t>
            </a:r>
          </a:p>
        </p:txBody>
      </p:sp>
      <p:sp>
        <p:nvSpPr>
          <p:cNvPr id="22532" name="Segnaposto numero diapositiva 3">
            <a:extLst>
              <a:ext uri="{FF2B5EF4-FFF2-40B4-BE49-F238E27FC236}">
                <a16:creationId xmlns:a16="http://schemas.microsoft.com/office/drawing/2014/main" id="{52800E13-5389-41C0-B6D2-074620CA5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504" indent="-285579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314" indent="-228463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240" indent="-228463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166" indent="-228463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91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017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43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868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879957-4E77-49FE-A03E-02C2C3C42E72}" type="slidenum">
              <a:rPr lang="it-IT" altLang="it-IT"/>
              <a:pPr/>
              <a:t>70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D41C9-32EB-4536-944F-374A4A35B253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1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37B79FA7-4440-AB6A-FB5E-1A4702A8D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>
            <a:extLst>
              <a:ext uri="{FF2B5EF4-FFF2-40B4-BE49-F238E27FC236}">
                <a16:creationId xmlns:a16="http://schemas.microsoft.com/office/drawing/2014/main" id="{B59958D3-84E1-4B9B-5F81-3B87CB01F0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347788"/>
            <a:ext cx="6469063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2:notes">
            <a:extLst>
              <a:ext uri="{FF2B5EF4-FFF2-40B4-BE49-F238E27FC236}">
                <a16:creationId xmlns:a16="http://schemas.microsoft.com/office/drawing/2014/main" id="{7156C5C4-BC4E-BD57-5D30-D25F0AEC1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103" y="5189395"/>
            <a:ext cx="5392822" cy="424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:notes">
            <a:extLst>
              <a:ext uri="{FF2B5EF4-FFF2-40B4-BE49-F238E27FC236}">
                <a16:creationId xmlns:a16="http://schemas.microsoft.com/office/drawing/2014/main" id="{E6332520-4510-57FD-9914-17BC65B8C9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18355" y="10242128"/>
            <a:ext cx="2921112" cy="54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9" name="Google Shape;299;p22:notes">
            <a:extLst>
              <a:ext uri="{FF2B5EF4-FFF2-40B4-BE49-F238E27FC236}">
                <a16:creationId xmlns:a16="http://schemas.microsoft.com/office/drawing/2014/main" id="{95FF92A6-C15D-D7D0-150F-6F905321184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10242128"/>
            <a:ext cx="2921112" cy="54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Dott.ssa Barbara BAssino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389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BCAA8B2B-40CC-4197-0D6E-2E4B9C832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>
            <a:extLst>
              <a:ext uri="{FF2B5EF4-FFF2-40B4-BE49-F238E27FC236}">
                <a16:creationId xmlns:a16="http://schemas.microsoft.com/office/drawing/2014/main" id="{25AD8564-798A-C631-AA46-C3C7EB27C0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347788"/>
            <a:ext cx="6469063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6:notes">
            <a:extLst>
              <a:ext uri="{FF2B5EF4-FFF2-40B4-BE49-F238E27FC236}">
                <a16:creationId xmlns:a16="http://schemas.microsoft.com/office/drawing/2014/main" id="{FA4E4DBB-E2F7-E157-BD99-F5998DDC0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103" y="5189395"/>
            <a:ext cx="5392822" cy="424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>
            <a:extLst>
              <a:ext uri="{FF2B5EF4-FFF2-40B4-BE49-F238E27FC236}">
                <a16:creationId xmlns:a16="http://schemas.microsoft.com/office/drawing/2014/main" id="{62782162-F606-2A84-3B07-5F3CCC8457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18355" y="10242128"/>
            <a:ext cx="2921112" cy="54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it-IT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:notes">
            <a:extLst>
              <a:ext uri="{FF2B5EF4-FFF2-40B4-BE49-F238E27FC236}">
                <a16:creationId xmlns:a16="http://schemas.microsoft.com/office/drawing/2014/main" id="{FE1949B7-A4E8-2195-2099-2273AA306E0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10242128"/>
            <a:ext cx="2921112" cy="54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Dott.ssa Barbara BAssino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749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399FA7D5-6DB1-EC9B-F719-0127ACFBB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>
            <a:extLst>
              <a:ext uri="{FF2B5EF4-FFF2-40B4-BE49-F238E27FC236}">
                <a16:creationId xmlns:a16="http://schemas.microsoft.com/office/drawing/2014/main" id="{1ED8324F-5122-6E65-1393-86818C8E48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103" y="5189395"/>
            <a:ext cx="5392822" cy="4245867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:notes">
            <a:extLst>
              <a:ext uri="{FF2B5EF4-FFF2-40B4-BE49-F238E27FC236}">
                <a16:creationId xmlns:a16="http://schemas.microsoft.com/office/drawing/2014/main" id="{A36D6672-9DAE-0AF3-CCE2-1002ABD313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347788"/>
            <a:ext cx="6469063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209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66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>
            <a:extLst>
              <a:ext uri="{FF2B5EF4-FFF2-40B4-BE49-F238E27FC236}">
                <a16:creationId xmlns:a16="http://schemas.microsoft.com/office/drawing/2014/main" id="{75F1BCD4-F588-3FBD-6994-915EB90331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>
            <a:extLst>
              <a:ext uri="{FF2B5EF4-FFF2-40B4-BE49-F238E27FC236}">
                <a16:creationId xmlns:a16="http://schemas.microsoft.com/office/drawing/2014/main" id="{5D2AE29E-4DAE-5DFF-0606-A3F10FFB7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4580" name="Segnaposto numero diapositiva 3">
            <a:extLst>
              <a:ext uri="{FF2B5EF4-FFF2-40B4-BE49-F238E27FC236}">
                <a16:creationId xmlns:a16="http://schemas.microsoft.com/office/drawing/2014/main" id="{9D0AAE0A-E883-38F5-3E77-2C118FE702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67E17-081C-4D73-B52A-97A61E2B6F8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6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CEE7-8BCF-9A1E-A396-62B5A610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>
            <a:extLst>
              <a:ext uri="{FF2B5EF4-FFF2-40B4-BE49-F238E27FC236}">
                <a16:creationId xmlns:a16="http://schemas.microsoft.com/office/drawing/2014/main" id="{B410FDB7-6D8E-1573-B856-561F95F55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Segnaposto note 2">
            <a:extLst>
              <a:ext uri="{FF2B5EF4-FFF2-40B4-BE49-F238E27FC236}">
                <a16:creationId xmlns:a16="http://schemas.microsoft.com/office/drawing/2014/main" id="{75F69621-8C2D-6707-9E52-2AF94DA5B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</a:rPr>
              <a:t>TRIBUNALE GENOVA: DIFFERENZIAZINE DELLA POSIZIONE DEL SINDACO DA QUELLA DEL REVISORE IN RELAZIONE A IRREGOLARITÀ CONTABILI NON RILEVABILI IN ASSENZA DEI NECESSARI APPROFONDIMENTI CONTABILI</a:t>
            </a:r>
          </a:p>
        </p:txBody>
      </p:sp>
      <p:sp>
        <p:nvSpPr>
          <p:cNvPr id="22532" name="Segnaposto numero diapositiva 3">
            <a:extLst>
              <a:ext uri="{FF2B5EF4-FFF2-40B4-BE49-F238E27FC236}">
                <a16:creationId xmlns:a16="http://schemas.microsoft.com/office/drawing/2014/main" id="{8F31B499-B1BB-5D8D-D1EA-FCFE8C390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504" indent="-285579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314" indent="-228463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240" indent="-228463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166" indent="-228463" defTabSz="9519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91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017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43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868" indent="-228463" defTabSz="951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79957-4E77-49FE-A03E-02C2C3C42E7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1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0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6AB49-B499-64F2-85F0-4175845E1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8ACD53-FB1D-C655-5836-328450976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DB7281-1FFC-F275-C687-939C857E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97E2E5-73C2-73DB-82F3-DBC969FB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DCC7A-4B81-5795-BB7D-30FFE1E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53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04EC4-D70F-A394-7AD5-881E5F7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65D1E1-4B6D-8933-B106-A740EBBF0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9CDA59-609F-127E-1AE4-52F66792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542B36-4264-9B15-590B-446ABB59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71D63E-9F20-A6C8-6DF4-9AB15459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95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C9D30E7-F276-EAC0-96EB-C064F2C47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046B07-6891-0E8A-ACCC-4D063A1B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AA3715-4F3D-7482-8DC0-B4F51494C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C085A0-646F-1F63-2253-0E3630218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A066CA-0FE2-CBB9-B04D-7BF45A5B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02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AEECA-5C31-483F-5746-124126C6C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8FDA4B-2DDF-E151-6847-4836656E0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B0EFBC-786D-8EE4-B63D-FB3CC7D6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F8FC42-987C-78AF-7125-7EA3C919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50E08A-C8E5-E1C3-D1D0-0C2B8304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7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E1F23-FE0E-2EB0-B2A5-28EA9AD1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DCFA85-A37A-2D79-BEB7-87B43EAF9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24C97-83E6-95E7-139B-BF7238F1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526904-B87E-1DEC-F464-46F69DC2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77EA7E-2B52-8AAC-7B19-B68123DE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41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A7A104-638E-3862-DB5D-2D2721A33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D5B2B4-FCCA-E921-835F-4C5F1170D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92B035-B9D1-8401-0323-303CDF0C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C3F70B-1613-3A35-FA6B-9393C02E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147B7E-A09C-1891-1CC6-CB72CE96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01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5C64EA-07E6-2D4D-B8CD-6EA9A019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98315F-1BA6-ED59-9ECA-4D43B1741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CE1806-F166-7FD2-7F55-264A8277D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7F1CD6-F2D7-CB19-8ABA-E526EA20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2F5675-58A3-4ADD-70C2-1B14C5F1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F5DBBF-4E3E-0020-0E1F-030DB2DD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8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717B2A-4E35-B2DB-DC2E-2D0CE985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BA183C-83AA-A874-2850-F09720954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FAD80D-5D6F-4615-7BFF-44DF43AF5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567557-D49A-6AD1-ED28-B6819DC77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AB81D2-37C9-1616-FD50-70645A1D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16BA4C9-4007-9AB8-0422-A5B18BCE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AB1123F-3A96-D96D-ECEC-164FE6E3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16DBF0-C1B9-0753-9BD3-C1F57147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412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571C0-F764-BC41-2BAD-8527001F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32B1F2A-B250-CD9A-69C0-6FA94933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A73DE4-513D-1DAF-991C-60636DCB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42610A-916E-B014-5C66-4BFF3279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80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C4DE81-18DC-5B3C-0A94-67A0576A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E63056-4879-6F8C-A4C3-CDD39E25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62353-A94C-3257-981F-B58B0C6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613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10407F-2810-704D-E2F9-8263F566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343D8B-E380-0644-2BEB-E7959FB2F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427916-BB0A-94D2-79CF-536CE6680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B269B5-202A-962D-8315-F44B3A11C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537999-0FE2-2B7E-0F3B-EE14921C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243642-1820-7C92-46BC-6FDD1AF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4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C342C-ABD0-AB07-EE96-8089A0D9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25A284-5196-BC09-7F31-DBB91C5A4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B4B16-6A5A-7FEE-6B4A-0016026C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F4E5E2-1592-BA01-B909-D01B6207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BA37CE-F29F-97E7-89F5-4CFA420F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044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2054C-A482-88E5-27B1-3F7D8398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FDFF2E1-E70D-2372-1E1A-03A21F7C8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D782C6-7320-C250-B495-72653D0BA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3E7577-03FA-2E14-6A42-4F00DEFF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E6A377-FDBA-618C-91AB-D0CEA60B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73D529-28B7-5B2A-7138-8B5A1605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97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800A39-C768-86F8-4EF9-5BC0C7D8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C4884D-775F-CD1D-32FE-2EBCCFFF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585F3C-31B4-5E63-DDBB-AF7A5071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557EA2-4E04-9B5D-A45E-BE25E316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5F2B4A-F80C-3D08-E897-C1560B7F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545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D3C2FC-7178-36DB-DC9E-B79EFA580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A6A3E8-3341-0E79-8857-0BF6B920F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666222-B918-E25C-F799-AE7DBA1E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FAE401-7F1D-F493-4F15-BC5A1A3D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802859-A53E-73C1-94D6-680A3F32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43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A9845-DCF9-8D51-84D8-0274C1FE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E20696-7731-5D96-042A-CC2467D6F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394C1C-8E2A-65F2-771C-8B129F5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4D40F2-1CD8-BFB5-C4E1-58DBC6DC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5C9E4-78B1-0C57-BDAA-CF3C22C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15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D5960-6D06-608F-CDF5-48C6B870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F28354-6CB3-83DF-F32E-644D074E6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712015-5D96-2C7C-3ECC-EAE5E7F7D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B64192-0A11-09F1-BBFC-5B34432E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FE283-5F69-9C8B-E811-E56AFC65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C34E84-C2D8-5DAD-14D4-5DB0B328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2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E9C03-67D9-7332-ED17-B977E26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EA31C8-2113-0819-0F10-F9600B0D8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8B0596-4705-E3D3-C09D-063508D47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BC1995-0C0B-7B99-1BCA-73D0A71A8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42CBCBE-641B-79DA-5981-DBB985566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9E66B42-388C-AD99-3056-5992898E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3D9026-A0FF-8872-C123-6FE8A8AA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68372E-09CC-145A-79FC-E1E62E95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3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50EF2-A7C1-6829-9E2E-9418B3C5A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5492C9-E999-A12C-DF59-92AEF9E2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342F33-B883-04F8-8547-3E506670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B101A1-DB76-86FC-CA9B-FDD6C13F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1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65195F-1901-5B50-627E-F47B1EB9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18D95ED-C7AE-0A91-247F-C5705336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7C1DA2-C687-2F32-5DFD-E548C566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4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E6430-0F7C-7B64-A9C2-DE3D9B8F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C5577E-6EA8-4AB8-0657-79A75E79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5EF2F8-1292-AC27-BFA4-35AE4CFE1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7A9B87-8D75-8122-85FF-A96F68B2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AE0CC4-4067-4632-4223-CB377C2C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FAFC4-946D-91DA-344F-4FAABECF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43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EAD915-6469-AE87-E80F-DAABF5BD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5864BD9-4B46-6B8C-9572-D1BE84CA8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85A5F9-0E5A-B3B4-7C22-CA817A0D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D9B40F-AA0A-CE19-4129-FF1ACCBD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CAFD17-5AD4-F683-3C8A-BD6F68B2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643B60-8CBC-DFD3-CB62-E456E43B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31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55CDCA-3418-62BA-AFE3-65EA8741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3BCB5A-12DD-0BBC-50F7-D936A0814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FE4452-B703-1B60-3ABC-6E7F50F7F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12B11C-9F4F-4326-B7DE-8AF8BDBFCCF2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A7D46A-E6B1-7165-DED4-28E54293B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93194C-23F8-AF49-343E-975B1DAF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64E171-DD4B-46A2-BE59-B830FF6502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77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30E16B-E218-4314-B840-13A284B4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CD6616-5F29-3FD8-E24E-9981BF83C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1AE90C-E5CC-2807-7389-918E13FE3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A34325-B542-45D3-A1BB-8E1621A00A0D}" type="datetimeFigureOut">
              <a:rPr lang="it-IT" smtClean="0"/>
              <a:t>05/07/2025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58C2AD-4F1A-3557-E015-6BA252A82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F07D68-6F08-512D-5429-92EA497FC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630ED0-4122-4B01-994B-789258FAD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48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zzle, Problema, 3D, Compito, Soluzione">
            <a:extLst>
              <a:ext uri="{FF2B5EF4-FFF2-40B4-BE49-F238E27FC236}">
                <a16:creationId xmlns:a16="http://schemas.microsoft.com/office/drawing/2014/main" id="{47A15AC0-D04E-20F3-BB6A-B2C28274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4" y="67633"/>
            <a:ext cx="11361432" cy="572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asellaDiTesto 5">
            <a:extLst>
              <a:ext uri="{FF2B5EF4-FFF2-40B4-BE49-F238E27FC236}">
                <a16:creationId xmlns:a16="http://schemas.microsoft.com/office/drawing/2014/main" id="{7572548E-467A-7C7A-071A-3AE245C88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36" y="397994"/>
            <a:ext cx="1029525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FFFF00"/>
                </a:solidFill>
                <a:ea typeface="Arial Unicode MS" pitchFamily="34" charset="-128"/>
              </a:rPr>
              <a:t>IL NUOVO SISTEMA DELLE RESPONSABILITÀ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FFFF00"/>
                </a:solidFill>
                <a:ea typeface="Arial Unicode MS" pitchFamily="34" charset="-128"/>
              </a:rPr>
              <a:t>DEGLI ORGANI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FFFF00"/>
                </a:solidFill>
                <a:ea typeface="Arial Unicode MS" pitchFamily="34" charset="-128"/>
              </a:rPr>
              <a:t>DI AMMINISTRAZIONE E CONTROLLO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FFFF00"/>
              </a:solidFill>
              <a:ea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FFFF00"/>
                </a:solidFill>
                <a:ea typeface="Arial Unicode MS" pitchFamily="34" charset="-128"/>
              </a:rPr>
              <a:t>UN QUADRO COMPLESSO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FFFF00"/>
                </a:solidFill>
                <a:ea typeface="Arial Unicode MS" pitchFamily="34" charset="-128"/>
              </a:rPr>
              <a:t>DA RICOSTRUIRE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35F13C5-00E8-5E73-6F62-9E1A4409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E0EEA-B81A-4791-8A0B-8CF0138A0119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48E9794D-2E14-9F8C-38D4-E86C133C8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895" y="5967449"/>
            <a:ext cx="8561387" cy="75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70" tIns="44183" rIns="88370" bIns="44183">
            <a:spAutoFit/>
          </a:bodyPr>
          <a:lstStyle>
            <a:lvl1pPr defTabSz="957263">
              <a:spcBef>
                <a:spcPct val="20000"/>
              </a:spcBef>
              <a:defRPr sz="29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79425" indent="-285750" defTabSz="957263">
              <a:spcBef>
                <a:spcPct val="20000"/>
              </a:spcBef>
              <a:buClr>
                <a:schemeClr val="hlink"/>
              </a:buClr>
              <a:buChar char="–"/>
              <a:defRPr sz="25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957263" indent="-228600" defTabSz="957263">
              <a:spcBef>
                <a:spcPct val="20000"/>
              </a:spcBef>
              <a:buClr>
                <a:schemeClr val="hlink"/>
              </a:buClr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436688" indent="-228600" defTabSz="957263">
              <a:spcBef>
                <a:spcPct val="20000"/>
              </a:spcBef>
              <a:buClr>
                <a:schemeClr val="hlink"/>
              </a:buClr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916113" indent="-228600" defTabSz="957263">
              <a:spcBef>
                <a:spcPct val="20000"/>
              </a:spcBef>
              <a:buClr>
                <a:schemeClr val="hlink"/>
              </a:buClr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3733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8305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2877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744913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altLang="it-IT" sz="2400" b="1" dirty="0">
                <a:solidFill>
                  <a:srgbClr val="0070C0"/>
                </a:solidFill>
              </a:rPr>
              <a:t>7 Luglio 2025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altLang="it-IT" sz="2400" b="1" dirty="0">
                <a:solidFill>
                  <a:srgbClr val="0070C0"/>
                </a:solidFill>
              </a:rPr>
              <a:t> Alessandro Baudino Bessone</a:t>
            </a:r>
            <a:endParaRPr lang="it-IT" altLang="it-IT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F0016CE4-FB0D-46A2-786D-C40F6719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06" y="4571767"/>
            <a:ext cx="60865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defRPr/>
            </a:pPr>
            <a:endParaRPr lang="it-IT" altLang="it-IT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4472C4"/>
                </a:solidFill>
                <a:cs typeface="Calibri" panose="020F0502020204030204" pitchFamily="34" charset="0"/>
              </a:rPr>
              <a:t>Accentuazione del rischio di </a:t>
            </a:r>
            <a:r>
              <a:rPr lang="it-IT" altLang="it-IT" sz="2400" b="1" dirty="0">
                <a:solidFill>
                  <a:srgbClr val="C00000"/>
                </a:solidFill>
                <a:cs typeface="Calibri" panose="020F0502020204030204" pitchFamily="34" charset="0"/>
              </a:rPr>
              <a:t>responsabilità </a:t>
            </a:r>
            <a:r>
              <a:rPr lang="it-IT" altLang="it-IT" sz="2400" b="1" dirty="0">
                <a:solidFill>
                  <a:srgbClr val="4472C4"/>
                </a:solidFill>
                <a:cs typeface="Calibri" panose="020F0502020204030204" pitchFamily="34" charset="0"/>
              </a:rPr>
              <a:t>per l’insuccesso dell’impresa dovuto ad </a:t>
            </a:r>
            <a:r>
              <a:rPr lang="it-IT" altLang="it-IT" sz="2400" b="1" dirty="0">
                <a:solidFill>
                  <a:srgbClr val="C00000"/>
                </a:solidFill>
                <a:cs typeface="Calibri" panose="020F0502020204030204" pitchFamily="34" charset="0"/>
              </a:rPr>
              <a:t>inadeguata o carente pianificazione</a:t>
            </a:r>
            <a:endParaRPr lang="it-IT" altLang="it-IT" sz="1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C20453E1-52F1-CB0B-BB90-F7B69738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13" y="3747780"/>
            <a:ext cx="6533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defRPr/>
            </a:pPr>
            <a:endParaRPr lang="it-IT" altLang="it-IT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42900" indent="-342900" algn="ctr" defTabSz="457200"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4472C4"/>
                </a:solidFill>
                <a:cs typeface="Calibri" panose="020F0502020204030204" pitchFamily="34" charset="0"/>
              </a:rPr>
              <a:t>Compressione della «</a:t>
            </a:r>
            <a:r>
              <a:rPr lang="it-IT" altLang="it-IT" sz="2400" b="1" dirty="0">
                <a:solidFill>
                  <a:srgbClr val="C00000"/>
                </a:solidFill>
                <a:cs typeface="Calibri" panose="020F0502020204030204" pitchFamily="34" charset="0"/>
              </a:rPr>
              <a:t>business </a:t>
            </a:r>
            <a:r>
              <a:rPr lang="it-IT" altLang="it-IT" sz="2400" b="1" dirty="0" err="1">
                <a:solidFill>
                  <a:srgbClr val="C00000"/>
                </a:solidFill>
                <a:cs typeface="Calibri" panose="020F0502020204030204" pitchFamily="34" charset="0"/>
              </a:rPr>
              <a:t>judgement</a:t>
            </a:r>
            <a:r>
              <a:rPr lang="it-IT" altLang="it-IT" sz="2400" b="1" dirty="0">
                <a:solidFill>
                  <a:srgbClr val="C00000"/>
                </a:solidFill>
                <a:cs typeface="Calibri" panose="020F0502020204030204" pitchFamily="34" charset="0"/>
              </a:rPr>
              <a:t> rule</a:t>
            </a:r>
            <a:r>
              <a:rPr lang="it-IT" altLang="it-IT" sz="2400" b="1" dirty="0">
                <a:solidFill>
                  <a:srgbClr val="4472C4"/>
                </a:solidFill>
                <a:cs typeface="Calibri" panose="020F0502020204030204" pitchFamily="34" charset="0"/>
              </a:rPr>
              <a:t>»</a:t>
            </a:r>
            <a:endParaRPr lang="it-IT" altLang="it-IT" sz="1600" dirty="0">
              <a:solidFill>
                <a:srgbClr val="4472C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Volta, Orologio, Ingranaggi">
            <a:extLst>
              <a:ext uri="{FF2B5EF4-FFF2-40B4-BE49-F238E27FC236}">
                <a16:creationId xmlns:a16="http://schemas.microsoft.com/office/drawing/2014/main" id="{07339325-6136-5641-565A-29F8D8B4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715" r="9863" b="-2715"/>
          <a:stretch/>
        </p:blipFill>
        <p:spPr bwMode="auto">
          <a:xfrm>
            <a:off x="6840700" y="1172446"/>
            <a:ext cx="5329979" cy="42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310BD19C-49D4-283A-AD5E-6C4AF963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06" y="2165528"/>
            <a:ext cx="5974947" cy="193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defTabSz="457200">
              <a:defRPr/>
            </a:pPr>
            <a:r>
              <a:rPr lang="it-IT" altLang="it-IT" sz="2400" dirty="0">
                <a:solidFill>
                  <a:srgbClr val="4472C4"/>
                </a:solidFill>
                <a:latin typeface="Calibri" panose="020F0502020204030204" pitchFamily="34" charset="0"/>
              </a:rPr>
              <a:t>ASSUMONO </a:t>
            </a:r>
            <a:r>
              <a:rPr lang="it-IT" altLang="it-IT" sz="2400" dirty="0">
                <a:solidFill>
                  <a:srgbClr val="C00000"/>
                </a:solidFill>
                <a:latin typeface="Calibri" panose="020F0502020204030204" pitchFamily="34" charset="0"/>
              </a:rPr>
              <a:t>RILEVANZA CENTRALE </a:t>
            </a:r>
            <a:r>
              <a:rPr lang="it-IT" altLang="it-IT" sz="2400" dirty="0">
                <a:solidFill>
                  <a:srgbClr val="4472C4"/>
                </a:solidFill>
                <a:latin typeface="Calibri" panose="020F0502020204030204" pitchFamily="34" charset="0"/>
              </a:rPr>
              <a:t>AI FINI DELLA VALUTAZIONE SUL BUON GOVERNO DELL’IMPRESA</a:t>
            </a:r>
          </a:p>
          <a:p>
            <a:pPr defTabSz="457200">
              <a:defRPr/>
            </a:pPr>
            <a:endParaRPr lang="it-IT" altLang="it-IT" sz="2400" dirty="0">
              <a:solidFill>
                <a:srgbClr val="4472C4"/>
              </a:solidFill>
              <a:latin typeface="Calibri" panose="020F0502020204030204" pitchFamily="34" charset="0"/>
            </a:endParaRPr>
          </a:p>
          <a:p>
            <a:pPr defTabSz="457200">
              <a:defRPr/>
            </a:pPr>
            <a:r>
              <a:rPr lang="it-IT" altLang="it-IT" sz="2400" dirty="0">
                <a:solidFill>
                  <a:srgbClr val="4472C4"/>
                </a:solidFill>
                <a:latin typeface="Calibri" panose="020F0502020204030204" pitchFamily="34" charset="0"/>
              </a:rPr>
              <a:t>Comportano: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57B943-406B-2E47-399E-6F6F5AA7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07" y="901650"/>
            <a:ext cx="6339325" cy="9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CENTRALITÀ DEGLI OBBLIGHI DI PIANIFICAZIONE E ORGANIZZAZIONE</a:t>
            </a:r>
          </a:p>
        </p:txBody>
      </p:sp>
    </p:spTree>
    <p:extLst>
      <p:ext uri="{BB962C8B-B14F-4D97-AF65-F5344CB8AC3E}">
        <p14:creationId xmlns:p14="http://schemas.microsoft.com/office/powerpoint/2010/main" val="412809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a, Orologio, Ingranaggi">
            <a:extLst>
              <a:ext uri="{FF2B5EF4-FFF2-40B4-BE49-F238E27FC236}">
                <a16:creationId xmlns:a16="http://schemas.microsoft.com/office/drawing/2014/main" id="{07339325-6136-5641-565A-29F8D8B4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715" r="9863" b="-2715"/>
          <a:stretch/>
        </p:blipFill>
        <p:spPr bwMode="auto">
          <a:xfrm>
            <a:off x="6430075" y="323156"/>
            <a:ext cx="5761925" cy="50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777EC4C1-A93C-462B-7BD6-A259F0340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92" y="323156"/>
            <a:ext cx="6339325" cy="9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CENTRALITÀ DEGLI OBBLIGHI DI PIANIFICAZIONE E ORGANIZZAZIONE</a:t>
            </a: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310BD19C-49D4-283A-AD5E-6C4AF963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72" y="1478650"/>
            <a:ext cx="6064164" cy="503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Art. 14 del Dlgs. 175/2016 (TUSP) – TUSP)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7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Trib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 Milano, 21/10/2019; 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Trib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 Cagliari 19/01/2022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7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La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violazione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dell’obbligazione di predisporre adeguati assetti organizzativi (anche in funzione della prevenzione del rischio di crisi) costituisce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grave irregolarità ai sensi dell'articolo 2409 del codice civile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7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A1288-0AAC-519F-82C2-0B8F09A7E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a, Orologio, Ingranaggi">
            <a:extLst>
              <a:ext uri="{FF2B5EF4-FFF2-40B4-BE49-F238E27FC236}">
                <a16:creationId xmlns:a16="http://schemas.microsoft.com/office/drawing/2014/main" id="{7B736B6C-75DE-91B9-D33D-94406937E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715" r="9863" b="-2715"/>
          <a:stretch/>
        </p:blipFill>
        <p:spPr bwMode="auto">
          <a:xfrm>
            <a:off x="7051223" y="903485"/>
            <a:ext cx="4926231" cy="41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5E40C4DC-A1EF-C929-762A-4A5352A9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29" y="1843214"/>
            <a:ext cx="6835129" cy="365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La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violazione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dell’obbligazione di predisporre adeguati assetti organizzativi (anche in funzione della prevenzione del rischio di crisi) impone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all’Organo di Controllo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di attivarsi adottando le misure di cui agli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artt. 2406 e 2409 c.c.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6D022D-49F1-8D0B-9747-779EF1BBB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51" y="651861"/>
            <a:ext cx="6339325" cy="9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CENTRALITÀ DEGLI OBBLIGHI DI PIANIFICAZIONE E ORGANIZZAZIONE</a:t>
            </a:r>
          </a:p>
        </p:txBody>
      </p:sp>
    </p:spTree>
    <p:extLst>
      <p:ext uri="{BB962C8B-B14F-4D97-AF65-F5344CB8AC3E}">
        <p14:creationId xmlns:p14="http://schemas.microsoft.com/office/powerpoint/2010/main" val="145576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2C016-EBA1-DAD0-8CA7-9CD9452AD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tazione Spaziale Internazionale, Vista, Spazio, Notte">
            <a:extLst>
              <a:ext uri="{FF2B5EF4-FFF2-40B4-BE49-F238E27FC236}">
                <a16:creationId xmlns:a16="http://schemas.microsoft.com/office/drawing/2014/main" id="{043BC0B9-5517-1F05-2617-A7BE73C3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229666"/>
            <a:ext cx="11020425" cy="557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0D26FC-64C6-DF03-4CDE-648AAD163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67" y="161499"/>
            <a:ext cx="10541131" cy="1113386"/>
          </a:xfrm>
          <a:prstGeom prst="rect">
            <a:avLst/>
          </a:prstGeom>
          <a:noFill/>
          <a:ln>
            <a:noFill/>
          </a:ln>
          <a:effectLst/>
        </p:spPr>
        <p:txBody>
          <a:bodyPr lIns="91380" tIns="45692" rIns="91380" bIns="45692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5pPr>
            <a:lvl6pPr marL="421778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6pPr>
            <a:lvl7pPr marL="8435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7pPr>
            <a:lvl8pPr marL="1265336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8pPr>
            <a:lvl9pPr marL="1687115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9pPr>
          </a:lstStyle>
          <a:p>
            <a:pPr marL="0" marR="0" lvl="0" indent="0" algn="ctr" defTabSz="4570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 kern="0" dirty="0">
                <a:solidFill>
                  <a:srgbClr val="0070C0"/>
                </a:solidFill>
                <a:latin typeface="Aptos" panose="02110004020202020204"/>
                <a:cs typeface="Arial" panose="020B0604020202020204" pitchFamily="34" charset="0"/>
              </a:rPr>
              <a:t>L</a:t>
            </a: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j-ea"/>
                <a:cs typeface="Arial" panose="020B0604020202020204" pitchFamily="34" charset="0"/>
              </a:rPr>
              <a:t>e nuove frontiere  del controllo di gestione</a:t>
            </a:r>
            <a:endParaRPr kumimoji="0" lang="it-IT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5A6345-3FDB-3F48-10CF-8DD0939EA69E}"/>
              </a:ext>
            </a:extLst>
          </p:cNvPr>
          <p:cNvSpPr txBox="1"/>
          <p:nvPr/>
        </p:nvSpPr>
        <p:spPr>
          <a:xfrm>
            <a:off x="2832843" y="2661509"/>
            <a:ext cx="57971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E3E3E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necessità di un approccio globale alla gestione del rischio</a:t>
            </a:r>
          </a:p>
        </p:txBody>
      </p:sp>
    </p:spTree>
    <p:extLst>
      <p:ext uri="{BB962C8B-B14F-4D97-AF65-F5344CB8AC3E}">
        <p14:creationId xmlns:p14="http://schemas.microsoft.com/office/powerpoint/2010/main" val="1591879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35C04-8F3D-02B9-520E-21C9B2DB0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930D97-EACC-E8C3-55D0-9F77A5C59AF7}"/>
              </a:ext>
            </a:extLst>
          </p:cNvPr>
          <p:cNvSpPr txBox="1"/>
          <p:nvPr/>
        </p:nvSpPr>
        <p:spPr>
          <a:xfrm>
            <a:off x="1708696" y="135486"/>
            <a:ext cx="8774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Organizzazione In funzione della p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revenzione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gestione dei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rischi di “reato”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Macro, Ruota Dentata, Ingranaggio">
            <a:extLst>
              <a:ext uri="{FF2B5EF4-FFF2-40B4-BE49-F238E27FC236}">
                <a16:creationId xmlns:a16="http://schemas.microsoft.com/office/drawing/2014/main" id="{EF715358-F0ED-E534-E8F7-54F22D89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5" y="1562353"/>
            <a:ext cx="10478871" cy="50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808647-F82C-DD6F-3023-D841EF5C93F8}"/>
              </a:ext>
            </a:extLst>
          </p:cNvPr>
          <p:cNvSpPr txBox="1"/>
          <p:nvPr/>
        </p:nvSpPr>
        <p:spPr>
          <a:xfrm>
            <a:off x="3623388" y="2309605"/>
            <a:ext cx="5853672" cy="31547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2 3 1</a:t>
            </a:r>
          </a:p>
        </p:txBody>
      </p:sp>
    </p:spTree>
    <p:extLst>
      <p:ext uri="{BB962C8B-B14F-4D97-AF65-F5344CB8AC3E}">
        <p14:creationId xmlns:p14="http://schemas.microsoft.com/office/powerpoint/2010/main" val="190808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310BD-761D-DB4B-E11E-50E62F5D0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86D904-0E13-525C-D850-27C5446F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5" b="255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13D8AC-1F79-9CCC-DD70-B5261B752FCE}"/>
              </a:ext>
            </a:extLst>
          </p:cNvPr>
          <p:cNvSpPr txBox="1">
            <a:spLocks noChangeArrowheads="1"/>
          </p:cNvSpPr>
          <p:nvPr/>
        </p:nvSpPr>
        <p:spPr>
          <a:xfrm>
            <a:off x="121114" y="3876176"/>
            <a:ext cx="10706352" cy="280894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Organizzazione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in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funzione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della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prevenzione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e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gestione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dei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rischi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per la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sicurezza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sul</a:t>
            </a:r>
            <a:r>
              <a:rPr kumimoji="0" lang="en-US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en-US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lavoro</a:t>
            </a:r>
            <a:endParaRPr kumimoji="0" lang="en-US" altLang="it-IT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3040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ore Scientific may consider bankruptcy following uncertain financial  condition: Report">
            <a:extLst>
              <a:ext uri="{FF2B5EF4-FFF2-40B4-BE49-F238E27FC236}">
                <a16:creationId xmlns:a16="http://schemas.microsoft.com/office/drawing/2014/main" id="{317040BF-9636-63E1-D990-EC66586F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42690"/>
          <a:stretch>
            <a:fillRect/>
          </a:stretch>
        </p:blipFill>
        <p:spPr bwMode="auto">
          <a:xfrm>
            <a:off x="5405792" y="381505"/>
            <a:ext cx="6668643" cy="625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el 1">
            <a:extLst>
              <a:ext uri="{FF2B5EF4-FFF2-40B4-BE49-F238E27FC236}">
                <a16:creationId xmlns:a16="http://schemas.microsoft.com/office/drawing/2014/main" id="{91304BCB-71F0-68A4-FF88-D8596BD00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598" y="1360380"/>
            <a:ext cx="4681239" cy="2914895"/>
          </a:xfrm>
        </p:spPr>
        <p:txBody>
          <a:bodyPr rtlCol="0" anchor="b">
            <a:normAutofit fontScale="90000"/>
          </a:bodyPr>
          <a:lstStyle/>
          <a:p>
            <a:pPr algn="ctr">
              <a:defRPr/>
            </a:pP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Organizzazione</a:t>
            </a:r>
            <a:r>
              <a:rPr lang="en-US" altLang="it-IT" sz="4800" b="1" dirty="0">
                <a:solidFill>
                  <a:srgbClr val="0070C0"/>
                </a:solidFill>
                <a:latin typeface="+mn-lt"/>
              </a:rPr>
              <a:t> in </a:t>
            </a: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funzione</a:t>
            </a:r>
            <a:r>
              <a:rPr lang="en-US" altLang="it-IT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della</a:t>
            </a:r>
            <a:r>
              <a:rPr lang="en-US" altLang="it-IT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prevenzione</a:t>
            </a:r>
            <a:r>
              <a:rPr lang="en-US" altLang="it-IT" sz="4800" b="1" dirty="0">
                <a:solidFill>
                  <a:srgbClr val="0070C0"/>
                </a:solidFill>
                <a:latin typeface="+mn-lt"/>
              </a:rPr>
              <a:t> e</a:t>
            </a:r>
            <a:br>
              <a:rPr lang="en-US" altLang="it-IT" sz="4800" b="1" dirty="0">
                <a:solidFill>
                  <a:srgbClr val="0070C0"/>
                </a:solidFill>
                <a:latin typeface="+mn-lt"/>
              </a:rPr>
            </a:b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gestione</a:t>
            </a:r>
            <a:r>
              <a:rPr lang="en-US" altLang="it-IT" sz="4800" b="1" dirty="0">
                <a:solidFill>
                  <a:srgbClr val="0070C0"/>
                </a:solidFill>
                <a:latin typeface="+mn-lt"/>
              </a:rPr>
              <a:t> del </a:t>
            </a: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rischio</a:t>
            </a:r>
            <a:r>
              <a:rPr lang="en-US" altLang="it-IT" sz="4800" b="1" dirty="0">
                <a:solidFill>
                  <a:srgbClr val="0070C0"/>
                </a:solidFill>
                <a:latin typeface="+mn-lt"/>
              </a:rPr>
              <a:t> di </a:t>
            </a:r>
            <a:r>
              <a:rPr lang="en-US" altLang="it-IT" sz="4800" b="1" dirty="0" err="1">
                <a:solidFill>
                  <a:srgbClr val="0070C0"/>
                </a:solidFill>
                <a:latin typeface="+mn-lt"/>
              </a:rPr>
              <a:t>crisi</a:t>
            </a:r>
            <a:endParaRPr lang="en-US" altLang="it-IT" sz="48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9023331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Qui Di Seguito, Sviluppo, Fallimento, Carriera">
            <a:extLst>
              <a:ext uri="{FF2B5EF4-FFF2-40B4-BE49-F238E27FC236}">
                <a16:creationId xmlns:a16="http://schemas.microsoft.com/office/drawing/2014/main" id="{B1CCF048-3CCE-A48D-9524-89909676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9"/>
          <a:stretch>
            <a:fillRect/>
          </a:stretch>
        </p:blipFill>
        <p:spPr bwMode="auto">
          <a:xfrm>
            <a:off x="4037824" y="262562"/>
            <a:ext cx="76993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sellaDiTesto 5">
            <a:extLst>
              <a:ext uri="{FF2B5EF4-FFF2-40B4-BE49-F238E27FC236}">
                <a16:creationId xmlns:a16="http://schemas.microsoft.com/office/drawing/2014/main" id="{4582D748-F0CC-8046-EA19-2E6C1FFD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98587" y="398067"/>
            <a:ext cx="7494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 b="1" dirty="0">
                <a:solidFill>
                  <a:srgbClr val="C00000"/>
                </a:solidFill>
                <a:ea typeface="MS PGothic" panose="020B0600070205080204" pitchFamily="34" charset="-128"/>
              </a:rPr>
              <a:t>LE NUOVE AREE DI RISCHIO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F4E406-6DE6-549C-A0AF-6D2D130B7204}"/>
              </a:ext>
            </a:extLst>
          </p:cNvPr>
          <p:cNvSpPr txBox="1"/>
          <p:nvPr/>
        </p:nvSpPr>
        <p:spPr>
          <a:xfrm>
            <a:off x="676276" y="1313487"/>
            <a:ext cx="862012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di cambio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di mercato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contrattuale (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generico</a:t>
            </a: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da inadempimento e 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specifico</a:t>
            </a: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in caso di norme o provvedimenti interdittivi)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di contenzioso (nazionale/internazionale)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di credito (insolvenze dei debitori)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di crisi (per aumento dei costi, riduzione di fatturato, riduzione di aree di mercato)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legislativo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 di compliance (ambiente, sicurezza, salute, etc.)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legato alla sicurezza dei dati;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Rischio di accesso al credito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 legati ai fattori ESG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Rischi di governance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it-IT" sz="24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713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1A2CC-C34E-039C-B443-0C625FF77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7B6FE-E379-A802-9303-6D963B6C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46078-24F9-408E-8055-0A51602010E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Asteroide YR4, diminuisce rischio impatto con la Terra">
            <a:extLst>
              <a:ext uri="{FF2B5EF4-FFF2-40B4-BE49-F238E27FC236}">
                <a16:creationId xmlns:a16="http://schemas.microsoft.com/office/drawing/2014/main" id="{857B1D3C-39F9-CB78-D548-2855B419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3" y="334682"/>
            <a:ext cx="6872987" cy="61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079067-625F-8703-E2B2-5BBE307EF271}"/>
              </a:ext>
            </a:extLst>
          </p:cNvPr>
          <p:cNvSpPr txBox="1"/>
          <p:nvPr/>
        </p:nvSpPr>
        <p:spPr>
          <a:xfrm>
            <a:off x="-226037" y="4504924"/>
            <a:ext cx="68729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Dall’USA,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nuovi rischi e incertezze per le nostre imprese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A8F8A1-2D2B-8CE4-4002-8603BCF600C8}"/>
              </a:ext>
            </a:extLst>
          </p:cNvPr>
          <p:cNvSpPr txBox="1"/>
          <p:nvPr/>
        </p:nvSpPr>
        <p:spPr>
          <a:xfrm>
            <a:off x="7410144" y="635578"/>
            <a:ext cx="514411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L’inversione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Marcia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degli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iversità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quità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nclusione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sui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rapporti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economici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rotezione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dell’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mbiente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49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164A-AA5B-C88C-BD01-731741E8A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5B272F-7378-6D02-B5D4-0C4EB3FC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552FB-77F8-4CFF-82C9-C2FC8DD561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E5AAED4-D47A-3B6C-E1AF-80E3D212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51" r="1"/>
          <a:stretch/>
        </p:blipFill>
        <p:spPr>
          <a:xfrm>
            <a:off x="203200" y="1338105"/>
            <a:ext cx="3867150" cy="52008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CFCD6B-5301-D4EC-95BC-C7C8918451D5}"/>
              </a:ext>
            </a:extLst>
          </p:cNvPr>
          <p:cNvSpPr txBox="1"/>
          <p:nvPr/>
        </p:nvSpPr>
        <p:spPr>
          <a:xfrm>
            <a:off x="3997326" y="537269"/>
            <a:ext cx="824865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[…] Per molti decenni,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abbiamo arricchito l'industria straniera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spese dell'industria americana;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abbiamo sovvenzionato gli eserciti di altri paesi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mentre consentivamo il triste impoverimento del nostro. Abbiamo difeso i confini di altre nazioni mentre ci rifiutavamo di difendere i nostri.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[…]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Abbiamo reso ricchi altri paesi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mentre la ricchezza, la forza e la fiducia del nostro paese si sono dissipate all'orizzonte.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[…]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 protezionismo porterà a grande prosperità e forza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(…)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Seguiremo due semplici regole: comprare americano e assumere americano.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[…] Ci siamo riuniti qui oggi per emanare un nuovo decreto che sarà ascoltato in ogni città, in ogni capitale straniera e in ogni stanza del potere. Da questo giorno in poi,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nuova visione governerà la nostra terra.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questo giorno in poi, 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sarà solo America first</a:t>
            </a:r>
            <a:r>
              <a:rPr kumimoji="0" lang="it-IT" alt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America first.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Donald Trump’s inauguration speech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7EF791-A069-07FD-A050-D597395AEBCD}"/>
              </a:ext>
            </a:extLst>
          </p:cNvPr>
          <p:cNvSpPr txBox="1"/>
          <p:nvPr/>
        </p:nvSpPr>
        <p:spPr>
          <a:xfrm>
            <a:off x="95250" y="182265"/>
            <a:ext cx="23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NUOVA VISIONE</a:t>
            </a:r>
          </a:p>
        </p:txBody>
      </p:sp>
    </p:spTree>
    <p:extLst>
      <p:ext uri="{BB962C8B-B14F-4D97-AF65-F5344CB8AC3E}">
        <p14:creationId xmlns:p14="http://schemas.microsoft.com/office/powerpoint/2010/main" val="216067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E8FAE-BD7D-F930-230F-686FBE9B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3DEE883-4464-7DF0-EE0B-F5523A77EE10}"/>
              </a:ext>
            </a:extLst>
          </p:cNvPr>
          <p:cNvSpPr/>
          <p:nvPr/>
        </p:nvSpPr>
        <p:spPr>
          <a:xfrm>
            <a:off x="321809" y="744061"/>
            <a:ext cx="11685494" cy="605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C65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«</a:t>
            </a:r>
            <a:r>
              <a:rPr kumimoji="0" lang="it-IT" sz="2800" b="1" i="1" u="none" strike="noStrike" kern="0" cap="none" spc="0" normalizeH="0" baseline="0" noProof="0" dirty="0">
                <a:ln>
                  <a:noFill/>
                </a:ln>
                <a:solidFill>
                  <a:srgbClr val="1C65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Migliaia, milioni di individui lavorano, producono e risparmiano nonostante tutto quello che noi possiamo inventare per molestarli, incepparli, scoraggiarli.</a:t>
            </a: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900" b="1" i="1" kern="0" dirty="0">
              <a:solidFill>
                <a:srgbClr val="1C6599"/>
              </a:solidFill>
              <a:latin typeface="Calibri" panose="020F0502020204030204" pitchFamily="34" charset="0"/>
            </a:endParaRP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0" cap="none" spc="0" normalizeH="0" baseline="0" noProof="0" dirty="0">
                <a:ln>
                  <a:noFill/>
                </a:ln>
                <a:solidFill>
                  <a:srgbClr val="1C65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E’ la vocazione naturale che li spinge; non soltanto la sete di guadagno.</a:t>
            </a: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1" u="none" strike="noStrike" kern="0" cap="none" spc="0" normalizeH="0" baseline="0" noProof="0" dirty="0">
              <a:ln>
                <a:noFill/>
              </a:ln>
              <a:solidFill>
                <a:srgbClr val="1C65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0" cap="none" spc="0" normalizeH="0" baseline="0" noProof="0" dirty="0">
                <a:ln>
                  <a:noFill/>
                </a:ln>
                <a:solidFill>
                  <a:srgbClr val="1C65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 gusto, l’orgoglio di vedere la propria azienda prosperare, acquistare credito, ispirare fiducia a clientele sempre più vaste, ampliare gli impianti, costituiscono una molla di progresso altrettanto potente che il guadagno.</a:t>
            </a: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1" u="none" strike="noStrike" kern="0" cap="none" spc="0" normalizeH="0" baseline="0" noProof="0" dirty="0">
              <a:ln>
                <a:noFill/>
              </a:ln>
              <a:solidFill>
                <a:srgbClr val="1C65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0" cap="none" spc="0" normalizeH="0" baseline="0" noProof="0" dirty="0">
                <a:ln>
                  <a:noFill/>
                </a:ln>
                <a:solidFill>
                  <a:srgbClr val="1C65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 così non fosse, non si spiegherebbe come ci siano imprenditori che nella propria azienda prodigano tutte le loro energie ed investono tutti i loro capitali per ritirare spesso utili di gran lunga più modesti di quelli che potrebbero sicuramente e comodamente ottenere con altri impieghi.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C65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»</a:t>
            </a:r>
          </a:p>
          <a:p>
            <a:pPr marL="0" marR="0" lvl="0" indent="0" algn="ctr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4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		                                     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ush Script MT" panose="03060802040406070304" pitchFamily="66" charset="0"/>
              </a:rPr>
              <a:t>Luigi Einaudi</a:t>
            </a:r>
            <a:endParaRPr kumimoji="0" lang="it-IT" sz="254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rush Script MT" panose="03060802040406070304" pitchFamily="66" charset="0"/>
            </a:endParaRPr>
          </a:p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09D150-AE67-26AB-E6FD-1F3B9AF9936B}"/>
              </a:ext>
            </a:extLst>
          </p:cNvPr>
          <p:cNvSpPr txBox="1"/>
          <p:nvPr/>
        </p:nvSpPr>
        <p:spPr>
          <a:xfrm>
            <a:off x="2871515" y="209736"/>
            <a:ext cx="6479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1955  -  2025    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ettant’anni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 storia</a:t>
            </a:r>
          </a:p>
        </p:txBody>
      </p:sp>
    </p:spTree>
    <p:extLst>
      <p:ext uri="{BB962C8B-B14F-4D97-AF65-F5344CB8AC3E}">
        <p14:creationId xmlns:p14="http://schemas.microsoft.com/office/powerpoint/2010/main" val="3114732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78FE5E-4FA0-E440-C999-31B045488CEC}"/>
              </a:ext>
            </a:extLst>
          </p:cNvPr>
          <p:cNvSpPr txBox="1"/>
          <p:nvPr/>
        </p:nvSpPr>
        <p:spPr>
          <a:xfrm>
            <a:off x="631522" y="553015"/>
            <a:ext cx="3816095" cy="19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I NUOVI OBIETTIVI E.S.G.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1D5ED5-F6B2-4B6F-8EEE-5C921B51755A}"/>
              </a:ext>
            </a:extLst>
          </p:cNvPr>
          <p:cNvSpPr txBox="1"/>
          <p:nvPr/>
        </p:nvSpPr>
        <p:spPr>
          <a:xfrm>
            <a:off x="706678" y="2798502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DALLA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LOGICA DEL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PROFITTO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ALLA LOGICA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DELLA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SOSTENIBILITÀ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2" descr="R-Evolution - TGVP">
            <a:extLst>
              <a:ext uri="{FF2B5EF4-FFF2-40B4-BE49-F238E27FC236}">
                <a16:creationId xmlns:a16="http://schemas.microsoft.com/office/drawing/2014/main" id="{4EC5EFA5-0EB5-1742-1CB4-C6223DCEC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r="-1" b="-1"/>
          <a:stretch>
            <a:fillRect/>
          </a:stretch>
        </p:blipFill>
        <p:spPr bwMode="auto">
          <a:xfrm>
            <a:off x="3713967" y="-4"/>
            <a:ext cx="847803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dustria, Alba, Nebbia, Germania, Fabbrica">
            <a:extLst>
              <a:ext uri="{FF2B5EF4-FFF2-40B4-BE49-F238E27FC236}">
                <a16:creationId xmlns:a16="http://schemas.microsoft.com/office/drawing/2014/main" id="{9543FE56-D631-4A24-B6E1-537BA529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4"/>
          <a:stretch>
            <a:fillRect/>
          </a:stretch>
        </p:blipFill>
        <p:spPr bwMode="auto">
          <a:xfrm>
            <a:off x="3895596" y="3694369"/>
            <a:ext cx="8303514" cy="3163636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F77F92-C28E-D5E2-28CB-66EE80AC6A2B}"/>
              </a:ext>
            </a:extLst>
          </p:cNvPr>
          <p:cNvSpPr txBox="1"/>
          <p:nvPr/>
        </p:nvSpPr>
        <p:spPr>
          <a:xfrm>
            <a:off x="5661765" y="1062355"/>
            <a:ext cx="156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2° </a:t>
            </a:r>
          </a:p>
        </p:txBody>
      </p:sp>
    </p:spTree>
    <p:extLst>
      <p:ext uri="{BB962C8B-B14F-4D97-AF65-F5344CB8AC3E}">
        <p14:creationId xmlns:p14="http://schemas.microsoft.com/office/powerpoint/2010/main" val="283862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54ACD-EA18-7906-DAA8-E1D42F83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F262EC-2730-8322-176C-889D9DFF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20" y="316897"/>
            <a:ext cx="10515600" cy="7243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 17 </a:t>
            </a:r>
            <a:r>
              <a:rPr lang="en-US" b="1" dirty="0" err="1">
                <a:solidFill>
                  <a:srgbClr val="0070C0"/>
                </a:solidFill>
              </a:rPr>
              <a:t>obiettivi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dell’Agenda</a:t>
            </a:r>
            <a:r>
              <a:rPr lang="en-US" b="1" dirty="0">
                <a:solidFill>
                  <a:srgbClr val="0070C0"/>
                </a:solidFill>
              </a:rPr>
              <a:t> ONU 2030</a:t>
            </a:r>
          </a:p>
        </p:txBody>
      </p:sp>
      <p:pic>
        <p:nvPicPr>
          <p:cNvPr id="2" name="Google Shape;341;p27">
            <a:extLst>
              <a:ext uri="{FF2B5EF4-FFF2-40B4-BE49-F238E27FC236}">
                <a16:creationId xmlns:a16="http://schemas.microsoft.com/office/drawing/2014/main" id="{08F02C90-8BF1-2C4D-5D2E-0D0DB4927BCF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0" y="1404906"/>
            <a:ext cx="12080980" cy="5353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70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1CA4D-2337-331D-2E84-0B4E06EE8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303E2D-DC01-5391-C798-530E1496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46078-24F9-408E-8055-0A51602010E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B4EC145-B9DB-F786-E1D1-AAE6C822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71" y="236538"/>
            <a:ext cx="10913534" cy="61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4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80EAD-C061-00A6-7EA3-017F229D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7;p9" descr="Immagine che contiene testo, grafica, libro, Elementi grafici&#10;&#10;Descrizione generata automaticamente">
            <a:extLst>
              <a:ext uri="{FF2B5EF4-FFF2-40B4-BE49-F238E27FC236}">
                <a16:creationId xmlns:a16="http://schemas.microsoft.com/office/drawing/2014/main" id="{2D2B8B5D-795D-3070-75F3-6109F44697C4}"/>
              </a:ext>
            </a:extLst>
          </p:cNvPr>
          <p:cNvPicPr preferRelativeResize="0"/>
          <p:nvPr/>
        </p:nvPicPr>
        <p:blipFill rotWithShape="1">
          <a:blip r:embed="rId2"/>
          <a:srcRect l="23315"/>
          <a:stretch/>
        </p:blipFill>
        <p:spPr>
          <a:xfrm>
            <a:off x="0" y="472334"/>
            <a:ext cx="3249038" cy="56560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DF770-87F5-8611-7497-DCF60ADDC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9638" y="705797"/>
            <a:ext cx="8063825" cy="3213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0070C0"/>
                </a:solidFill>
              </a:rPr>
              <a:t>Articolo 2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La Repubblica riconosce e garantisce i diritti inviolabili dell'uomo, sia come singolo, sia nelle formazioni sociali ove si svolge la sua personalità, e richiede l'adempimento dei doveri inderogabili di </a:t>
            </a:r>
            <a:r>
              <a:rPr lang="it-IT" sz="2400" b="1" dirty="0">
                <a:solidFill>
                  <a:srgbClr val="C00000"/>
                </a:solidFill>
              </a:rPr>
              <a:t>solidarietà politica, economica e sociale</a:t>
            </a:r>
            <a:r>
              <a:rPr lang="it-IT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C16CF93-A858-5225-F592-59F1621BEDF6}"/>
              </a:ext>
            </a:extLst>
          </p:cNvPr>
          <p:cNvSpPr txBox="1">
            <a:spLocks/>
          </p:cNvSpPr>
          <p:nvPr/>
        </p:nvSpPr>
        <p:spPr>
          <a:xfrm>
            <a:off x="3513003" y="3788882"/>
            <a:ext cx="8259085" cy="472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Articolo 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Tutti i cittadini hanno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pari dignità sociale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sono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eguali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davanti alla legge,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senza distinzione di sesso, di razza, di lingua , di religione, di opinioni politiche, di condizioni personali e sociali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84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80EAD-C061-00A6-7EA3-017F229D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7;p9" descr="Immagine che contiene testo, grafica, libro, Elementi grafici&#10;&#10;Descrizione generata automaticamente">
            <a:extLst>
              <a:ext uri="{FF2B5EF4-FFF2-40B4-BE49-F238E27FC236}">
                <a16:creationId xmlns:a16="http://schemas.microsoft.com/office/drawing/2014/main" id="{2D2B8B5D-795D-3070-75F3-6109F44697C4}"/>
              </a:ext>
            </a:extLst>
          </p:cNvPr>
          <p:cNvPicPr preferRelativeResize="0"/>
          <p:nvPr/>
        </p:nvPicPr>
        <p:blipFill rotWithShape="1">
          <a:blip r:embed="rId2"/>
          <a:srcRect l="23315"/>
          <a:stretch/>
        </p:blipFill>
        <p:spPr>
          <a:xfrm>
            <a:off x="750898" y="1777126"/>
            <a:ext cx="3531267" cy="48053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2BF06C-4EC0-E5BD-BC99-1809432CC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5389" y="1828800"/>
            <a:ext cx="7254644" cy="463255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4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art. 41 Costituzione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42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L'iniziativa economica privata “ </a:t>
            </a:r>
            <a:r>
              <a:rPr lang="it-IT" sz="4200" b="1" i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può svolgersi in contrasto con l'</a:t>
            </a:r>
            <a:r>
              <a:rPr lang="it-IT" sz="4200" b="1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utilità sociale </a:t>
            </a:r>
            <a:r>
              <a:rPr lang="it-IT" sz="4200" b="1" i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in modo da recare danno alla </a:t>
            </a:r>
            <a:r>
              <a:rPr lang="it-IT" sz="4200" b="1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sicurezza</a:t>
            </a:r>
            <a:r>
              <a:rPr lang="it-IT" sz="4200" b="1" i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alla </a:t>
            </a:r>
            <a:r>
              <a:rPr lang="it-IT" sz="4200" b="1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libertà</a:t>
            </a:r>
            <a:r>
              <a:rPr lang="it-IT" sz="4200" b="1" i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alla </a:t>
            </a:r>
            <a:r>
              <a:rPr lang="it-IT" sz="4200" b="1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dignità umana</a:t>
            </a:r>
            <a:r>
              <a:rPr lang="it-IT" sz="42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 </a:t>
            </a:r>
            <a:r>
              <a:rPr lang="it-IT" sz="4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it-IT" sz="4200" b="1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alla salute e all'ambiente]</a:t>
            </a:r>
            <a:r>
              <a:rPr lang="it-IT" sz="42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”.</a:t>
            </a:r>
          </a:p>
          <a:p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1FABC9-21D0-29E9-8F5B-D325892C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494" y="275531"/>
            <a:ext cx="10216203" cy="114510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L. Cost. 1/2022: integrazione art. 41 Costituzione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86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970E8-3494-F16F-3BEA-F44C7747C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D0FB4D-8409-209A-FBE5-F72819FC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552FB-77F8-4CFF-82C9-C2FC8DD561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CFC7DDB4-F807-F986-3040-F9359719A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12775"/>
          <a:ext cx="2926936" cy="5340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680339" imgH="2518670" progId="Acrobat.Document.DC">
                  <p:embed/>
                </p:oleObj>
              </mc:Choice>
              <mc:Fallback>
                <p:oleObj name="Acrobat Document" r:id="rId2" imgW="1680339" imgH="2518670" progId="Acrobat.Document.DC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CFC7DDB4-F807-F986-3040-F9359719A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12775"/>
                        <a:ext cx="2926936" cy="5340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1F561D-8720-BE77-CAA6-05E3BB93B157}"/>
              </a:ext>
            </a:extLst>
          </p:cNvPr>
          <p:cNvSpPr txBox="1"/>
          <p:nvPr/>
        </p:nvSpPr>
        <p:spPr>
          <a:xfrm>
            <a:off x="3303485" y="475316"/>
            <a:ext cx="85156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Articolo 2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r>
              <a:rPr lang="it-IT" sz="2400" b="1" dirty="0">
                <a:solidFill>
                  <a:srgbClr val="0070C0"/>
                </a:solidFill>
              </a:rPr>
              <a:t>L'Unione si fonda sui valori del rispetto della </a:t>
            </a:r>
            <a:r>
              <a:rPr lang="it-IT" sz="2400" b="1" dirty="0">
                <a:solidFill>
                  <a:srgbClr val="C00000"/>
                </a:solidFill>
              </a:rPr>
              <a:t>dignità umana</a:t>
            </a:r>
            <a:r>
              <a:rPr lang="it-IT" sz="2400" b="1" dirty="0">
                <a:solidFill>
                  <a:srgbClr val="0070C0"/>
                </a:solidFill>
              </a:rPr>
              <a:t>, della </a:t>
            </a:r>
            <a:r>
              <a:rPr lang="it-IT" sz="2400" b="1" dirty="0">
                <a:solidFill>
                  <a:srgbClr val="C00000"/>
                </a:solidFill>
              </a:rPr>
              <a:t>libertà</a:t>
            </a:r>
            <a:r>
              <a:rPr lang="it-IT" sz="2400" b="1" dirty="0">
                <a:solidFill>
                  <a:srgbClr val="0070C0"/>
                </a:solidFill>
              </a:rPr>
              <a:t>, della democrazia, dell'</a:t>
            </a:r>
            <a:r>
              <a:rPr lang="it-IT" sz="2400" b="1" dirty="0">
                <a:solidFill>
                  <a:srgbClr val="C00000"/>
                </a:solidFill>
              </a:rPr>
              <a:t>uguaglianza</a:t>
            </a:r>
            <a:r>
              <a:rPr lang="it-IT" sz="2400" b="1" dirty="0">
                <a:solidFill>
                  <a:srgbClr val="0070C0"/>
                </a:solidFill>
              </a:rPr>
              <a:t>, dello Stato di diritto e del rispetto dei </a:t>
            </a:r>
            <a:r>
              <a:rPr lang="it-IT" sz="2400" b="1" dirty="0">
                <a:solidFill>
                  <a:srgbClr val="C00000"/>
                </a:solidFill>
              </a:rPr>
              <a:t>diritti umani</a:t>
            </a:r>
            <a:r>
              <a:rPr lang="it-IT" sz="2400" b="1" dirty="0">
                <a:solidFill>
                  <a:srgbClr val="0070C0"/>
                </a:solidFill>
              </a:rPr>
              <a:t>, </a:t>
            </a:r>
            <a:r>
              <a:rPr lang="it-IT" sz="2400" b="1" dirty="0">
                <a:solidFill>
                  <a:srgbClr val="C00000"/>
                </a:solidFill>
              </a:rPr>
              <a:t>compresi i diritti delle persone appartenenti a minoranze ( …) </a:t>
            </a:r>
            <a:r>
              <a:rPr lang="it-IT" sz="2400" b="1" dirty="0">
                <a:solidFill>
                  <a:srgbClr val="0070C0"/>
                </a:solidFill>
              </a:rPr>
              <a:t>in una società caratterizzata dal pluralismo, dalla </a:t>
            </a:r>
            <a:r>
              <a:rPr lang="it-IT" sz="2400" b="1" dirty="0">
                <a:solidFill>
                  <a:srgbClr val="C00000"/>
                </a:solidFill>
              </a:rPr>
              <a:t>non discriminazione</a:t>
            </a:r>
            <a:r>
              <a:rPr lang="it-IT" sz="2400" b="1" dirty="0">
                <a:solidFill>
                  <a:srgbClr val="0070C0"/>
                </a:solidFill>
              </a:rPr>
              <a:t>, dalla </a:t>
            </a:r>
            <a:r>
              <a:rPr lang="it-IT" sz="2400" b="1" dirty="0">
                <a:solidFill>
                  <a:srgbClr val="C00000"/>
                </a:solidFill>
              </a:rPr>
              <a:t>tolleranza</a:t>
            </a:r>
            <a:r>
              <a:rPr lang="it-IT" sz="2400" b="1" dirty="0">
                <a:solidFill>
                  <a:srgbClr val="0070C0"/>
                </a:solidFill>
              </a:rPr>
              <a:t>, dalla giustizia, dalla </a:t>
            </a:r>
            <a:r>
              <a:rPr lang="it-IT" sz="2400" b="1" dirty="0">
                <a:solidFill>
                  <a:srgbClr val="C00000"/>
                </a:solidFill>
              </a:rPr>
              <a:t>solidarietà</a:t>
            </a:r>
            <a:r>
              <a:rPr lang="it-IT" sz="2400" b="1" dirty="0">
                <a:solidFill>
                  <a:srgbClr val="0070C0"/>
                </a:solidFill>
              </a:rPr>
              <a:t> e dalla </a:t>
            </a:r>
            <a:r>
              <a:rPr lang="it-IT" sz="2400" b="1" dirty="0">
                <a:solidFill>
                  <a:srgbClr val="C00000"/>
                </a:solidFill>
              </a:rPr>
              <a:t>parità tra donne e uomini</a:t>
            </a:r>
            <a:r>
              <a:rPr lang="it-IT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7D1F55-5932-33CD-799C-0D639F2A43E1}"/>
              </a:ext>
            </a:extLst>
          </p:cNvPr>
          <p:cNvSpPr txBox="1"/>
          <p:nvPr/>
        </p:nvSpPr>
        <p:spPr>
          <a:xfrm>
            <a:off x="3303485" y="3936901"/>
            <a:ext cx="87079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Articolo 3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( ….)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3. L'Unione (…) Si adopera per lo </a:t>
            </a:r>
            <a:r>
              <a:rPr lang="it-IT" sz="2400" b="1" dirty="0">
                <a:solidFill>
                  <a:srgbClr val="C00000"/>
                </a:solidFill>
              </a:rPr>
              <a:t>sviluppo sostenibile </a:t>
            </a:r>
            <a:r>
              <a:rPr lang="it-IT" sz="2400" b="1" dirty="0">
                <a:solidFill>
                  <a:srgbClr val="0070C0"/>
                </a:solidFill>
              </a:rPr>
              <a:t>dell'Europa, basato su una crescita economica equilibrata (…) e su un elevato livello di tutela e di </a:t>
            </a:r>
            <a:r>
              <a:rPr lang="it-IT" sz="2400" b="1" dirty="0">
                <a:solidFill>
                  <a:srgbClr val="C00000"/>
                </a:solidFill>
              </a:rPr>
              <a:t>miglioramento della qualità dell'ambiente</a:t>
            </a:r>
            <a:r>
              <a:rPr lang="it-IT" sz="2400" b="1" dirty="0">
                <a:solidFill>
                  <a:srgbClr val="0070C0"/>
                </a:solidFill>
              </a:rPr>
              <a:t>. (…)</a:t>
            </a:r>
          </a:p>
        </p:txBody>
      </p:sp>
    </p:spTree>
    <p:extLst>
      <p:ext uri="{BB962C8B-B14F-4D97-AF65-F5344CB8AC3E}">
        <p14:creationId xmlns:p14="http://schemas.microsoft.com/office/powerpoint/2010/main" val="1986757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3209E-6765-94C4-D125-91BE8E97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4A827F-F240-3E60-C483-94F51AABDC19}"/>
              </a:ext>
            </a:extLst>
          </p:cNvPr>
          <p:cNvSpPr txBox="1"/>
          <p:nvPr/>
        </p:nvSpPr>
        <p:spPr>
          <a:xfrm>
            <a:off x="729129" y="158568"/>
            <a:ext cx="10231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responsabilità lungo la filiera produttiva: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 «caporalato»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79C640-402D-C196-D001-6FF5365910BC}"/>
              </a:ext>
            </a:extLst>
          </p:cNvPr>
          <p:cNvSpPr txBox="1"/>
          <p:nvPr/>
        </p:nvSpPr>
        <p:spPr>
          <a:xfrm>
            <a:off x="170982" y="1505510"/>
            <a:ext cx="6157914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L’art. 603-bis Codice Penale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punisce: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 recluti manodopera allo scopo di destinarla al lavoro presso terzi in condizioni di sfruttamento, approfittando dello stato di bisogno dei lavoratori;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 utilizzi, assuma o impieghi manodopera, </a:t>
            </a: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anche mediante l'attività di intermediazione di cui sopra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sottoponendo i lavoratori a condizioni di sfruttamento ed approfittando del loro stato di bisogno.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01B9B5-3DC8-FC30-A2A0-543065EB2097}"/>
              </a:ext>
            </a:extLst>
          </p:cNvPr>
          <p:cNvSpPr txBox="1"/>
          <p:nvPr/>
        </p:nvSpPr>
        <p:spPr>
          <a:xfrm>
            <a:off x="6753413" y="2334233"/>
            <a:ext cx="52234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fattispecie è inserita nell’elenco dei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reati-presupposto del d.lgs. 231/2001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 nell’elenco dei reati la cui commissione legittima l’applicazione delle norme antimafia e delle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misure di prevenzione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ccia angolare in su 5">
            <a:extLst>
              <a:ext uri="{FF2B5EF4-FFF2-40B4-BE49-F238E27FC236}">
                <a16:creationId xmlns:a16="http://schemas.microsoft.com/office/drawing/2014/main" id="{DEC00A42-CC02-F217-418E-0A69DF6B1498}"/>
              </a:ext>
            </a:extLst>
          </p:cNvPr>
          <p:cNvSpPr/>
          <p:nvPr/>
        </p:nvSpPr>
        <p:spPr>
          <a:xfrm rot="10800000" flipH="1">
            <a:off x="7586662" y="1462293"/>
            <a:ext cx="2428875" cy="809625"/>
          </a:xfrm>
          <a:prstGeom prst="bentUpArrow">
            <a:avLst>
              <a:gd name="adj1" fmla="val 40589"/>
              <a:gd name="adj2" fmla="val 50000"/>
              <a:gd name="adj3" fmla="val 2303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AD1E7F-48CA-DB6A-3BF6-361967552565}"/>
              </a:ext>
            </a:extLst>
          </p:cNvPr>
          <p:cNvSpPr txBox="1"/>
          <p:nvPr/>
        </p:nvSpPr>
        <p:spPr>
          <a:xfrm>
            <a:off x="6998447" y="5504034"/>
            <a:ext cx="497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Sottoposizione ad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amministrazione giudiziaria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delle aziende responsabili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DC787B94-2EE3-E27F-5E53-3751EBE396BC}"/>
              </a:ext>
            </a:extLst>
          </p:cNvPr>
          <p:cNvSpPr/>
          <p:nvPr/>
        </p:nvSpPr>
        <p:spPr>
          <a:xfrm>
            <a:off x="9241630" y="4586082"/>
            <a:ext cx="700087" cy="809625"/>
          </a:xfrm>
          <a:prstGeom prst="downArrow">
            <a:avLst>
              <a:gd name="adj1" fmla="val 50000"/>
              <a:gd name="adj2" fmla="val 3688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8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locco e Chiara Ferragni: comunicazione ambigua? Alcuni scatti da Instagram">
            <a:extLst>
              <a:ext uri="{FF2B5EF4-FFF2-40B4-BE49-F238E27FC236}">
                <a16:creationId xmlns:a16="http://schemas.microsoft.com/office/drawing/2014/main" id="{27F1E6BB-39C6-6817-D57A-1972F491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9"/>
          <a:stretch>
            <a:fillRect/>
          </a:stretch>
        </p:blipFill>
        <p:spPr bwMode="auto">
          <a:xfrm>
            <a:off x="3023344" y="190505"/>
            <a:ext cx="9146778" cy="6476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B9AEC6-F2F9-B364-1D8E-D358370A21FF}"/>
              </a:ext>
            </a:extLst>
          </p:cNvPr>
          <p:cNvSpPr txBox="1"/>
          <p:nvPr/>
        </p:nvSpPr>
        <p:spPr>
          <a:xfrm>
            <a:off x="167702" y="2380511"/>
            <a:ext cx="2633647" cy="276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2550"/>
              </a:lnSpc>
            </a:pPr>
            <a:endParaRPr lang="it-IT" b="1" i="0" cap="all" dirty="0">
              <a:solidFill>
                <a:srgbClr val="333333"/>
              </a:solidFill>
              <a:effectLst/>
              <a:latin typeface="PT Sans Narrow" panose="020B0506020203020204" pitchFamily="34" charset="0"/>
            </a:endParaRPr>
          </a:p>
          <a:p>
            <a:pPr algn="l" fontAlgn="base">
              <a:lnSpc>
                <a:spcPts val="2550"/>
              </a:lnSpc>
            </a:pPr>
            <a:r>
              <a:rPr lang="it-IT" sz="2400" b="1" cap="all" dirty="0">
                <a:solidFill>
                  <a:srgbClr val="0070C0"/>
                </a:solidFill>
              </a:rPr>
              <a:t>DICEMBRE 2023</a:t>
            </a:r>
          </a:p>
          <a:p>
            <a:pPr algn="l" fontAlgn="base">
              <a:lnSpc>
                <a:spcPts val="2550"/>
              </a:lnSpc>
            </a:pPr>
            <a:endParaRPr lang="it-IT" sz="2400" b="1" cap="all" dirty="0">
              <a:solidFill>
                <a:srgbClr val="0070C0"/>
              </a:solidFill>
            </a:endParaRPr>
          </a:p>
          <a:p>
            <a:pPr algn="l" fontAlgn="base">
              <a:lnSpc>
                <a:spcPts val="2550"/>
              </a:lnSpc>
            </a:pPr>
            <a:r>
              <a:rPr lang="it-IT" sz="2400" b="1" i="0" cap="all" dirty="0">
                <a:solidFill>
                  <a:srgbClr val="0070C0"/>
                </a:solidFill>
                <a:effectLst/>
              </a:rPr>
              <a:t>sanzione </a:t>
            </a:r>
          </a:p>
          <a:p>
            <a:pPr algn="l" fontAlgn="base">
              <a:lnSpc>
                <a:spcPts val="2550"/>
              </a:lnSpc>
            </a:pPr>
            <a:r>
              <a:rPr lang="it-IT" sz="2400" b="1" i="0" cap="all" dirty="0">
                <a:solidFill>
                  <a:srgbClr val="0070C0"/>
                </a:solidFill>
                <a:effectLst/>
              </a:rPr>
              <a:t>da 1,5 milioni   </a:t>
            </a:r>
          </a:p>
          <a:p>
            <a:pPr algn="l" fontAlgn="base">
              <a:lnSpc>
                <a:spcPts val="2550"/>
              </a:lnSpc>
            </a:pPr>
            <a:r>
              <a:rPr lang="it-IT" sz="2400" b="1" i="0" cap="all" dirty="0">
                <a:solidFill>
                  <a:srgbClr val="0070C0"/>
                </a:solidFill>
                <a:effectLst/>
              </a:rPr>
              <a:t>dall’Antitrust </a:t>
            </a:r>
          </a:p>
          <a:p>
            <a:pPr algn="l" fontAlgn="base">
              <a:lnSpc>
                <a:spcPts val="2550"/>
              </a:lnSpc>
            </a:pPr>
            <a:r>
              <a:rPr lang="it-IT" sz="2400" b="1" i="0" cap="all" dirty="0">
                <a:solidFill>
                  <a:srgbClr val="0070C0"/>
                </a:solidFill>
                <a:effectLst/>
              </a:rPr>
              <a:t>per il pandoro solidale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D95F28-2997-ECF4-D3FE-7C2CD5ECD5CD}"/>
              </a:ext>
            </a:extLst>
          </p:cNvPr>
          <p:cNvSpPr txBox="1"/>
          <p:nvPr/>
        </p:nvSpPr>
        <p:spPr>
          <a:xfrm>
            <a:off x="33347" y="10238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CHARITY WASHING</a:t>
            </a:r>
          </a:p>
        </p:txBody>
      </p:sp>
    </p:spTree>
    <p:extLst>
      <p:ext uri="{BB962C8B-B14F-4D97-AF65-F5344CB8AC3E}">
        <p14:creationId xmlns:p14="http://schemas.microsoft.com/office/powerpoint/2010/main" val="401061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A1721B3-937A-6523-FEF1-30973B14C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6" r="20098"/>
          <a:stretch>
            <a:fillRect/>
          </a:stretch>
        </p:blipFill>
        <p:spPr>
          <a:xfrm>
            <a:off x="5531476" y="10"/>
            <a:ext cx="6615448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2B43F7-4DB7-5B9A-7A15-02F20902615F}"/>
              </a:ext>
            </a:extLst>
          </p:cNvPr>
          <p:cNvSpPr txBox="1"/>
          <p:nvPr/>
        </p:nvSpPr>
        <p:spPr>
          <a:xfrm>
            <a:off x="6454464" y="1509767"/>
            <a:ext cx="53825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</a:rPr>
              <a:t>Il mito </a:t>
            </a:r>
          </a:p>
          <a:p>
            <a:pPr algn="ctr"/>
            <a:r>
              <a:rPr lang="it-IT" sz="4800" b="1" dirty="0">
                <a:solidFill>
                  <a:srgbClr val="FF0000"/>
                </a:solidFill>
              </a:rPr>
              <a:t>della moda etica </a:t>
            </a:r>
          </a:p>
          <a:p>
            <a:pPr algn="ctr"/>
            <a:r>
              <a:rPr lang="it-IT" sz="4800" b="1" dirty="0">
                <a:solidFill>
                  <a:srgbClr val="FF0000"/>
                </a:solidFill>
              </a:rPr>
              <a:t>e made in </a:t>
            </a:r>
            <a:r>
              <a:rPr lang="it-IT" sz="4800" b="1" dirty="0" err="1">
                <a:solidFill>
                  <a:srgbClr val="FF0000"/>
                </a:solidFill>
              </a:rPr>
              <a:t>Italy</a:t>
            </a:r>
            <a:r>
              <a:rPr lang="it-IT" sz="4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sz="4800" b="1" dirty="0">
                <a:solidFill>
                  <a:srgbClr val="FF0000"/>
                </a:solidFill>
              </a:rPr>
              <a:t>vacilla </a:t>
            </a:r>
          </a:p>
          <a:p>
            <a:pPr algn="ctr"/>
            <a:r>
              <a:rPr lang="it-IT" sz="4800" b="1" dirty="0">
                <a:solidFill>
                  <a:srgbClr val="FF0000"/>
                </a:solidFill>
              </a:rPr>
              <a:t>sotto i colpi </a:t>
            </a:r>
          </a:p>
          <a:p>
            <a:pPr algn="ctr"/>
            <a:r>
              <a:rPr lang="it-IT" sz="4800" b="1" dirty="0">
                <a:solidFill>
                  <a:srgbClr val="FF0000"/>
                </a:solidFill>
              </a:rPr>
              <a:t>del caporalato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ED7140-51BA-E6EE-C885-D1A95558EF1E}"/>
              </a:ext>
            </a:extLst>
          </p:cNvPr>
          <p:cNvSpPr txBox="1"/>
          <p:nvPr/>
        </p:nvSpPr>
        <p:spPr>
          <a:xfrm>
            <a:off x="176762" y="1093910"/>
            <a:ext cx="5560776" cy="581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8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GENNAIO-APRILE 2024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kern="100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Vengono sottoposte ad </a:t>
            </a:r>
            <a:r>
              <a:rPr lang="it-IT" sz="2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amministrazione giudiziaria</a:t>
            </a:r>
            <a:r>
              <a:rPr lang="it-IT" sz="2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 note case di moda</a:t>
            </a:r>
            <a:r>
              <a:rPr lang="it-IT" sz="2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ritenute «</a:t>
            </a:r>
            <a:r>
              <a:rPr lang="it-IT" sz="2800" b="1" i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incapaci di prevenire e arginare fenomeni di sfruttamento lavorativo</a:t>
            </a:r>
            <a:r>
              <a:rPr lang="it-IT" sz="2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» sussistenti nel loro ciclo produttivo, «</a:t>
            </a:r>
            <a:r>
              <a:rPr lang="it-IT" sz="2800" b="1" i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così agevolando «soggetti raggiunti da corposi elementi probatori in ordine al delitto di caporalato</a:t>
            </a:r>
            <a:r>
              <a:rPr lang="it-IT" sz="2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E13806-91A6-1DF8-9EF5-B06145F6823D}"/>
              </a:ext>
            </a:extLst>
          </p:cNvPr>
          <p:cNvSpPr txBox="1"/>
          <p:nvPr/>
        </p:nvSpPr>
        <p:spPr>
          <a:xfrm>
            <a:off x="271607" y="409837"/>
            <a:ext cx="4075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SOCIAL WASHING</a:t>
            </a:r>
          </a:p>
        </p:txBody>
      </p:sp>
    </p:spTree>
    <p:extLst>
      <p:ext uri="{BB962C8B-B14F-4D97-AF65-F5344CB8AC3E}">
        <p14:creationId xmlns:p14="http://schemas.microsoft.com/office/powerpoint/2010/main" val="3074029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E2C5A8-E294-4CBB-9C47-48271BD62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41" y="2179159"/>
            <a:ext cx="11534588" cy="44874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200" b="1" dirty="0">
                <a:solidFill>
                  <a:srgbClr val="C00000"/>
                </a:solidFill>
              </a:rPr>
              <a:t>Fattori ESG e valutazione del merito creditizio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i="1" dirty="0">
                <a:solidFill>
                  <a:srgbClr val="0070C0"/>
                </a:solidFill>
              </a:rPr>
              <a:t>«126. Gli enti dovrebbero valutare l’</a:t>
            </a:r>
            <a:r>
              <a:rPr lang="it-IT" sz="2400" b="1" i="1" dirty="0">
                <a:solidFill>
                  <a:srgbClr val="C00000"/>
                </a:solidFill>
              </a:rPr>
              <a:t>esposizione del cliente ai fattori ESG</a:t>
            </a:r>
            <a:r>
              <a:rPr lang="it-IT" sz="2400" b="1" i="1" dirty="0">
                <a:solidFill>
                  <a:srgbClr val="0070C0"/>
                </a:solidFill>
              </a:rPr>
              <a:t>, in particolare ai fattori ambientali e all’impatto sul cambiamento climatico, e l’adeguatezza delle strategie di mitigazione, come specificate dal cliente.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i="1" dirty="0">
                <a:solidFill>
                  <a:srgbClr val="0070C0"/>
                </a:solidFill>
              </a:rPr>
              <a:t>Per i prestiti o i clienti associati a un rischio ESG più elevato, è necessaria un’analisi più approfondita del modello di business effettivo del cliente, compresa una revisione delle emissioni di gas a effetto serra attuali e previste, del contesto di mercato, dei requisiti di vigilanza ESG per le società in esame e del </a:t>
            </a:r>
            <a:r>
              <a:rPr lang="it-IT" sz="2400" b="1" i="1" dirty="0">
                <a:solidFill>
                  <a:srgbClr val="C00000"/>
                </a:solidFill>
              </a:rPr>
              <a:t>probabile impatto della regolamentazione ESG sulla posizione finanziaria del cliente</a:t>
            </a:r>
            <a:r>
              <a:rPr lang="it-IT" sz="2400" b="1" i="1" dirty="0">
                <a:solidFill>
                  <a:srgbClr val="0070C0"/>
                </a:solidFill>
              </a:rPr>
              <a:t>»</a:t>
            </a:r>
            <a:r>
              <a:rPr lang="it-IT" sz="32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2" descr="Bank, Bank Icon, Finance, Symbol, Money">
            <a:extLst>
              <a:ext uri="{FF2B5EF4-FFF2-40B4-BE49-F238E27FC236}">
                <a16:creationId xmlns:a16="http://schemas.microsoft.com/office/drawing/2014/main" id="{4A57DCC1-47D5-44F7-BFE5-BD89A8E3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365" y="-37933"/>
            <a:ext cx="2378635" cy="200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3">
            <a:extLst>
              <a:ext uri="{FF2B5EF4-FFF2-40B4-BE49-F238E27FC236}">
                <a16:creationId xmlns:a16="http://schemas.microsoft.com/office/drawing/2014/main" id="{2F20A4A1-FB63-4A44-82A6-767C1FBCA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4"/>
            <a:ext cx="2773180" cy="169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C2B12AB-E30D-4E6A-8F5B-6386D3C0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77F567F8-43FD-437D-87FF-F23B1260FD4E}" type="slidenum">
              <a:rPr lang="it-IT" smtClean="0"/>
              <a:pPr algn="r" defTabSz="457200">
                <a:defRPr/>
              </a:pPr>
              <a:t>29</a:t>
            </a:fld>
            <a:endParaRPr lang="it-IT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7288386E-89D1-49F0-8599-0A46A4BF911C}"/>
              </a:ext>
            </a:extLst>
          </p:cNvPr>
          <p:cNvSpPr txBox="1">
            <a:spLocks/>
          </p:cNvSpPr>
          <p:nvPr/>
        </p:nvSpPr>
        <p:spPr>
          <a:xfrm>
            <a:off x="2103615" y="464111"/>
            <a:ext cx="354773" cy="378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7F567F8-43FD-437D-87FF-F23B1260FD4E}" type="slidenum">
              <a:rPr lang="it-IT">
                <a:solidFill>
                  <a:prstClr val="white"/>
                </a:solidFill>
                <a:latin typeface="Calibri" panose="020F0502020204030204"/>
              </a:rPr>
              <a:pPr>
                <a:defRPr/>
              </a:pPr>
              <a:t>29</a:t>
            </a:fld>
            <a:endParaRPr lang="it-IT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D61CE93-5560-7414-CB40-FD942519B04D}"/>
              </a:ext>
            </a:extLst>
          </p:cNvPr>
          <p:cNvSpPr txBox="1">
            <a:spLocks/>
          </p:cNvSpPr>
          <p:nvPr/>
        </p:nvSpPr>
        <p:spPr>
          <a:xfrm>
            <a:off x="2103615" y="118525"/>
            <a:ext cx="8319853" cy="1766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00" b="1" dirty="0">
                <a:solidFill>
                  <a:srgbClr val="0070C0"/>
                </a:solidFill>
              </a:rPr>
              <a:t>European Banking </a:t>
            </a:r>
            <a:r>
              <a:rPr lang="en-US" sz="3500" b="1" dirty="0" err="1">
                <a:solidFill>
                  <a:srgbClr val="0070C0"/>
                </a:solidFill>
              </a:rPr>
              <a:t>Autority</a:t>
            </a:r>
            <a:endParaRPr lang="en-US" sz="3500" b="1" dirty="0">
              <a:solidFill>
                <a:srgbClr val="0070C0"/>
              </a:solidFill>
            </a:endParaRPr>
          </a:p>
          <a:p>
            <a:pPr algn="ctr"/>
            <a:r>
              <a:rPr lang="en-US" sz="3500" b="1" dirty="0">
                <a:solidFill>
                  <a:srgbClr val="0070C0"/>
                </a:solidFill>
              </a:rPr>
              <a:t>29 </a:t>
            </a:r>
            <a:r>
              <a:rPr lang="en-US" sz="3500" b="1" dirty="0" err="1">
                <a:solidFill>
                  <a:srgbClr val="0070C0"/>
                </a:solidFill>
              </a:rPr>
              <a:t>maggio</a:t>
            </a:r>
            <a:r>
              <a:rPr lang="en-US" sz="3500" b="1" dirty="0">
                <a:solidFill>
                  <a:srgbClr val="0070C0"/>
                </a:solidFill>
              </a:rPr>
              <a:t> 2020 </a:t>
            </a:r>
          </a:p>
          <a:p>
            <a:pPr marL="0" indent="0" algn="ctr">
              <a:buNone/>
            </a:pPr>
            <a:r>
              <a:rPr lang="en-US" sz="3500" b="1" dirty="0">
                <a:solidFill>
                  <a:srgbClr val="0070C0"/>
                </a:solidFill>
              </a:rPr>
              <a:t>“Guidelines on loan origination and monitoring” (LOM)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68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>
            <a:extLst>
              <a:ext uri="{FF2B5EF4-FFF2-40B4-BE49-F238E27FC236}">
                <a16:creationId xmlns:a16="http://schemas.microsoft.com/office/drawing/2014/main" id="{70594E11-C001-4FE5-933E-13420A805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8" y="229055"/>
            <a:ext cx="10515600" cy="724375"/>
          </a:xfrm>
        </p:spPr>
        <p:txBody>
          <a:bodyPr>
            <a:normAutofit/>
          </a:bodyPr>
          <a:lstStyle/>
          <a:p>
            <a:pPr algn="ctr"/>
            <a:r>
              <a:rPr lang="it-IT" altLang="it-IT" sz="40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Un po’ di storia</a:t>
            </a:r>
          </a:p>
        </p:txBody>
      </p:sp>
      <p:pic>
        <p:nvPicPr>
          <p:cNvPr id="10243" name="Picture 5" descr="Viaggio, Vacanze, Vacanza, Mare, Imbarcazione A Vela">
            <a:extLst>
              <a:ext uri="{FF2B5EF4-FFF2-40B4-BE49-F238E27FC236}">
                <a16:creationId xmlns:a16="http://schemas.microsoft.com/office/drawing/2014/main" id="{BDF02CFB-93B1-41BB-A963-28786C0253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76" y="865748"/>
            <a:ext cx="10470183" cy="5605911"/>
          </a:xfrm>
          <a:noFill/>
        </p:spPr>
      </p:pic>
      <p:sp>
        <p:nvSpPr>
          <p:cNvPr id="10244" name="CasellaDiTesto 1">
            <a:extLst>
              <a:ext uri="{FF2B5EF4-FFF2-40B4-BE49-F238E27FC236}">
                <a16:creationId xmlns:a16="http://schemas.microsoft.com/office/drawing/2014/main" id="{340E0686-822E-4B3C-AD3C-99C0C19E2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4" y="1493154"/>
            <a:ext cx="8454276" cy="9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Dal Vecchio al Nuovo Mondo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16027E-2C36-CEC1-868F-FF4F71E35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07" y="5096474"/>
            <a:ext cx="6679303" cy="10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5400" dirty="0">
                <a:solidFill>
                  <a:prstClr val="white"/>
                </a:solidFill>
                <a:latin typeface="Calibri" panose="020F0502020204030204" pitchFamily="34" charset="0"/>
              </a:rPr>
              <a:t>u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 percorso in </a:t>
            </a: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tappe</a:t>
            </a:r>
          </a:p>
        </p:txBody>
      </p:sp>
    </p:spTree>
    <p:extLst>
      <p:ext uri="{BB962C8B-B14F-4D97-AF65-F5344CB8AC3E}">
        <p14:creationId xmlns:p14="http://schemas.microsoft.com/office/powerpoint/2010/main" val="1065746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67183-41F7-05EB-223E-A7B9E9A38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5B34EF90-37FB-B8D7-5674-E2B59E51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92" y="54583"/>
            <a:ext cx="3843207" cy="144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87F58AF4-8798-9E5C-8FB6-ABFD8409D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83" y="2004074"/>
            <a:ext cx="8062446" cy="4638823"/>
          </a:xfrm>
          <a:prstGeom prst="rect">
            <a:avLst/>
          </a:prstGeom>
          <a:noFill/>
          <a:ln>
            <a:noFill/>
          </a:ln>
        </p:spPr>
        <p:txBody>
          <a:bodyPr wrap="square" lIns="82918" tIns="41460" rIns="82918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it-IT" altLang="it-IT" sz="3200" b="1" kern="0" dirty="0">
                <a:solidFill>
                  <a:srgbClr val="0070C0"/>
                </a:solidFill>
              </a:rPr>
              <a:t>Obiettivi UE: tutela del «</a:t>
            </a:r>
            <a:r>
              <a:rPr lang="it-IT" altLang="it-IT" sz="3200" b="1" kern="0" dirty="0">
                <a:solidFill>
                  <a:srgbClr val="C00000"/>
                </a:solidFill>
              </a:rPr>
              <a:t>valore impresa</a:t>
            </a:r>
            <a:r>
              <a:rPr lang="it-IT" altLang="it-IT" sz="3200" b="1" kern="0" dirty="0">
                <a:solidFill>
                  <a:srgbClr val="0070C0"/>
                </a:solidFill>
              </a:rPr>
              <a:t>» e dei </a:t>
            </a:r>
            <a:r>
              <a:rPr lang="it-IT" altLang="it-IT" sz="3200" b="1" kern="0" dirty="0">
                <a:solidFill>
                  <a:srgbClr val="C00000"/>
                </a:solidFill>
              </a:rPr>
              <a:t>livelli occupazionali </a:t>
            </a:r>
          </a:p>
          <a:p>
            <a:pPr>
              <a:defRPr/>
            </a:pPr>
            <a:r>
              <a:rPr lang="it-IT" altLang="it-IT" sz="3200" b="1" dirty="0">
                <a:solidFill>
                  <a:srgbClr val="4472C4"/>
                </a:solidFill>
              </a:rPr>
              <a:t>(Direttiva (Ue) 2019/1023 </a:t>
            </a:r>
            <a:r>
              <a:rPr lang="it-IT" altLang="it-IT" sz="3200" b="1" kern="0" dirty="0">
                <a:solidFill>
                  <a:srgbClr val="4F81BD"/>
                </a:solidFill>
              </a:rPr>
              <a:t>(come da  Racc. 2014/135/UE)</a:t>
            </a:r>
          </a:p>
          <a:p>
            <a:pPr>
              <a:defRPr/>
            </a:pPr>
            <a:r>
              <a:rPr lang="it-IT" altLang="it-IT" sz="2800" b="1" i="1" kern="0" dirty="0">
                <a:solidFill>
                  <a:srgbClr val="4F81BD"/>
                </a:solidFill>
              </a:rPr>
              <a:t>«Garantire agli imprenditori sani che sono in difficoltà finanziarie la possibilità di accedere a quadri nazionali efficaci in materia di ristrutturazione preventiva che consentano loro di </a:t>
            </a:r>
            <a:r>
              <a:rPr lang="it-IT" altLang="it-IT" sz="2800" b="1" i="1" kern="0" dirty="0">
                <a:solidFill>
                  <a:srgbClr val="C00000"/>
                </a:solidFill>
              </a:rPr>
              <a:t>continuare a operare e salvaguardare il valore delle loro aziende e i livelli occupazionali»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4C25DC-A1BE-F04B-4BCD-8D5DEC16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68" y="2373406"/>
            <a:ext cx="3938532" cy="426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-Evolution - TGVP">
            <a:extLst>
              <a:ext uri="{FF2B5EF4-FFF2-40B4-BE49-F238E27FC236}">
                <a16:creationId xmlns:a16="http://schemas.microsoft.com/office/drawing/2014/main" id="{4080F2CC-F396-DEA0-1071-718F04874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3338" b="20827"/>
          <a:stretch>
            <a:fillRect/>
          </a:stretch>
        </p:blipFill>
        <p:spPr bwMode="auto">
          <a:xfrm>
            <a:off x="644725" y="82672"/>
            <a:ext cx="5950322" cy="14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BB304C-60B8-C2A6-B518-860F4C8D6B70}"/>
              </a:ext>
            </a:extLst>
          </p:cNvPr>
          <p:cNvSpPr txBox="1"/>
          <p:nvPr/>
        </p:nvSpPr>
        <p:spPr>
          <a:xfrm>
            <a:off x="1258867" y="7081"/>
            <a:ext cx="156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C00000"/>
                </a:solidFill>
                <a:latin typeface="Britannic Bold" panose="020B0903060703020204" pitchFamily="34" charset="0"/>
              </a:rPr>
              <a:t>3° </a:t>
            </a:r>
          </a:p>
        </p:txBody>
      </p:sp>
    </p:spTree>
    <p:extLst>
      <p:ext uri="{BB962C8B-B14F-4D97-AF65-F5344CB8AC3E}">
        <p14:creationId xmlns:p14="http://schemas.microsoft.com/office/powerpoint/2010/main" val="4088891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9ECCE-C812-0CD1-8E68-9190C6B7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46" y="1494351"/>
            <a:ext cx="3870604" cy="25278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2400" dirty="0">
                <a:solidFill>
                  <a:srgbClr val="C00000"/>
                </a:solidFill>
                <a:latin typeface="+mn-lt"/>
              </a:rPr>
              <a:t>I TEST DI AUTODIAGNOSI</a:t>
            </a:r>
            <a:br>
              <a:rPr lang="it-IT" sz="2400" dirty="0">
                <a:solidFill>
                  <a:srgbClr val="C00000"/>
                </a:solidFill>
                <a:latin typeface="+mn-lt"/>
              </a:rPr>
            </a:br>
            <a:r>
              <a:rPr lang="it-IT" sz="2400" dirty="0">
                <a:solidFill>
                  <a:srgbClr val="C00000"/>
                </a:solidFill>
                <a:latin typeface="+mn-lt"/>
              </a:rPr>
              <a:t>a</a:t>
            </a:r>
            <a:r>
              <a:rPr lang="it-IT" altLang="it-IT" sz="24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 fini dell’adozione di </a:t>
            </a:r>
            <a:br>
              <a:rPr lang="it-IT" altLang="it-IT" sz="24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it-IT" altLang="it-IT" sz="24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assetti organizzativi adeguati</a:t>
            </a:r>
            <a:br>
              <a:rPr lang="it-IT" sz="2400" dirty="0">
                <a:solidFill>
                  <a:srgbClr val="C00000"/>
                </a:solidFill>
                <a:latin typeface="+mn-lt"/>
              </a:rPr>
            </a:br>
            <a:r>
              <a:rPr lang="it-IT" sz="1800" dirty="0">
                <a:solidFill>
                  <a:srgbClr val="0070C0"/>
                </a:solidFill>
                <a:latin typeface="+mn-lt"/>
              </a:rPr>
              <a:t>(Artt. 3 e 13 CCII) </a:t>
            </a:r>
          </a:p>
        </p:txBody>
      </p:sp>
      <p:pic>
        <p:nvPicPr>
          <p:cNvPr id="8195" name="Segnaposto contenuto 4">
            <a:extLst>
              <a:ext uri="{FF2B5EF4-FFF2-40B4-BE49-F238E27FC236}">
                <a16:creationId xmlns:a16="http://schemas.microsoft.com/office/drawing/2014/main" id="{61264955-6E17-87AF-0D3A-757120B51D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1" b="12291"/>
          <a:stretch>
            <a:fillRect/>
          </a:stretch>
        </p:blipFill>
        <p:spPr>
          <a:xfrm>
            <a:off x="838928" y="4022212"/>
            <a:ext cx="2503487" cy="192087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E6C43A-2636-3B9A-563E-251ABD6DD908}"/>
              </a:ext>
            </a:extLst>
          </p:cNvPr>
          <p:cNvSpPr txBox="1"/>
          <p:nvPr/>
        </p:nvSpPr>
        <p:spPr>
          <a:xfrm>
            <a:off x="4639984" y="1494351"/>
            <a:ext cx="7185025" cy="46782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Piattaforma informatica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Parametri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rilevatori dello squilibrio patrimoniale o economico-finanziario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pratico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la verifica della ragionevole perseguibilità del risanamento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Indicazioni per la redazione del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piano di risanamento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15BDDA-5DE7-599D-B4BD-0926C187057B}"/>
              </a:ext>
            </a:extLst>
          </p:cNvPr>
          <p:cNvSpPr txBox="1"/>
          <p:nvPr/>
        </p:nvSpPr>
        <p:spPr>
          <a:xfrm>
            <a:off x="1771293" y="302045"/>
            <a:ext cx="8089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PREVISONE DI PERCORSI FACILATATI PER L’ACCESSO AI QUADRI DI RISTRUTTURAZIONE PREVENTIVA</a:t>
            </a:r>
          </a:p>
        </p:txBody>
      </p:sp>
    </p:spTree>
    <p:extLst>
      <p:ext uri="{BB962C8B-B14F-4D97-AF65-F5344CB8AC3E}">
        <p14:creationId xmlns:p14="http://schemas.microsoft.com/office/powerpoint/2010/main" val="3487428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92EBE-D1DA-4C03-A7AF-F2F26A183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35" y="607361"/>
            <a:ext cx="10092018" cy="8334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3200" b="1" dirty="0">
                <a:solidFill>
                  <a:srgbClr val="0070C0"/>
                </a:solidFill>
                <a:latin typeface="+mn-lt"/>
              </a:rPr>
              <a:t>Composizione negoziata della crisi d’impresa</a:t>
            </a:r>
          </a:p>
        </p:txBody>
      </p:sp>
      <p:pic>
        <p:nvPicPr>
          <p:cNvPr id="4099" name="Picture 2" descr="Immersione, Paracadutismo, Paracadute, Volare, Sport">
            <a:extLst>
              <a:ext uri="{FF2B5EF4-FFF2-40B4-BE49-F238E27FC236}">
                <a16:creationId xmlns:a16="http://schemas.microsoft.com/office/drawing/2014/main" id="{B7D7B3BC-80DD-E2AF-6972-46B483CA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17204"/>
          <a:stretch>
            <a:fillRect/>
          </a:stretch>
        </p:blipFill>
        <p:spPr bwMode="auto">
          <a:xfrm>
            <a:off x="1273269" y="2923220"/>
            <a:ext cx="4448081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E193485-4316-63A6-7DB3-BFFC10D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9" y="3021013"/>
            <a:ext cx="3349625" cy="927100"/>
          </a:xfrm>
          <a:prstGeom prst="rect">
            <a:avLst/>
          </a:prstGeom>
          <a:noFill/>
          <a:ln>
            <a:noFill/>
          </a:ln>
          <a:effectLst/>
        </p:spPr>
        <p:txBody>
          <a:bodyPr lIns="91380" tIns="45692" rIns="91380" bIns="45692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5pPr>
            <a:lvl6pPr marL="421778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6pPr>
            <a:lvl7pPr marL="8435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7pPr>
            <a:lvl8pPr marL="1265336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8pPr>
            <a:lvl9pPr marL="1687115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9pPr>
          </a:lstStyle>
          <a:p>
            <a:pPr defTabSz="457011">
              <a:defRPr/>
            </a:pPr>
            <a:r>
              <a:rPr lang="it-IT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paracadute per le imprese italiane colpite dalla crisi </a:t>
            </a:r>
            <a:endParaRPr lang="it-IT" sz="2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egnaposto numero diapositiva 2">
            <a:extLst>
              <a:ext uri="{FF2B5EF4-FFF2-40B4-BE49-F238E27FC236}">
                <a16:creationId xmlns:a16="http://schemas.microsoft.com/office/drawing/2014/main" id="{96788DEB-C621-EBC7-206D-CA69C416B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EE6FD56-A708-4D48-8DBE-B02964638318}" type="slidenum">
              <a:rPr lang="it-IT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32</a:t>
            </a:fld>
            <a:endParaRPr lang="it-IT" altLang="it-IT" sz="1600" b="1">
              <a:solidFill>
                <a:srgbClr val="898989"/>
              </a:solidFill>
            </a:endParaRPr>
          </a:p>
        </p:txBody>
      </p:sp>
      <p:pic>
        <p:nvPicPr>
          <p:cNvPr id="4102" name="Immagine 1">
            <a:extLst>
              <a:ext uri="{FF2B5EF4-FFF2-40B4-BE49-F238E27FC236}">
                <a16:creationId xmlns:a16="http://schemas.microsoft.com/office/drawing/2014/main" id="{97C7B088-AB22-5F77-D72E-FA31DDDD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05" y="2913064"/>
            <a:ext cx="48752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Città, New York, New York City, Skyline Di New York">
            <a:extLst>
              <a:ext uri="{FF2B5EF4-FFF2-40B4-BE49-F238E27FC236}">
                <a16:creationId xmlns:a16="http://schemas.microsoft.com/office/drawing/2014/main" id="{345697D2-DA93-4AC3-D77B-1F0FCC39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67" y="4757737"/>
            <a:ext cx="3562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72226C6-192B-735B-DE6F-6D9B1D3CE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1" y="3243264"/>
            <a:ext cx="3668713" cy="211137"/>
          </a:xfrm>
          <a:prstGeom prst="rect">
            <a:avLst/>
          </a:prstGeom>
          <a:noFill/>
          <a:ln>
            <a:noFill/>
          </a:ln>
          <a:effectLst/>
        </p:spPr>
        <p:txBody>
          <a:bodyPr lIns="91380" tIns="45692" rIns="91380" bIns="45692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118C77"/>
                </a:solidFill>
                <a:latin typeface="Tahoma" pitchFamily="1" charset="0"/>
              </a:defRPr>
            </a:lvl5pPr>
            <a:lvl6pPr marL="421778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6pPr>
            <a:lvl7pPr marL="8435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7pPr>
            <a:lvl8pPr marL="1265336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8pPr>
            <a:lvl9pPr marL="1687115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1" charset="0"/>
              </a:defRPr>
            </a:lvl9pPr>
          </a:lstStyle>
          <a:p>
            <a:pPr defTabSz="457011">
              <a:defRPr/>
            </a:pPr>
            <a:r>
              <a:rPr lang="it-IT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strumento per lanciare la ripartenza</a:t>
            </a:r>
            <a:endParaRPr lang="it-IT" sz="2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Immagine 4">
            <a:extLst>
              <a:ext uri="{FF2B5EF4-FFF2-40B4-BE49-F238E27FC236}">
                <a16:creationId xmlns:a16="http://schemas.microsoft.com/office/drawing/2014/main" id="{3A2AEB10-2746-7C72-868A-780E272A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85" y="1420488"/>
            <a:ext cx="48641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E4B63-283C-1A3D-71AF-4CDA50F8E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4EB3F0-9E0F-9C90-1D04-734E3D59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72" t="12845" r="8704" b="22975"/>
          <a:stretch/>
        </p:blipFill>
        <p:spPr>
          <a:xfrm>
            <a:off x="6963394" y="1641956"/>
            <a:ext cx="5228606" cy="409222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3E90B37-7E9A-6209-FA49-A825A56CBB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9782" y="720006"/>
            <a:ext cx="6503829" cy="1843900"/>
          </a:xfrm>
        </p:spPr>
        <p:txBody>
          <a:bodyPr>
            <a:normAutofit fontScale="90000"/>
          </a:bodyPr>
          <a:lstStyle/>
          <a:p>
            <a:r>
              <a:rPr lang="it-IT" altLang="it-IT" sz="3200" b="1" dirty="0">
                <a:solidFill>
                  <a:srgbClr val="C00000"/>
                </a:solidFill>
              </a:rPr>
              <a:t>L’obbligo di conservare l’integrità e il valore del patrimonio sociale al verificarsi di una causa di scioglimento </a:t>
            </a:r>
            <a:endParaRPr lang="it-IT" altLang="it-IT" sz="4800" b="1" dirty="0">
              <a:solidFill>
                <a:srgbClr val="C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0D6B5F3-4AB4-D1CC-D9B7-FD15A1AF8557}"/>
              </a:ext>
            </a:extLst>
          </p:cNvPr>
          <p:cNvSpPr txBox="1">
            <a:spLocks noChangeArrowheads="1"/>
          </p:cNvSpPr>
          <p:nvPr/>
        </p:nvSpPr>
        <p:spPr>
          <a:xfrm>
            <a:off x="53545" y="2280900"/>
            <a:ext cx="6503829" cy="402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altLang="it-IT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Previsione di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criteri semplificati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predeterminati di liquidazione del danno in caso di illegittima prosecuzione dell’attività d’impresa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Inversione dell’onere probatorio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sul «quantum»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DEE74B-2D05-B4CE-E0A0-FAA52500A4A3}"/>
              </a:ext>
            </a:extLst>
          </p:cNvPr>
          <p:cNvSpPr txBox="1"/>
          <p:nvPr/>
        </p:nvSpPr>
        <p:spPr>
          <a:xfrm>
            <a:off x="2873191" y="239875"/>
            <a:ext cx="598393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nuovo Art. 2486, comma </a:t>
            </a:r>
            <a:r>
              <a:rPr lang="pt-BR" altLang="it-IT" sz="2800" b="1" dirty="0">
                <a:solidFill>
                  <a:srgbClr val="0070C0"/>
                </a:solidFill>
                <a:latin typeface="Arial"/>
              </a:rPr>
              <a:t>3</a:t>
            </a:r>
            <a:r>
              <a:rPr kumimoji="0" lang="pt-BR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c.c</a:t>
            </a:r>
            <a:endParaRPr kumimoji="0" lang="pt-BR" altLang="it-IT" sz="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087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C42E49-B345-8D2D-A250-0B8727B7C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an, Raffreddamento, Elica">
            <a:extLst>
              <a:ext uri="{FF2B5EF4-FFF2-40B4-BE49-F238E27FC236}">
                <a16:creationId xmlns:a16="http://schemas.microsoft.com/office/drawing/2014/main" id="{94F89C93-F342-175B-C0B0-50DA227F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6" b="16842"/>
          <a:stretch/>
        </p:blipFill>
        <p:spPr bwMode="auto">
          <a:xfrm>
            <a:off x="4267201" y="10"/>
            <a:ext cx="792480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2" descr="Immagine che contiene aqua, arte&#10;&#10;Descrizione generata automaticamente">
            <a:extLst>
              <a:ext uri="{FF2B5EF4-FFF2-40B4-BE49-F238E27FC236}">
                <a16:creationId xmlns:a16="http://schemas.microsoft.com/office/drawing/2014/main" id="{CCE2975C-3BB4-FAF1-ECF0-7CA07B3A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 r="2" b="18988"/>
          <a:stretch/>
        </p:blipFill>
        <p:spPr bwMode="auto">
          <a:xfrm>
            <a:off x="4633120" y="3429000"/>
            <a:ext cx="755583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069" name="Freeform: Shape 2068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2" name="Title 1">
            <a:extLst>
              <a:ext uri="{FF2B5EF4-FFF2-40B4-BE49-F238E27FC236}">
                <a16:creationId xmlns:a16="http://schemas.microsoft.com/office/drawing/2014/main" id="{BAC8BC3D-FE1B-9C55-85F8-63CFEC15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86" y="2147183"/>
            <a:ext cx="5817543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Verso </a:t>
            </a:r>
            <a:b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nuova</a:t>
            </a:r>
            <a:r>
              <a:rPr lang="en-US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visione</a:t>
            </a:r>
            <a:b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dell’impresa</a:t>
            </a:r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collettiva</a:t>
            </a:r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,</a:t>
            </a:r>
            <a:b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 cui le </a:t>
            </a:r>
            <a:r>
              <a:rPr lang="en-US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persone</a:t>
            </a:r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sono</a:t>
            </a:r>
            <a:r>
              <a:rPr lang="en-US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centro</a:t>
            </a:r>
            <a:endParaRPr lang="en-US" b="1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R-Evolution - TGVP">
            <a:extLst>
              <a:ext uri="{FF2B5EF4-FFF2-40B4-BE49-F238E27FC236}">
                <a16:creationId xmlns:a16="http://schemas.microsoft.com/office/drawing/2014/main" id="{03D50288-75F1-42C8-F53D-597F664E6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3338" b="20827"/>
          <a:stretch>
            <a:fillRect/>
          </a:stretch>
        </p:blipFill>
        <p:spPr bwMode="auto">
          <a:xfrm>
            <a:off x="0" y="96451"/>
            <a:ext cx="4760316" cy="19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F2643E-DF6D-F950-BA1F-53DC309D390B}"/>
              </a:ext>
            </a:extLst>
          </p:cNvPr>
          <p:cNvSpPr txBox="1"/>
          <p:nvPr/>
        </p:nvSpPr>
        <p:spPr>
          <a:xfrm>
            <a:off x="388308" y="196360"/>
            <a:ext cx="156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C00000"/>
                </a:solidFill>
                <a:latin typeface="Britannic Bold" panose="020B0903060703020204" pitchFamily="34" charset="0"/>
              </a:rPr>
              <a:t>4° </a:t>
            </a:r>
          </a:p>
        </p:txBody>
      </p:sp>
    </p:spTree>
    <p:extLst>
      <p:ext uri="{BB962C8B-B14F-4D97-AF65-F5344CB8AC3E}">
        <p14:creationId xmlns:p14="http://schemas.microsoft.com/office/powerpoint/2010/main" val="1255301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>
          <a:extLst>
            <a:ext uri="{FF2B5EF4-FFF2-40B4-BE49-F238E27FC236}">
              <a16:creationId xmlns:a16="http://schemas.microsoft.com/office/drawing/2014/main" id="{0951219B-D430-3DB1-C1B4-1F8D96049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>
            <a:extLst>
              <a:ext uri="{FF2B5EF4-FFF2-40B4-BE49-F238E27FC236}">
                <a16:creationId xmlns:a16="http://schemas.microsoft.com/office/drawing/2014/main" id="{FD65636C-1FFB-C7D4-12B8-C109224D9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57" y="61609"/>
            <a:ext cx="5533053" cy="8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lang="it-IT" sz="3200" b="1" dirty="0">
                <a:solidFill>
                  <a:srgbClr val="0070C0"/>
                </a:solidFill>
              </a:rPr>
              <a:t>Dalla </a:t>
            </a:r>
            <a:br>
              <a:rPr lang="it-IT" sz="3200" b="1" dirty="0">
                <a:solidFill>
                  <a:srgbClr val="0070C0"/>
                </a:solidFill>
              </a:rPr>
            </a:br>
            <a:r>
              <a:rPr lang="it-IT" sz="3200" b="1" dirty="0">
                <a:solidFill>
                  <a:srgbClr val="0070C0"/>
                </a:solidFill>
              </a:rPr>
              <a:t>“governance </a:t>
            </a:r>
            <a:r>
              <a:rPr lang="it-IT" sz="3200" b="1" dirty="0">
                <a:solidFill>
                  <a:srgbClr val="C00000"/>
                </a:solidFill>
              </a:rPr>
              <a:t>competitiva</a:t>
            </a:r>
            <a:r>
              <a:rPr lang="it-IT" sz="3200" b="1" dirty="0">
                <a:solidFill>
                  <a:srgbClr val="0070C0"/>
                </a:solidFill>
              </a:rPr>
              <a:t>”</a:t>
            </a:r>
            <a:endParaRPr sz="3600" dirty="0"/>
          </a:p>
        </p:txBody>
      </p:sp>
      <p:pic>
        <p:nvPicPr>
          <p:cNvPr id="302" name="Google Shape;302;p22" descr="O concorrenza o caverna. Ecco perché la competizione ci rende molto più civili">
            <a:extLst>
              <a:ext uri="{FF2B5EF4-FFF2-40B4-BE49-F238E27FC236}">
                <a16:creationId xmlns:a16="http://schemas.microsoft.com/office/drawing/2014/main" id="{58DD835E-99FE-8578-F6FC-ADE4CFF6F7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13" b="14251"/>
          <a:stretch/>
        </p:blipFill>
        <p:spPr>
          <a:xfrm>
            <a:off x="155977" y="953160"/>
            <a:ext cx="5448233" cy="299880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03" name="Google Shape;303;p22" descr="Collaborative Governance: How We Build Power Together | The Forge">
            <a:extLst>
              <a:ext uri="{FF2B5EF4-FFF2-40B4-BE49-F238E27FC236}">
                <a16:creationId xmlns:a16="http://schemas.microsoft.com/office/drawing/2014/main" id="{A37201BC-727D-007F-984B-BD1B78DB91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234" b="6457"/>
          <a:stretch/>
        </p:blipFill>
        <p:spPr>
          <a:xfrm>
            <a:off x="5862716" y="3305723"/>
            <a:ext cx="6281268" cy="34708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1;p22">
            <a:extLst>
              <a:ext uri="{FF2B5EF4-FFF2-40B4-BE49-F238E27FC236}">
                <a16:creationId xmlns:a16="http://schemas.microsoft.com/office/drawing/2014/main" id="{930E4B50-B3BC-AF23-F2FF-79FB01CA1B07}"/>
              </a:ext>
            </a:extLst>
          </p:cNvPr>
          <p:cNvSpPr txBox="1">
            <a:spLocks/>
          </p:cNvSpPr>
          <p:nvPr/>
        </p:nvSpPr>
        <p:spPr>
          <a:xfrm>
            <a:off x="6237027" y="1863838"/>
            <a:ext cx="5660528" cy="1212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alla 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“governance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collaborativa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”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5AA2DD6E-D231-A043-0416-918C8B09C4BC}"/>
              </a:ext>
            </a:extLst>
          </p:cNvPr>
          <p:cNvSpPr/>
          <p:nvPr/>
        </p:nvSpPr>
        <p:spPr>
          <a:xfrm rot="18137560">
            <a:off x="3775848" y="3753565"/>
            <a:ext cx="1306393" cy="3777420"/>
          </a:xfrm>
          <a:prstGeom prst="curvedRightArrow">
            <a:avLst>
              <a:gd name="adj1" fmla="val 23162"/>
              <a:gd name="adj2" fmla="val 46886"/>
              <a:gd name="adj3" fmla="val 6349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39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B304-80E9-BD77-0DA6-65CA895B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7;p9" descr="Immagine che contiene testo, grafica, libro, Elementi grafici&#10;&#10;Descrizione generata automaticamente">
            <a:extLst>
              <a:ext uri="{FF2B5EF4-FFF2-40B4-BE49-F238E27FC236}">
                <a16:creationId xmlns:a16="http://schemas.microsoft.com/office/drawing/2014/main" id="{549C4EF4-CAB6-33C3-E39D-F0BF6B8F7758}"/>
              </a:ext>
            </a:extLst>
          </p:cNvPr>
          <p:cNvPicPr preferRelativeResize="0"/>
          <p:nvPr/>
        </p:nvPicPr>
        <p:blipFill rotWithShape="1">
          <a:blip r:embed="rId2"/>
          <a:srcRect l="23315"/>
          <a:stretch/>
        </p:blipFill>
        <p:spPr>
          <a:xfrm>
            <a:off x="128494" y="888642"/>
            <a:ext cx="3554864" cy="49970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46BE5B-1B75-070A-9D0A-D137C56D6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5690" y="1092771"/>
            <a:ext cx="7246355" cy="489558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3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Articolo 46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 fini della elevazione economica e sociale del lavoro e in armonia con le esigenze della produzione, la Repubblica riconosce il </a:t>
            </a:r>
            <a:r>
              <a:rPr lang="it-IT" sz="3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diritto dei lavoratori a collaborare, nei modi e nei limiti stabiliti dalle leggi, alla gestione delle aziende</a:t>
            </a:r>
            <a:r>
              <a:rPr lang="it-IT" sz="38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81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tecipazione dei lavoratori">
            <a:extLst>
              <a:ext uri="{FF2B5EF4-FFF2-40B4-BE49-F238E27FC236}">
                <a16:creationId xmlns:a16="http://schemas.microsoft.com/office/drawing/2014/main" id="{5C48ACA9-539D-A73F-1018-E363B33BA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r="11002"/>
          <a:stretch>
            <a:fillRect/>
          </a:stretch>
        </p:blipFill>
        <p:spPr bwMode="auto">
          <a:xfrm>
            <a:off x="4358121" y="643467"/>
            <a:ext cx="775564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EAEC38-DDE5-5469-0C05-64D9906A860F}"/>
              </a:ext>
            </a:extLst>
          </p:cNvPr>
          <p:cNvSpPr txBox="1"/>
          <p:nvPr/>
        </p:nvSpPr>
        <p:spPr>
          <a:xfrm>
            <a:off x="216713" y="1139154"/>
            <a:ext cx="40705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10 giugno 2025</a:t>
            </a:r>
          </a:p>
          <a:p>
            <a:endParaRPr lang="it-IT" sz="2800" b="1" dirty="0">
              <a:solidFill>
                <a:srgbClr val="0070C0"/>
              </a:solidFill>
            </a:endParaRPr>
          </a:p>
          <a:p>
            <a:r>
              <a:rPr lang="it-IT" sz="2800" b="1" dirty="0">
                <a:solidFill>
                  <a:srgbClr val="0070C0"/>
                </a:solidFill>
              </a:rPr>
              <a:t>Entrata in vigore della </a:t>
            </a:r>
          </a:p>
          <a:p>
            <a:r>
              <a:rPr lang="it-IT" sz="2800" b="1" dirty="0">
                <a:solidFill>
                  <a:srgbClr val="0070C0"/>
                </a:solidFill>
              </a:rPr>
              <a:t>L. 15/05/2025, n. 76</a:t>
            </a:r>
          </a:p>
          <a:p>
            <a:r>
              <a:rPr lang="it-IT" sz="2800" b="1" dirty="0">
                <a:solidFill>
                  <a:srgbClr val="0070C0"/>
                </a:solidFill>
              </a:rPr>
              <a:t> </a:t>
            </a:r>
          </a:p>
          <a:p>
            <a:r>
              <a:rPr lang="it-IT" sz="2800" b="1" dirty="0">
                <a:solidFill>
                  <a:srgbClr val="0070C0"/>
                </a:solidFill>
              </a:rPr>
              <a:t>«</a:t>
            </a:r>
            <a:r>
              <a:rPr lang="it-IT" sz="2800" b="1" i="1" dirty="0">
                <a:solidFill>
                  <a:srgbClr val="C00000"/>
                </a:solidFill>
              </a:rPr>
              <a:t>Disposizioni per la partecipazione dei lavoratori alla gestione, al capitale e agli utili delle imprese</a:t>
            </a:r>
            <a:r>
              <a:rPr lang="it-IT" sz="2800" b="1" dirty="0">
                <a:solidFill>
                  <a:srgbClr val="0070C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96302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609EA8-0152-A415-205E-5EADA6C1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4ABA4-23F6-40E8-840B-7ED4F0D2D4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Marco Aurelio, un intellettuale al potere">
            <a:extLst>
              <a:ext uri="{FF2B5EF4-FFF2-40B4-BE49-F238E27FC236}">
                <a16:creationId xmlns:a16="http://schemas.microsoft.com/office/drawing/2014/main" id="{1C9842D2-A6E5-89C8-5989-C7BE5317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4" y="79933"/>
            <a:ext cx="12042052" cy="677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86FB07-AA8D-6678-AC17-F7B361557838}"/>
              </a:ext>
            </a:extLst>
          </p:cNvPr>
          <p:cNvSpPr txBox="1"/>
          <p:nvPr/>
        </p:nvSpPr>
        <p:spPr>
          <a:xfrm>
            <a:off x="519953" y="449370"/>
            <a:ext cx="11104281" cy="6588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VERSO UNA NUOVA FIGURA DEL LEADER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«che rassicura e supporta chi sbaglia (…).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condivide la presa di rischio assumendosi le proprie responsabilità.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ha una statura manageriale tale da gestire eventuali dissensi nel suo team, motivando anche gli scettici verso un obiettivo comune».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Massimo </a:t>
            </a:r>
            <a:r>
              <a:rPr kumimoji="0" lang="it-IT" sz="2800" b="0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Milletti</a:t>
            </a:r>
            <a:r>
              <a:rPr kumimoji="0" lang="it-IT" sz="2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Il Sole24Ore, 02 aprile 2025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61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02406-36EB-CE55-30A0-F596552A6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C700CD00-DF3E-4660-A6EC-A18C3B7F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-Evolution - TGVP">
            <a:extLst>
              <a:ext uri="{FF2B5EF4-FFF2-40B4-BE49-F238E27FC236}">
                <a16:creationId xmlns:a16="http://schemas.microsoft.com/office/drawing/2014/main" id="{A07458CE-295B-E900-839A-F3C79D3C9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6" r="-2" b="-2"/>
          <a:stretch>
            <a:fillRect/>
          </a:stretch>
        </p:blipFill>
        <p:spPr bwMode="auto">
          <a:xfrm>
            <a:off x="0" y="0"/>
            <a:ext cx="6459249" cy="3342653"/>
          </a:xfrm>
          <a:custGeom>
            <a:avLst/>
            <a:gdLst/>
            <a:ahLst/>
            <a:cxnLst/>
            <a:rect l="l" t="t" r="r" b="b"/>
            <a:pathLst>
              <a:path w="6000749" h="3342653">
                <a:moveTo>
                  <a:pt x="0" y="0"/>
                </a:moveTo>
                <a:lnTo>
                  <a:pt x="6000749" y="0"/>
                </a:lnTo>
                <a:lnTo>
                  <a:pt x="6000749" y="3198652"/>
                </a:lnTo>
                <a:lnTo>
                  <a:pt x="5572124" y="3171203"/>
                </a:lnTo>
                <a:lnTo>
                  <a:pt x="0" y="334265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ateria, Fiume, Torrente, Curvo">
            <a:extLst>
              <a:ext uri="{FF2B5EF4-FFF2-40B4-BE49-F238E27FC236}">
                <a16:creationId xmlns:a16="http://schemas.microsoft.com/office/drawing/2014/main" id="{FD8189B8-C10F-F9A0-6DE0-CD4E16551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1" b="9261"/>
          <a:stretch>
            <a:fillRect/>
          </a:stretch>
        </p:blipFill>
        <p:spPr bwMode="auto">
          <a:xfrm>
            <a:off x="6143622" y="-15114"/>
            <a:ext cx="6000750" cy="3418853"/>
          </a:xfrm>
          <a:custGeom>
            <a:avLst/>
            <a:gdLst/>
            <a:ahLst/>
            <a:cxnLst/>
            <a:rect l="l" t="t" r="r" b="b"/>
            <a:pathLst>
              <a:path w="6000750" h="3418853">
                <a:moveTo>
                  <a:pt x="0" y="0"/>
                </a:moveTo>
                <a:lnTo>
                  <a:pt x="6000750" y="0"/>
                </a:lnTo>
                <a:lnTo>
                  <a:pt x="6000750" y="227978"/>
                </a:lnTo>
                <a:lnTo>
                  <a:pt x="6000750" y="2065168"/>
                </a:lnTo>
                <a:lnTo>
                  <a:pt x="6000750" y="3342653"/>
                </a:lnTo>
                <a:lnTo>
                  <a:pt x="3248025" y="3418853"/>
                </a:lnTo>
                <a:lnTo>
                  <a:pt x="0" y="32108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1A6ABD-A7B4-9981-F6B8-A9D1F9CFE588}"/>
              </a:ext>
            </a:extLst>
          </p:cNvPr>
          <p:cNvSpPr txBox="1"/>
          <p:nvPr/>
        </p:nvSpPr>
        <p:spPr>
          <a:xfrm>
            <a:off x="1255084" y="2699360"/>
            <a:ext cx="10588663" cy="4384110"/>
          </a:xfrm>
          <a:prstGeom prst="rect">
            <a:avLst/>
          </a:prstGeom>
          <a:scene3d>
            <a:camera prst="perspectiveRelaxed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Verso un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FFFF00">
                    <a:alpha val="80000"/>
                  </a:srgbClr>
                </a:solidFill>
              </a:rPr>
              <a:t>n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uovo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sistema</a:t>
            </a:r>
            <a:r>
              <a:rPr kumimoji="0" lang="en-US" sz="54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lang="en-US" sz="5400" b="1" dirty="0" err="1">
                <a:solidFill>
                  <a:srgbClr val="FFFF00">
                    <a:alpha val="80000"/>
                  </a:srgbClr>
                </a:solidFill>
              </a:rPr>
              <a:t>fondato</a:t>
            </a:r>
            <a:r>
              <a:rPr lang="en-US" sz="5400" b="1" dirty="0">
                <a:solidFill>
                  <a:srgbClr val="FFFF00">
                    <a:alpha val="80000"/>
                  </a:srgbClr>
                </a:solidFill>
              </a:rPr>
              <a:t>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>
                    <a:alpha val="80000"/>
                  </a:srgbClr>
                </a:solidFill>
              </a:rPr>
              <a:t>sulla</a:t>
            </a:r>
            <a:r>
              <a:rPr lang="en-US" sz="4800" b="1" dirty="0">
                <a:solidFill>
                  <a:srgbClr val="FFFF00">
                    <a:alpha val="80000"/>
                  </a:srgbClr>
                </a:solidFill>
              </a:rPr>
              <a:t>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Giustizia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Consensuale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,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in cui non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conta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il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numero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delle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cause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vinte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ma la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qualità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degli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accordi</a:t>
            </a: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raggiunti</a:t>
            </a:r>
            <a:endParaRPr kumimoji="0" lang="en-US" sz="4800" b="1" i="0" u="none" strike="noStrike" cap="none" spc="0" normalizeH="0" baseline="0" noProof="0" dirty="0">
              <a:ln>
                <a:noFill/>
              </a:ln>
              <a:solidFill>
                <a:srgbClr val="FFFF00">
                  <a:alpha val="8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5AC42B-5AB1-91AA-E1C3-1610B31820E2}"/>
              </a:ext>
            </a:extLst>
          </p:cNvPr>
          <p:cNvSpPr txBox="1"/>
          <p:nvPr/>
        </p:nvSpPr>
        <p:spPr>
          <a:xfrm>
            <a:off x="649523" y="812891"/>
            <a:ext cx="1499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C00000"/>
                </a:solidFill>
                <a:latin typeface="Britannic Bold" panose="020B0903060703020204" pitchFamily="34" charset="0"/>
              </a:rPr>
              <a:t>5° </a:t>
            </a:r>
          </a:p>
        </p:txBody>
      </p:sp>
    </p:spTree>
    <p:extLst>
      <p:ext uri="{BB962C8B-B14F-4D97-AF65-F5344CB8AC3E}">
        <p14:creationId xmlns:p14="http://schemas.microsoft.com/office/powerpoint/2010/main" val="337624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47CEC-10C3-6F61-B39B-1D3BE8E3E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2;p20">
            <a:extLst>
              <a:ext uri="{FF2B5EF4-FFF2-40B4-BE49-F238E27FC236}">
                <a16:creationId xmlns:a16="http://schemas.microsoft.com/office/drawing/2014/main" id="{97AAB621-F256-F893-31F2-0D7FA7193C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83" y="3429000"/>
            <a:ext cx="5226645" cy="336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1;p20">
            <a:extLst>
              <a:ext uri="{FF2B5EF4-FFF2-40B4-BE49-F238E27FC236}">
                <a16:creationId xmlns:a16="http://schemas.microsoft.com/office/drawing/2014/main" id="{75164404-894B-7BAE-934E-8AE46EAF41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337"/>
          <a:stretch/>
        </p:blipFill>
        <p:spPr>
          <a:xfrm>
            <a:off x="6702966" y="3610890"/>
            <a:ext cx="5340922" cy="31659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3;p20">
            <a:extLst>
              <a:ext uri="{FF2B5EF4-FFF2-40B4-BE49-F238E27FC236}">
                <a16:creationId xmlns:a16="http://schemas.microsoft.com/office/drawing/2014/main" id="{04E67283-AC89-788C-11A4-1243C6BF408A}"/>
              </a:ext>
            </a:extLst>
          </p:cNvPr>
          <p:cNvSpPr txBox="1"/>
          <p:nvPr/>
        </p:nvSpPr>
        <p:spPr>
          <a:xfrm>
            <a:off x="932228" y="2181751"/>
            <a:ext cx="3521954" cy="1048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0" tIns="41450" rIns="82900" bIns="4145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dallo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shareholder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value” </a:t>
            </a:r>
            <a:endParaRPr kumimoji="0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86;p20">
            <a:extLst>
              <a:ext uri="{FF2B5EF4-FFF2-40B4-BE49-F238E27FC236}">
                <a16:creationId xmlns:a16="http://schemas.microsoft.com/office/drawing/2014/main" id="{270EFC0A-3C51-D476-2948-218E471735BE}"/>
              </a:ext>
            </a:extLst>
          </p:cNvPr>
          <p:cNvSpPr/>
          <p:nvPr/>
        </p:nvSpPr>
        <p:spPr>
          <a:xfrm>
            <a:off x="5301450" y="2380989"/>
            <a:ext cx="1220724" cy="5394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84;p20">
            <a:extLst>
              <a:ext uri="{FF2B5EF4-FFF2-40B4-BE49-F238E27FC236}">
                <a16:creationId xmlns:a16="http://schemas.microsoft.com/office/drawing/2014/main" id="{A78322E2-0B2E-8835-5AEE-70D591CB4B33}"/>
              </a:ext>
            </a:extLst>
          </p:cNvPr>
          <p:cNvSpPr txBox="1"/>
          <p:nvPr/>
        </p:nvSpPr>
        <p:spPr>
          <a:xfrm>
            <a:off x="7737819" y="2318881"/>
            <a:ext cx="3521953" cy="129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0" tIns="41450" rIns="82900" bIns="4145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allo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stakeholder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value”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R-Evolution - TGVP">
            <a:extLst>
              <a:ext uri="{FF2B5EF4-FFF2-40B4-BE49-F238E27FC236}">
                <a16:creationId xmlns:a16="http://schemas.microsoft.com/office/drawing/2014/main" id="{8D12F4A6-F92E-01C4-6938-E35AABF07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3338" b="20827"/>
          <a:stretch>
            <a:fillRect/>
          </a:stretch>
        </p:blipFill>
        <p:spPr bwMode="auto">
          <a:xfrm>
            <a:off x="2793002" y="59499"/>
            <a:ext cx="6237619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83EDFB-5446-A9D7-9BB5-E2465823F8F3}"/>
              </a:ext>
            </a:extLst>
          </p:cNvPr>
          <p:cNvSpPr txBox="1"/>
          <p:nvPr/>
        </p:nvSpPr>
        <p:spPr>
          <a:xfrm>
            <a:off x="3864280" y="-72949"/>
            <a:ext cx="156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C00000"/>
                </a:solidFill>
                <a:latin typeface="Britannic Bold" panose="020B0903060703020204" pitchFamily="34" charset="0"/>
              </a:rPr>
              <a:t>1° </a:t>
            </a:r>
          </a:p>
        </p:txBody>
      </p:sp>
    </p:spTree>
    <p:extLst>
      <p:ext uri="{BB962C8B-B14F-4D97-AF65-F5344CB8AC3E}">
        <p14:creationId xmlns:p14="http://schemas.microsoft.com/office/powerpoint/2010/main" val="1691219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A5AB12D1-85BB-52CA-B079-70BCBEC4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6">
            <a:extLst>
              <a:ext uri="{FF2B5EF4-FFF2-40B4-BE49-F238E27FC236}">
                <a16:creationId xmlns:a16="http://schemas.microsoft.com/office/drawing/2014/main" id="{DC3E739F-4BA8-A0E9-9943-03A2397E92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27" y="0"/>
            <a:ext cx="5578085" cy="3814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>
            <a:extLst>
              <a:ext uri="{FF2B5EF4-FFF2-40B4-BE49-F238E27FC236}">
                <a16:creationId xmlns:a16="http://schemas.microsoft.com/office/drawing/2014/main" id="{E05484B3-44BD-B884-1999-FA6463187EF3}"/>
              </a:ext>
            </a:extLst>
          </p:cNvPr>
          <p:cNvSpPr txBox="1"/>
          <p:nvPr/>
        </p:nvSpPr>
        <p:spPr>
          <a:xfrm>
            <a:off x="7045890" y="1856983"/>
            <a:ext cx="4672209" cy="128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31075" rIns="62175" bIns="310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 un nuovo sistema di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Ordine negoziato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Google Shape;221;p13" descr="La nuova mediazione civile: sempre più vicina la giustizia consensuale -  Costozero, magazine di economia, finanza, politica imprenditoriale e tempo  libero - Confindustria Salerno">
            <a:extLst>
              <a:ext uri="{FF2B5EF4-FFF2-40B4-BE49-F238E27FC236}">
                <a16:creationId xmlns:a16="http://schemas.microsoft.com/office/drawing/2014/main" id="{416FE361-E19B-626A-6F89-90AA8DC3C0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698" t="5051" r="4413" b="4502"/>
          <a:stretch/>
        </p:blipFill>
        <p:spPr>
          <a:xfrm>
            <a:off x="6463431" y="3043825"/>
            <a:ext cx="5669942" cy="38141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Google Shape;136;p6">
            <a:extLst>
              <a:ext uri="{FF2B5EF4-FFF2-40B4-BE49-F238E27FC236}">
                <a16:creationId xmlns:a16="http://schemas.microsoft.com/office/drawing/2014/main" id="{315493BE-54E7-8E29-3421-EE08DE609794}"/>
              </a:ext>
            </a:extLst>
          </p:cNvPr>
          <p:cNvSpPr txBox="1"/>
          <p:nvPr/>
        </p:nvSpPr>
        <p:spPr>
          <a:xfrm>
            <a:off x="58627" y="4011453"/>
            <a:ext cx="3934195" cy="114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31075" rIns="62175" bIns="310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Dal vecchio sistema di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Ordine imposto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45E0CF97-4E9B-293B-AEB3-C098A0D7E80A}"/>
              </a:ext>
            </a:extLst>
          </p:cNvPr>
          <p:cNvSpPr/>
          <p:nvPr/>
        </p:nvSpPr>
        <p:spPr>
          <a:xfrm rot="18786685">
            <a:off x="4612028" y="3772991"/>
            <a:ext cx="1297179" cy="3251429"/>
          </a:xfrm>
          <a:prstGeom prst="curvedRightArrow">
            <a:avLst>
              <a:gd name="adj1" fmla="val 23162"/>
              <a:gd name="adj2" fmla="val 46886"/>
              <a:gd name="adj3" fmla="val 7579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13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EB59155B-CBE6-9D41-35E3-4D300A169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>
            <a:extLst>
              <a:ext uri="{FF2B5EF4-FFF2-40B4-BE49-F238E27FC236}">
                <a16:creationId xmlns:a16="http://schemas.microsoft.com/office/drawing/2014/main" id="{04207E2E-E905-CF01-48F0-BEE3688A2813}"/>
              </a:ext>
            </a:extLst>
          </p:cNvPr>
          <p:cNvSpPr txBox="1"/>
          <p:nvPr/>
        </p:nvSpPr>
        <p:spPr>
          <a:xfrm>
            <a:off x="914399" y="2524101"/>
            <a:ext cx="8467859" cy="423831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 panose="020B0604020202020204" pitchFamily="34" charset="0"/>
            </a:pPr>
            <a:r>
              <a:rPr lang="it-IT" sz="2800" b="1" dirty="0">
                <a:solidFill>
                  <a:srgbClr val="0070C0"/>
                </a:solidFill>
              </a:rPr>
              <a:t>a)   2010 - </a:t>
            </a:r>
            <a:r>
              <a:rPr lang="it-IT" sz="2800" b="1" dirty="0">
                <a:solidFill>
                  <a:srgbClr val="C00000"/>
                </a:solidFill>
              </a:rPr>
              <a:t>Mediazione</a:t>
            </a:r>
            <a:r>
              <a:rPr lang="it-IT" sz="2800" b="1" dirty="0">
                <a:solidFill>
                  <a:srgbClr val="0070C0"/>
                </a:solidFill>
              </a:rPr>
              <a:t> (D. Lgs. 04/03/2010, n. 28)</a:t>
            </a:r>
            <a:endParaRPr lang="it-IT" sz="2800" dirty="0">
              <a:solidFill>
                <a:srgbClr val="0070C0"/>
              </a:solidFill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 panose="020B0604020202020204" pitchFamily="34" charset="0"/>
            </a:pPr>
            <a:r>
              <a:rPr lang="it-IT" sz="2800" b="1" dirty="0">
                <a:solidFill>
                  <a:srgbClr val="0070C0"/>
                </a:solidFill>
              </a:rPr>
              <a:t>b)   2014 - </a:t>
            </a:r>
            <a:r>
              <a:rPr lang="it-IT" sz="2800" b="1" dirty="0">
                <a:solidFill>
                  <a:srgbClr val="C00000"/>
                </a:solidFill>
              </a:rPr>
              <a:t>Negoziazione assistita </a:t>
            </a:r>
            <a:r>
              <a:rPr lang="it-IT" sz="2800" b="1" dirty="0">
                <a:solidFill>
                  <a:srgbClr val="0070C0"/>
                </a:solidFill>
              </a:rPr>
              <a:t>(D.L. 132/2014)</a:t>
            </a:r>
            <a:endParaRPr lang="it-IT" sz="2800" dirty="0">
              <a:solidFill>
                <a:srgbClr val="0070C0"/>
              </a:solidFill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 panose="020B0604020202020204" pitchFamily="34" charset="0"/>
            </a:pPr>
            <a:r>
              <a:rPr lang="it-IT" sz="2800" b="1" dirty="0">
                <a:solidFill>
                  <a:srgbClr val="0070C0"/>
                </a:solidFill>
              </a:rPr>
              <a:t>c)    2019 - </a:t>
            </a:r>
            <a:r>
              <a:rPr lang="it-IT" sz="2800" b="1" dirty="0">
                <a:solidFill>
                  <a:srgbClr val="C00000"/>
                </a:solidFill>
              </a:rPr>
              <a:t>Composizione negoziata della crisi 	  		d’impresa </a:t>
            </a:r>
            <a:r>
              <a:rPr lang="it-IT" sz="2800" b="1" dirty="0">
                <a:solidFill>
                  <a:srgbClr val="0070C0"/>
                </a:solidFill>
              </a:rPr>
              <a:t>(artt. 4, 12  e ss. CCII)</a:t>
            </a:r>
            <a:endParaRPr lang="it-IT" sz="2800" dirty="0">
              <a:solidFill>
                <a:srgbClr val="0070C0"/>
              </a:solidFill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 panose="020B0604020202020204" pitchFamily="34" charset="0"/>
            </a:pPr>
            <a:r>
              <a:rPr lang="it-IT" sz="2800" b="1" dirty="0">
                <a:solidFill>
                  <a:srgbClr val="0070C0"/>
                </a:solidFill>
              </a:rPr>
              <a:t>d) 2022 - </a:t>
            </a:r>
            <a:r>
              <a:rPr lang="it-IT" sz="2800" b="1" dirty="0">
                <a:solidFill>
                  <a:srgbClr val="C00000"/>
                </a:solidFill>
              </a:rPr>
              <a:t>Riforma Cartabia </a:t>
            </a:r>
            <a:r>
              <a:rPr lang="it-IT" sz="2800" b="1" dirty="0">
                <a:solidFill>
                  <a:srgbClr val="0070C0"/>
                </a:solidFill>
              </a:rPr>
              <a:t>(L. Delega 134/2021)</a:t>
            </a:r>
            <a:endParaRPr lang="it-IT" sz="2800" dirty="0">
              <a:solidFill>
                <a:srgbClr val="0070C0"/>
              </a:solidFill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 panose="020B0604020202020204" pitchFamily="34" charset="0"/>
            </a:pPr>
            <a:r>
              <a:rPr lang="it-IT" sz="2800" b="1" dirty="0">
                <a:solidFill>
                  <a:srgbClr val="0070C0"/>
                </a:solidFill>
              </a:rPr>
              <a:t>e) 2022  - </a:t>
            </a:r>
            <a:r>
              <a:rPr lang="it-IT" sz="2800" b="1" dirty="0">
                <a:solidFill>
                  <a:srgbClr val="C00000"/>
                </a:solidFill>
              </a:rPr>
              <a:t>Giustizia Riparativa </a:t>
            </a:r>
            <a:r>
              <a:rPr lang="it-IT" sz="2800" b="1" dirty="0">
                <a:solidFill>
                  <a:srgbClr val="0070C0"/>
                </a:solidFill>
              </a:rPr>
              <a:t>(Dlgs. n. 150/2022, 	attuazione L.   Delega 134/2021</a:t>
            </a:r>
            <a:r>
              <a:rPr lang="it-IT" sz="2000" b="1" dirty="0">
                <a:solidFill>
                  <a:srgbClr val="0070C0"/>
                </a:solidFill>
              </a:rPr>
              <a:t>) </a:t>
            </a:r>
            <a:endParaRPr lang="it-IT" sz="2000" dirty="0">
              <a:solidFill>
                <a:srgbClr val="0070C0"/>
              </a:solidFill>
            </a:endParaRPr>
          </a:p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</a:pPr>
            <a:endParaRPr lang="it-IT" sz="2000" b="1" dirty="0"/>
          </a:p>
        </p:txBody>
      </p:sp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62BEFF20-3B10-6E1A-C8B9-900CA52D84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 b="17603"/>
          <a:stretch>
            <a:fillRect/>
          </a:stretch>
        </p:blipFill>
        <p:spPr>
          <a:xfrm>
            <a:off x="6668036" y="457200"/>
            <a:ext cx="5181600" cy="1886756"/>
          </a:xfrm>
          <a:noFill/>
        </p:spPr>
      </p:pic>
      <p:sp>
        <p:nvSpPr>
          <p:cNvPr id="258" name="Title 3">
            <a:extLst>
              <a:ext uri="{FF2B5EF4-FFF2-40B4-BE49-F238E27FC236}">
                <a16:creationId xmlns:a16="http://schemas.microsoft.com/office/drawing/2014/main" id="{42EE824F-1A85-0A97-3DB0-97652C83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237"/>
            <a:ext cx="5523963" cy="724375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70C0"/>
                </a:solidFill>
                <a:latin typeface="+mn-lt"/>
              </a:rPr>
              <a:t>Le tappe fondamentali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3" name="Google Shape;253;p16" hidden="1">
            <a:extLst>
              <a:ext uri="{FF2B5EF4-FFF2-40B4-BE49-F238E27FC236}">
                <a16:creationId xmlns:a16="http://schemas.microsoft.com/office/drawing/2014/main" id="{6FF78279-B3DA-5EE9-3303-29C5948F6BF9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BD8E3073-1204-4448-9523-99EB7E04C49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181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Lavoratore">
            <a:extLst>
              <a:ext uri="{FF2B5EF4-FFF2-40B4-BE49-F238E27FC236}">
                <a16:creationId xmlns:a16="http://schemas.microsoft.com/office/drawing/2014/main" id="{D0F5870C-BC9E-2FB3-CE1C-CFAD2E33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4" b="436"/>
          <a:stretch/>
        </p:blipFill>
        <p:spPr bwMode="auto">
          <a:xfrm>
            <a:off x="3884524" y="1574464"/>
            <a:ext cx="8307476" cy="52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75FBB4-F43C-284A-D3E2-B2830EB4BB73}"/>
              </a:ext>
            </a:extLst>
          </p:cNvPr>
          <p:cNvSpPr txBox="1"/>
          <p:nvPr/>
        </p:nvSpPr>
        <p:spPr>
          <a:xfrm>
            <a:off x="3600450" y="226709"/>
            <a:ext cx="84677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ttobre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2024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Approvazione del Decreto correttivo del Codice dei contratti pubblici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F7DB37-E3B1-761B-1A8A-5687A61A63AA}"/>
              </a:ext>
            </a:extLst>
          </p:cNvPr>
          <p:cNvSpPr txBox="1"/>
          <p:nvPr/>
        </p:nvSpPr>
        <p:spPr>
          <a:xfrm>
            <a:off x="78723" y="1877245"/>
            <a:ext cx="38756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Art. 82-bis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Gli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Accordi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 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Collaborazione</a:t>
            </a:r>
          </a:p>
        </p:txBody>
      </p:sp>
    </p:spTree>
    <p:extLst>
      <p:ext uri="{BB962C8B-B14F-4D97-AF65-F5344CB8AC3E}">
        <p14:creationId xmlns:p14="http://schemas.microsoft.com/office/powerpoint/2010/main" val="1741441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sellaDiTesto 5">
            <a:extLst>
              <a:ext uri="{FF2B5EF4-FFF2-40B4-BE49-F238E27FC236}">
                <a16:creationId xmlns:a16="http://schemas.microsoft.com/office/drawing/2014/main" id="{4582D748-F0CC-8046-EA19-2E6C1FFD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" y="457199"/>
            <a:ext cx="5129408" cy="12319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La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centralità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della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negoziazione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collaborativa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F4E406-6DE6-549C-A0AF-6D2D130B7204}"/>
              </a:ext>
            </a:extLst>
          </p:cNvPr>
          <p:cNvSpPr txBox="1"/>
          <p:nvPr/>
        </p:nvSpPr>
        <p:spPr>
          <a:xfrm>
            <a:off x="5597651" y="84679"/>
            <a:ext cx="6251448" cy="3870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strumento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per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prevenire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e 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gestire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i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conflitti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e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concludere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accordi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WIN-WIN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it-IT" sz="2800" b="1" dirty="0">
                <a:solidFill>
                  <a:srgbClr val="0070C0"/>
                </a:solidFill>
                <a:latin typeface="Aptos Display" panose="02110004020202020204"/>
              </a:rPr>
              <a:t>n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ell’ambito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delle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procedure ADR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previste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dal nuovo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sistema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di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giustizia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consensuale</a:t>
            </a:r>
            <a:endParaRPr kumimoji="0" lang="en-US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2" descr="Ufficio, Attività Commerciale, Business">
            <a:extLst>
              <a:ext uri="{FF2B5EF4-FFF2-40B4-BE49-F238E27FC236}">
                <a16:creationId xmlns:a16="http://schemas.microsoft.com/office/drawing/2014/main" id="{E90AD2DD-1603-2F53-6E91-8612FD097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10027"/>
          <a:stretch/>
        </p:blipFill>
        <p:spPr bwMode="auto">
          <a:xfrm>
            <a:off x="138885" y="2171585"/>
            <a:ext cx="5046890" cy="34046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 descr="Mani, Win Win, Win, Reciproco">
            <a:extLst>
              <a:ext uri="{FF2B5EF4-FFF2-40B4-BE49-F238E27FC236}">
                <a16:creationId xmlns:a16="http://schemas.microsoft.com/office/drawing/2014/main" id="{3D246A29-4D2F-C001-3317-8D3D4630A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3348"/>
          <a:stretch/>
        </p:blipFill>
        <p:spPr bwMode="auto">
          <a:xfrm>
            <a:off x="5681415" y="3130549"/>
            <a:ext cx="6083919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62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sellaDiTesto 5">
            <a:extLst>
              <a:ext uri="{FF2B5EF4-FFF2-40B4-BE49-F238E27FC236}">
                <a16:creationId xmlns:a16="http://schemas.microsoft.com/office/drawing/2014/main" id="{4582D748-F0CC-8046-EA19-2E6C1FFD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" y="457199"/>
            <a:ext cx="5129408" cy="27811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La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centralità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della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negoziazione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collaborativa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uno </a:t>
            </a:r>
            <a:r>
              <a:rPr lang="en-US" altLang="it-IT" sz="3000" b="1" dirty="0" err="1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strumento</a:t>
            </a: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di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gestione</a:t>
            </a:r>
            <a:r>
              <a:rPr lang="en-US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e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prevenzione</a:t>
            </a:r>
            <a:r>
              <a:rPr lang="en-US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 dei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rischi</a:t>
            </a: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, a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it-IT" sz="3000" b="1" dirty="0" err="1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salvaguardia</a:t>
            </a: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it-IT" sz="3000" b="1" dirty="0" err="1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della</a:t>
            </a: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continuità</a:t>
            </a:r>
            <a:r>
              <a:rPr lang="en-US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dell’impresa</a:t>
            </a:r>
            <a:endParaRPr lang="en-US" altLang="it-IT" sz="3000" b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F4E406-6DE6-549C-A0AF-6D2D130B7204}"/>
              </a:ext>
            </a:extLst>
          </p:cNvPr>
          <p:cNvSpPr txBox="1"/>
          <p:nvPr/>
        </p:nvSpPr>
        <p:spPr>
          <a:xfrm>
            <a:off x="5597651" y="644652"/>
            <a:ext cx="6251448" cy="3870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Rischi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contratto</a:t>
            </a:r>
            <a:r>
              <a:rPr lang="en-US" sz="2400" b="1" dirty="0">
                <a:solidFill>
                  <a:srgbClr val="0070C0"/>
                </a:solidFill>
              </a:rPr>
              <a:t> e di </a:t>
            </a:r>
            <a:r>
              <a:rPr lang="en-US" sz="2400" b="1" dirty="0" err="1">
                <a:solidFill>
                  <a:srgbClr val="0070C0"/>
                </a:solidFill>
              </a:rPr>
              <a:t>mercato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Rischi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contenzioso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nazionale</a:t>
            </a:r>
            <a:r>
              <a:rPr lang="en-US" sz="2400" b="1" dirty="0">
                <a:solidFill>
                  <a:srgbClr val="0070C0"/>
                </a:solidFill>
              </a:rPr>
              <a:t>/</a:t>
            </a:r>
            <a:r>
              <a:rPr lang="en-US" sz="2400" b="1" dirty="0" err="1">
                <a:solidFill>
                  <a:srgbClr val="0070C0"/>
                </a:solidFill>
              </a:rPr>
              <a:t>internazionale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Rischio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crisi</a:t>
            </a:r>
            <a:r>
              <a:rPr lang="en-US" sz="2400" b="1" dirty="0">
                <a:solidFill>
                  <a:srgbClr val="0070C0"/>
                </a:solidFill>
              </a:rPr>
              <a:t> (per </a:t>
            </a:r>
            <a:r>
              <a:rPr lang="en-US" sz="2400" b="1" dirty="0" err="1">
                <a:solidFill>
                  <a:srgbClr val="0070C0"/>
                </a:solidFill>
              </a:rPr>
              <a:t>aumento</a:t>
            </a:r>
            <a:r>
              <a:rPr lang="en-US" sz="2400" b="1" dirty="0">
                <a:solidFill>
                  <a:srgbClr val="0070C0"/>
                </a:solidFill>
              </a:rPr>
              <a:t> dei </a:t>
            </a:r>
            <a:r>
              <a:rPr lang="en-US" sz="2400" b="1" dirty="0" err="1">
                <a:solidFill>
                  <a:srgbClr val="0070C0"/>
                </a:solidFill>
              </a:rPr>
              <a:t>costi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riduzione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fatturato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riduzione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aree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mercato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  <a:p>
            <a:pPr marL="34290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Rischi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legati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ai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fattori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ESG</a:t>
            </a:r>
          </a:p>
          <a:p>
            <a:pPr marL="34290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Rischi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di governance</a:t>
            </a:r>
          </a:p>
          <a:p>
            <a:pPr marL="34290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Rischi</a:t>
            </a:r>
            <a:r>
              <a:rPr lang="en-US" sz="2400" b="1" dirty="0">
                <a:solidFill>
                  <a:srgbClr val="0070C0"/>
                </a:solidFill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</a:rPr>
              <a:t>conflitto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b="1" dirty="0"/>
          </a:p>
          <a:p>
            <a:pPr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dirty="0"/>
          </a:p>
        </p:txBody>
      </p:sp>
      <p:pic>
        <p:nvPicPr>
          <p:cNvPr id="2" name="Picture 2" descr="Ufficio, Attività Commerciale, Business">
            <a:extLst>
              <a:ext uri="{FF2B5EF4-FFF2-40B4-BE49-F238E27FC236}">
                <a16:creationId xmlns:a16="http://schemas.microsoft.com/office/drawing/2014/main" id="{E90AD2DD-1603-2F53-6E91-8612FD097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10027"/>
          <a:stretch/>
        </p:blipFill>
        <p:spPr bwMode="auto">
          <a:xfrm>
            <a:off x="192621" y="3238385"/>
            <a:ext cx="5046890" cy="34046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554" name="Picture 2" descr="Qui Di Seguito, Sviluppo, Fallimento, Carriera">
            <a:extLst>
              <a:ext uri="{FF2B5EF4-FFF2-40B4-BE49-F238E27FC236}">
                <a16:creationId xmlns:a16="http://schemas.microsoft.com/office/drawing/2014/main" id="{B1CCF048-3CCE-A48D-9524-899096765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6469"/>
          <a:stretch/>
        </p:blipFill>
        <p:spPr bwMode="auto">
          <a:xfrm flipV="1">
            <a:off x="5829300" y="4659682"/>
            <a:ext cx="5877337" cy="18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18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8AD9-A508-02E3-A8C3-EE4F563C7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sellaDiTesto 5">
            <a:extLst>
              <a:ext uri="{FF2B5EF4-FFF2-40B4-BE49-F238E27FC236}">
                <a16:creationId xmlns:a16="http://schemas.microsoft.com/office/drawing/2014/main" id="{C4DCDAC0-8CD5-D470-EE6C-105FC31B4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62" y="127000"/>
            <a:ext cx="5129408" cy="27418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La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negoziazione</a:t>
            </a:r>
            <a:r>
              <a:rPr lang="en-US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it-IT" sz="30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collaborativa</a:t>
            </a:r>
            <a:r>
              <a:rPr lang="en-US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uno </a:t>
            </a:r>
            <a:r>
              <a:rPr lang="en-US" altLang="it-IT" sz="3000" b="1" dirty="0" err="1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strumento</a:t>
            </a:r>
            <a:r>
              <a:rPr lang="en-US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it-IT" altLang="it-IT" sz="30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per perseguire l’obiettivo di uno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it-IT" altLang="it-IT" sz="30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sviluppo  sostenibile</a:t>
            </a:r>
            <a:endParaRPr lang="en-US" altLang="it-IT" sz="3000" b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C7127F-C571-485B-9382-347AC1DFC26C}"/>
              </a:ext>
            </a:extLst>
          </p:cNvPr>
          <p:cNvSpPr txBox="1"/>
          <p:nvPr/>
        </p:nvSpPr>
        <p:spPr>
          <a:xfrm>
            <a:off x="5330354" y="368299"/>
            <a:ext cx="6400204" cy="401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>
                <a:solidFill>
                  <a:srgbClr val="0070C0"/>
                </a:solidFill>
              </a:rPr>
              <a:t>Negoziare rapporti stabili e duraturi con i propri partner commerciali</a:t>
            </a: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>
                <a:solidFill>
                  <a:srgbClr val="0070C0"/>
                </a:solidFill>
              </a:rPr>
              <a:t>Rideterminare il contenuto dei contratti in presenza di fattori imprevisti o segnali di crisi</a:t>
            </a: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200" b="1" dirty="0">
                <a:solidFill>
                  <a:srgbClr val="0070C0"/>
                </a:solidFill>
              </a:rPr>
              <a:t>Comprendere e considerare le esigenze di tutti gli stakeholder, per creare valore durevole</a:t>
            </a: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b="1" dirty="0"/>
          </a:p>
          <a:p>
            <a:pPr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dirty="0"/>
          </a:p>
        </p:txBody>
      </p:sp>
      <p:pic>
        <p:nvPicPr>
          <p:cNvPr id="2" name="Picture 2" descr="Ufficio, Attività Commerciale, Business">
            <a:extLst>
              <a:ext uri="{FF2B5EF4-FFF2-40B4-BE49-F238E27FC236}">
                <a16:creationId xmlns:a16="http://schemas.microsoft.com/office/drawing/2014/main" id="{E9067E49-0B8B-043B-DF1A-03A686AB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563" r="10027" b="2824"/>
          <a:stretch/>
        </p:blipFill>
        <p:spPr bwMode="auto">
          <a:xfrm>
            <a:off x="200946" y="2743199"/>
            <a:ext cx="5046890" cy="32893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554" name="Picture 2" descr="Qui Di Seguito, Sviluppo, Fallimento, Carriera">
            <a:extLst>
              <a:ext uri="{FF2B5EF4-FFF2-40B4-BE49-F238E27FC236}">
                <a16:creationId xmlns:a16="http://schemas.microsoft.com/office/drawing/2014/main" id="{ACAB72CD-424B-731B-06A3-738737027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6469"/>
          <a:stretch/>
        </p:blipFill>
        <p:spPr bwMode="auto">
          <a:xfrm flipV="1">
            <a:off x="5756275" y="4175736"/>
            <a:ext cx="5880860" cy="18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838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7ECA6-163E-803D-DB16-1ABFC8DE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sellaDiTesto 5">
            <a:extLst>
              <a:ext uri="{FF2B5EF4-FFF2-40B4-BE49-F238E27FC236}">
                <a16:creationId xmlns:a16="http://schemas.microsoft.com/office/drawing/2014/main" id="{B2A86E38-88DF-19F0-66B9-A2EA9689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62" y="127000"/>
            <a:ext cx="5129408" cy="27418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negoziazione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collaborativa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uno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strumento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costruire una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 collaborativa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incentrata sul lavoro di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squadra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sulla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condivisione</a:t>
            </a:r>
            <a:endParaRPr kumimoji="0" lang="en-US" altLang="it-IT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BEBAF6-BB29-D002-850C-03F22D5D5977}"/>
              </a:ext>
            </a:extLst>
          </p:cNvPr>
          <p:cNvSpPr txBox="1"/>
          <p:nvPr/>
        </p:nvSpPr>
        <p:spPr>
          <a:xfrm>
            <a:off x="5330354" y="368299"/>
            <a:ext cx="6400204" cy="401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Adottare politiche aziendali che promuovano la partecipazione attiva di tutte le parti interessate 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Gestire la dialettica all'interno della propria organizzazione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Diffondere la consapevolezza che il lavoro di squadra agevola il raggiungimento degli obiettivi di affermazione economica e personale di tutti i soggetti coinvolti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Ufficio, Attività Commerciale, Business">
            <a:extLst>
              <a:ext uri="{FF2B5EF4-FFF2-40B4-BE49-F238E27FC236}">
                <a16:creationId xmlns:a16="http://schemas.microsoft.com/office/drawing/2014/main" id="{ACAE024E-8372-4A2E-EF65-CF00F503C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563" r="10027" b="2824"/>
          <a:stretch/>
        </p:blipFill>
        <p:spPr bwMode="auto">
          <a:xfrm>
            <a:off x="233880" y="2743199"/>
            <a:ext cx="5046890" cy="32893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554" name="Picture 2" descr="Qui Di Seguito, Sviluppo, Fallimento, Carriera">
            <a:extLst>
              <a:ext uri="{FF2B5EF4-FFF2-40B4-BE49-F238E27FC236}">
                <a16:creationId xmlns:a16="http://schemas.microsoft.com/office/drawing/2014/main" id="{269C369B-B830-255C-D837-88F933D1A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6469"/>
          <a:stretch/>
        </p:blipFill>
        <p:spPr bwMode="auto">
          <a:xfrm flipV="1">
            <a:off x="5756275" y="4175736"/>
            <a:ext cx="5880860" cy="18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210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1" descr="Raggiungere, Donna, Ragazza, Jumping, In Esecuzi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19" y="31315"/>
            <a:ext cx="11893463" cy="679537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1"/>
          <p:cNvSpPr txBox="1">
            <a:spLocks noGrp="1"/>
          </p:cNvSpPr>
          <p:nvPr>
            <p:ph type="ctrTitle"/>
          </p:nvPr>
        </p:nvSpPr>
        <p:spPr>
          <a:xfrm>
            <a:off x="1215938" y="1876948"/>
            <a:ext cx="8743167" cy="460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200" b="1" dirty="0">
                <a:solidFill>
                  <a:schemeClr val="lt1"/>
                </a:solidFill>
              </a:rPr>
              <a:t>DALLA NEGOZIAZIONE </a:t>
            </a:r>
            <a:br>
              <a:rPr lang="it-IT" sz="3200" b="1" dirty="0">
                <a:solidFill>
                  <a:schemeClr val="lt1"/>
                </a:solidFill>
              </a:rPr>
            </a:br>
            <a:r>
              <a:rPr lang="it-IT" sz="3200" b="1" dirty="0">
                <a:solidFill>
                  <a:srgbClr val="FFFF00"/>
                </a:solidFill>
              </a:rPr>
              <a:t>AVVERSARIALE/POSIZIONALE</a:t>
            </a:r>
            <a:br>
              <a:rPr lang="it-IT" sz="3200" b="1" dirty="0">
                <a:solidFill>
                  <a:schemeClr val="lt1"/>
                </a:solidFill>
              </a:rPr>
            </a:br>
            <a:br>
              <a:rPr lang="it-IT" sz="3200" b="1" dirty="0">
                <a:solidFill>
                  <a:schemeClr val="lt1"/>
                </a:solidFill>
              </a:rPr>
            </a:br>
            <a:r>
              <a:rPr lang="it-IT" sz="3200" b="1" dirty="0">
                <a:solidFill>
                  <a:schemeClr val="lt1"/>
                </a:solidFill>
              </a:rPr>
              <a:t>ALLA NEGOZIAZIONE </a:t>
            </a:r>
            <a:br>
              <a:rPr lang="it-IT" sz="3200" b="1" dirty="0">
                <a:solidFill>
                  <a:schemeClr val="lt1"/>
                </a:solidFill>
              </a:rPr>
            </a:br>
            <a:r>
              <a:rPr lang="it-IT" sz="3200" b="1" dirty="0">
                <a:solidFill>
                  <a:srgbClr val="FFFF00"/>
                </a:solidFill>
              </a:rPr>
              <a:t>INTEGRATIVA/BASATA SUGLI INTERESSI</a:t>
            </a:r>
            <a:br>
              <a:rPr lang="it-IT" sz="2800" b="1" dirty="0">
                <a:solidFill>
                  <a:schemeClr val="lt1"/>
                </a:solidFill>
              </a:rPr>
            </a:br>
            <a:br>
              <a:rPr lang="it-IT" sz="2800" b="1" dirty="0">
                <a:solidFill>
                  <a:schemeClr val="lt1"/>
                </a:solidFill>
              </a:rPr>
            </a:br>
            <a:r>
              <a:rPr lang="it-IT" sz="3600" b="1" dirty="0">
                <a:solidFill>
                  <a:schemeClr val="lt1"/>
                </a:solidFill>
              </a:rPr>
              <a:t>un salto necessario </a:t>
            </a:r>
            <a:br>
              <a:rPr lang="it-IT" sz="3600" b="1" dirty="0">
                <a:solidFill>
                  <a:schemeClr val="lt1"/>
                </a:solidFill>
              </a:rPr>
            </a:br>
            <a:r>
              <a:rPr lang="it-IT" sz="3600" b="1" dirty="0">
                <a:solidFill>
                  <a:schemeClr val="lt1"/>
                </a:solidFill>
              </a:rPr>
              <a:t>per vincere </a:t>
            </a:r>
            <a:br>
              <a:rPr lang="it-IT" sz="3600" b="1" dirty="0">
                <a:solidFill>
                  <a:schemeClr val="lt1"/>
                </a:solidFill>
              </a:rPr>
            </a:br>
            <a:r>
              <a:rPr lang="it-IT" sz="3600" b="1" dirty="0">
                <a:solidFill>
                  <a:schemeClr val="lt1"/>
                </a:solidFill>
              </a:rPr>
              <a:t>la sfida della sostenibilità</a:t>
            </a:r>
            <a:br>
              <a:rPr lang="it-IT" sz="2800" b="1" dirty="0"/>
            </a:b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3754717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49"/>
          <p:cNvPicPr preferRelativeResize="0"/>
          <p:nvPr/>
        </p:nvPicPr>
        <p:blipFill rotWithShape="1">
          <a:blip r:embed="rId3">
            <a:alphaModFix/>
          </a:blip>
          <a:srcRect r="8411"/>
          <a:stretch/>
        </p:blipFill>
        <p:spPr>
          <a:xfrm>
            <a:off x="590550" y="2266950"/>
            <a:ext cx="3822381" cy="445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1816" y="2543175"/>
            <a:ext cx="3175759" cy="41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9"/>
          <p:cNvSpPr txBox="1"/>
          <p:nvPr/>
        </p:nvSpPr>
        <p:spPr>
          <a:xfrm>
            <a:off x="1084451" y="1440193"/>
            <a:ext cx="3328480" cy="98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400"/>
              <a:buFont typeface="Arial"/>
              <a:buNone/>
            </a:pPr>
            <a:r>
              <a:rPr lang="it-IT" sz="2400" b="1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Testosterone-</a:t>
            </a:r>
            <a:r>
              <a:rPr lang="it-IT" sz="2400" b="1" dirty="0" err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poisoned</a:t>
            </a:r>
            <a:r>
              <a:rPr lang="it-IT" sz="2400" b="1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litigator</a:t>
            </a:r>
            <a:endParaRPr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572" name="Google Shape;572;p49"/>
          <p:cNvSpPr txBox="1"/>
          <p:nvPr/>
        </p:nvSpPr>
        <p:spPr>
          <a:xfrm>
            <a:off x="7779071" y="1440193"/>
            <a:ext cx="2782888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400"/>
              <a:buFont typeface="Arial"/>
              <a:buNone/>
            </a:pPr>
            <a:r>
              <a:rPr lang="it-IT" sz="2400" b="1" dirty="0" err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Empathic</a:t>
            </a:r>
            <a:r>
              <a:rPr lang="it-IT" sz="2400" b="1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negotiator</a:t>
            </a:r>
            <a:endParaRPr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573" name="Google Shape;573;p49"/>
          <p:cNvSpPr txBox="1"/>
          <p:nvPr/>
        </p:nvSpPr>
        <p:spPr>
          <a:xfrm>
            <a:off x="5407945" y="3962350"/>
            <a:ext cx="10096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023"/>
              </a:buClr>
              <a:buSzPts val="4000"/>
              <a:buFont typeface="Arial"/>
              <a:buNone/>
            </a:pPr>
            <a:r>
              <a:rPr lang="it-IT" sz="4000" b="1">
                <a:solidFill>
                  <a:srgbClr val="B60023"/>
                </a:solidFill>
                <a:latin typeface="Arial"/>
                <a:ea typeface="Arial"/>
                <a:cs typeface="Arial"/>
                <a:sym typeface="Arial"/>
              </a:rPr>
              <a:t>VS/</a:t>
            </a:r>
            <a:endParaRPr/>
          </a:p>
        </p:txBody>
      </p:sp>
      <p:sp>
        <p:nvSpPr>
          <p:cNvPr id="574" name="Google Shape;574;p49"/>
          <p:cNvSpPr txBox="1"/>
          <p:nvPr/>
        </p:nvSpPr>
        <p:spPr>
          <a:xfrm>
            <a:off x="2378635" y="330499"/>
            <a:ext cx="7267389" cy="69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0" tIns="41450" rIns="82900" bIns="41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lang="it-IT" sz="4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Occorre cambiare paradigma</a:t>
            </a:r>
            <a:endParaRPr dirty="0"/>
          </a:p>
        </p:txBody>
      </p:sp>
      <p:sp>
        <p:nvSpPr>
          <p:cNvPr id="575" name="Google Shape;575;p49"/>
          <p:cNvSpPr/>
          <p:nvPr/>
        </p:nvSpPr>
        <p:spPr>
          <a:xfrm>
            <a:off x="5138642" y="4791974"/>
            <a:ext cx="1895666" cy="3381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3">
            <a:extLst>
              <a:ext uri="{FF2B5EF4-FFF2-40B4-BE49-F238E27FC236}">
                <a16:creationId xmlns:a16="http://schemas.microsoft.com/office/drawing/2014/main" id="{4C2B5DF9-FFF5-A125-3116-3E6637B5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8" y="547217"/>
            <a:ext cx="3654428" cy="56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sellaDiTesto 5">
            <a:extLst>
              <a:ext uri="{FF2B5EF4-FFF2-40B4-BE49-F238E27FC236}">
                <a16:creationId xmlns:a16="http://schemas.microsoft.com/office/drawing/2014/main" id="{3A94FC9E-4FBC-7A81-96F4-77F22ED2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844" y="916641"/>
            <a:ext cx="643255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can foresee a day when 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education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will routinely include inculcating essential human competencies such as self-awareness, self-control, and 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empathy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and 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arts of listening, resolving  conflicts, and cooperation</a:t>
            </a:r>
            <a:r>
              <a:rPr kumimoji="0" lang="en-US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Daniel Goleman, 1995</a:t>
            </a:r>
          </a:p>
        </p:txBody>
      </p:sp>
    </p:spTree>
    <p:extLst>
      <p:ext uri="{BB962C8B-B14F-4D97-AF65-F5344CB8AC3E}">
        <p14:creationId xmlns:p14="http://schemas.microsoft.com/office/powerpoint/2010/main" val="264870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2897AF-2282-740A-9924-7E1B929DB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3948" r="3892" b="8925"/>
          <a:stretch/>
        </p:blipFill>
        <p:spPr>
          <a:xfrm>
            <a:off x="5805708" y="1327361"/>
            <a:ext cx="5864848" cy="11647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973C00-D9D0-01C3-179C-319F968518C6}"/>
              </a:ext>
            </a:extLst>
          </p:cNvPr>
          <p:cNvSpPr txBox="1"/>
          <p:nvPr/>
        </p:nvSpPr>
        <p:spPr>
          <a:xfrm>
            <a:off x="6640980" y="5840404"/>
            <a:ext cx="455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 Settembre 1970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3C785C-31F6-8CCE-E4E3-1D57866D77F4}"/>
              </a:ext>
            </a:extLst>
          </p:cNvPr>
          <p:cNvSpPr txBox="1"/>
          <p:nvPr/>
        </p:nvSpPr>
        <p:spPr>
          <a:xfrm>
            <a:off x="6024187" y="3211723"/>
            <a:ext cx="5789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A Friedman </a:t>
            </a:r>
            <a:r>
              <a:rPr kumimoji="0" lang="it-IT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doctrine</a:t>
            </a:r>
            <a:r>
              <a:rPr kumimoji="0" lang="it-I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: The Social </a:t>
            </a:r>
            <a:r>
              <a:rPr kumimoji="0" lang="it-IT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responsibility</a:t>
            </a:r>
            <a:r>
              <a:rPr kumimoji="0" lang="it-I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 of Business </a:t>
            </a:r>
            <a:r>
              <a:rPr kumimoji="0" lang="it-IT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Is</a:t>
            </a:r>
            <a:r>
              <a:rPr kumimoji="0" lang="it-I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 to </a:t>
            </a:r>
            <a:r>
              <a:rPr kumimoji="0" lang="it-IT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Increase</a:t>
            </a:r>
            <a:r>
              <a:rPr kumimoji="0" lang="it-I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 </a:t>
            </a:r>
            <a:r>
              <a:rPr kumimoji="0" lang="it-IT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Its</a:t>
            </a:r>
            <a:r>
              <a:rPr kumimoji="0" lang="it-I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ordiaUPC" panose="020B0502040204020203" pitchFamily="34" charset="-34"/>
              </a:rPr>
              <a:t> Profits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EEA4FA-DC0C-95C0-2B8B-E85588CD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" y="1450812"/>
            <a:ext cx="5662592" cy="49528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319069-AF68-DE5E-B46B-95B431715999}"/>
              </a:ext>
            </a:extLst>
          </p:cNvPr>
          <p:cNvSpPr txBox="1"/>
          <p:nvPr/>
        </p:nvSpPr>
        <p:spPr>
          <a:xfrm>
            <a:off x="-326538" y="783181"/>
            <a:ext cx="5818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«shareholder value» </a:t>
            </a:r>
          </a:p>
        </p:txBody>
      </p:sp>
    </p:spTree>
    <p:extLst>
      <p:ext uri="{BB962C8B-B14F-4D97-AF65-F5344CB8AC3E}">
        <p14:creationId xmlns:p14="http://schemas.microsoft.com/office/powerpoint/2010/main" val="238428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791E6D-D830-4963-B8D1-893D00E862FF}"/>
              </a:ext>
            </a:extLst>
          </p:cNvPr>
          <p:cNvSpPr txBox="1"/>
          <p:nvPr/>
        </p:nvSpPr>
        <p:spPr>
          <a:xfrm>
            <a:off x="142873" y="2063490"/>
            <a:ext cx="6229351" cy="4098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Tx/>
              <a:buChar char="•"/>
              <a:defRPr/>
            </a:pPr>
            <a:r>
              <a:rPr lang="it-IT" alt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Cass. n. 8473/2019: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Tx/>
              <a:buChar char="•"/>
              <a:defRPr/>
            </a:pPr>
            <a:r>
              <a:rPr lang="it-IT" alt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D. Lgs. n. 28/2010 (istitutivo della mediazione) «</a:t>
            </a:r>
            <a:r>
              <a:rPr lang="it-IT" altLang="it-IT" sz="28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segna la progressiva emersione di una </a:t>
            </a:r>
            <a:r>
              <a:rPr lang="it-IT" altLang="it-IT" sz="2800" b="1" i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figura professionale nuova </a:t>
            </a:r>
            <a:r>
              <a:rPr lang="it-IT" altLang="it-IT" sz="28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(…) alla quale si richiede l’acquisizione di ulteriori </a:t>
            </a:r>
            <a:r>
              <a:rPr lang="it-IT" altLang="it-IT" sz="2800" b="1" i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competenze di tipo relazionale e umano</a:t>
            </a:r>
            <a:r>
              <a:rPr lang="it-IT" altLang="it-IT" sz="28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inclusa la </a:t>
            </a:r>
            <a:r>
              <a:rPr lang="it-IT" altLang="it-IT" sz="2800" b="1" i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capacità di comprendere gli interessi delle parti al di là delle pretese giuridiche avanzate</a:t>
            </a:r>
            <a:r>
              <a:rPr lang="it-IT" altLang="it-IT" sz="2800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it-IT" alt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90BE1A83-9650-431C-A839-555E50507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592" y="676444"/>
            <a:ext cx="7898457" cy="53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900" dirty="0">
                <a:solidFill>
                  <a:srgbClr val="0070C0"/>
                </a:solidFill>
                <a:latin typeface="Calibri" panose="020F0502020204030204" pitchFamily="34" charset="0"/>
              </a:rPr>
              <a:t>Il nuovo ruolo dei professionisti nella negoziazione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04C4C4F-E19A-4B48-BD55-1250C6D5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11461"/>
            <a:ext cx="2057400" cy="365125"/>
          </a:xfrm>
        </p:spPr>
        <p:txBody>
          <a:bodyPr/>
          <a:lstStyle/>
          <a:p>
            <a:fld id="{BD8E3073-1204-4448-9523-99EB7E04C494}" type="slidenum">
              <a:rPr lang="it-IT" smtClean="0">
                <a:solidFill>
                  <a:schemeClr val="bg1"/>
                </a:solidFill>
              </a:rPr>
              <a:t>50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Picture 4" descr="Corsi e formazione su Misura | Ufficio Service">
            <a:extLst>
              <a:ext uri="{FF2B5EF4-FFF2-40B4-BE49-F238E27FC236}">
                <a16:creationId xmlns:a16="http://schemas.microsoft.com/office/drawing/2014/main" id="{9274F94F-4D87-2CF4-BA74-A44E26001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7485" b="8262"/>
          <a:stretch/>
        </p:blipFill>
        <p:spPr bwMode="auto">
          <a:xfrm>
            <a:off x="6469697" y="2063490"/>
            <a:ext cx="5722304" cy="40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11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7ABAC-2F85-AE47-6920-2A63DC041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-Evolution - TGVP">
            <a:extLst>
              <a:ext uri="{FF2B5EF4-FFF2-40B4-BE49-F238E27FC236}">
                <a16:creationId xmlns:a16="http://schemas.microsoft.com/office/drawing/2014/main" id="{86C9B4CD-A6E8-85BB-7957-900C42527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23338" r="5079" b="20827"/>
          <a:stretch>
            <a:fillRect/>
          </a:stretch>
        </p:blipFill>
        <p:spPr bwMode="auto">
          <a:xfrm>
            <a:off x="6793" y="953861"/>
            <a:ext cx="4580908" cy="148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C42B69-F2A4-2B8F-113D-135A12C0627F}"/>
              </a:ext>
            </a:extLst>
          </p:cNvPr>
          <p:cNvSpPr txBox="1"/>
          <p:nvPr/>
        </p:nvSpPr>
        <p:spPr>
          <a:xfrm>
            <a:off x="112735" y="3180245"/>
            <a:ext cx="4246322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centralità dell’</a:t>
            </a:r>
            <a:r>
              <a:rPr kumimoji="0" lang="it-IT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informativa</a:t>
            </a:r>
            <a:r>
              <a:rPr kumimoji="0" lang="it-IT" sz="44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societaria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E80B7C-4675-F757-A591-AC99BDF4A509}"/>
              </a:ext>
            </a:extLst>
          </p:cNvPr>
          <p:cNvSpPr txBox="1"/>
          <p:nvPr/>
        </p:nvSpPr>
        <p:spPr>
          <a:xfrm>
            <a:off x="338203" y="866652"/>
            <a:ext cx="167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6°</a:t>
            </a: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266" name="Picture 2" descr="Trasparenza, Tipografia, Scrivere">
            <a:extLst>
              <a:ext uri="{FF2B5EF4-FFF2-40B4-BE49-F238E27FC236}">
                <a16:creationId xmlns:a16="http://schemas.microsoft.com/office/drawing/2014/main" id="{1C8A6F44-FA53-B89C-C2A9-C981EAFD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01" y="953861"/>
            <a:ext cx="7612841" cy="49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073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8BFE-657D-06C8-7A55-2CFF6E2A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198B0D-01E0-5A0C-2765-A311B0A701DF}"/>
              </a:ext>
            </a:extLst>
          </p:cNvPr>
          <p:cNvSpPr txBox="1">
            <a:spLocks/>
          </p:cNvSpPr>
          <p:nvPr/>
        </p:nvSpPr>
        <p:spPr bwMode="auto">
          <a:xfrm>
            <a:off x="428364" y="1337811"/>
            <a:ext cx="5993360" cy="102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Art. 2427 c.c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-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Nota integrativa 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Art. 2428 c.c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-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Relazione sulla gestione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9E503A-DF68-6BB9-9191-104DB633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15" y="3123304"/>
            <a:ext cx="10536976" cy="358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8600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Danno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rilevanza esterna al risk reporting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  <a:p>
            <a:pPr marL="228600" marR="0" lvl="0" indent="-228600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Impongono </a:t>
            </a:r>
            <a:r>
              <a:rPr kumimoji="0" lang="it-IT" alt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ampliamento dell’informativa a tutti i fattori di rischio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 alle condizioni di incertezza che caratterizzano la gestione dell’azienda nella sua globalità e che possono produrre un effetto negativo sui risultati economici, finanziari e patrimoniali futuri dell’attività d’impresa</a:t>
            </a:r>
          </a:p>
          <a:p>
            <a:pPr marL="228600" marR="0" lvl="0" indent="-228600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Presuppongono l’adozione di un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sistema integrato di gestione dei rischi, anche non finanziari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921115-9700-0183-2EAB-285D8F6A4D14}"/>
              </a:ext>
            </a:extLst>
          </p:cNvPr>
          <p:cNvSpPr txBox="1"/>
          <p:nvPr/>
        </p:nvSpPr>
        <p:spPr>
          <a:xfrm>
            <a:off x="251138" y="540861"/>
            <a:ext cx="6170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I DOVERI DI INFORMATIVA SUI RISCHI</a:t>
            </a:r>
          </a:p>
        </p:txBody>
      </p:sp>
      <p:pic>
        <p:nvPicPr>
          <p:cNvPr id="6" name="Picture 2" descr="Trasparenza, Tipografia, Scrivere">
            <a:extLst>
              <a:ext uri="{FF2B5EF4-FFF2-40B4-BE49-F238E27FC236}">
                <a16:creationId xmlns:a16="http://schemas.microsoft.com/office/drawing/2014/main" id="{422EC37F-BD25-E211-1940-702B959B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41" y="1"/>
            <a:ext cx="4657859" cy="26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43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09B2C-06B6-B23B-9E3B-2EE038316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444F5-60C0-31E0-0CAE-D88BE0C2E7BA}"/>
              </a:ext>
            </a:extLst>
          </p:cNvPr>
          <p:cNvSpPr txBox="1">
            <a:spLocks/>
          </p:cNvSpPr>
          <p:nvPr/>
        </p:nvSpPr>
        <p:spPr bwMode="auto">
          <a:xfrm>
            <a:off x="0" y="1483869"/>
            <a:ext cx="6619741" cy="9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Art. 2427 c.c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Nota integrativa – commi 22-</a:t>
            </a:r>
            <a:r>
              <a:rPr kumimoji="0" lang="it-IT" alt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bis-ter-quater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C7A7170-DF5E-F736-A7A2-166368E11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43" y="2744138"/>
            <a:ext cx="11536822" cy="39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defRPr/>
            </a:pP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La nota integrativa deve indicare, oltre a quanto stabilito da altre disposizioni: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  <a:defRPr/>
            </a:pP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22-bis) le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operazioni realizzate con parti correlate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(…) qualora le stesse non siano state concluse a normali condizioni di mercato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  <a:defRPr/>
            </a:pP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22-ter) la natura e l'obiettivo economico di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accordi non risultanti dallo stato patrimoniale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, con indicazione del loro effetto patrimoniale, finanziario ed economico (…);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  <a:defRPr/>
            </a:pP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22-quater) la natura e l'effetto patrimoniale, finanziario ed economico dei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fatti di rilievo avvenuti dopo la chiusura dell'esercizio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364E0B-D204-1874-AA47-DBF34176A7F4}"/>
              </a:ext>
            </a:extLst>
          </p:cNvPr>
          <p:cNvSpPr txBox="1"/>
          <p:nvPr/>
        </p:nvSpPr>
        <p:spPr>
          <a:xfrm>
            <a:off x="119811" y="622021"/>
            <a:ext cx="6242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I DOVERI DI INFORMATIVA SUI RISCHI</a:t>
            </a:r>
          </a:p>
        </p:txBody>
      </p:sp>
      <p:pic>
        <p:nvPicPr>
          <p:cNvPr id="6" name="Picture 2" descr="Trasparenza, Tipografia, Scrivere">
            <a:extLst>
              <a:ext uri="{FF2B5EF4-FFF2-40B4-BE49-F238E27FC236}">
                <a16:creationId xmlns:a16="http://schemas.microsoft.com/office/drawing/2014/main" id="{BC1832FF-F4B4-200F-A69A-09FEE939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7" y="1"/>
            <a:ext cx="4496873" cy="25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78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5E51-EBE6-61CB-D7A7-0652DA5A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0E0215-1583-D962-443D-0215898463DE}"/>
              </a:ext>
            </a:extLst>
          </p:cNvPr>
          <p:cNvSpPr txBox="1">
            <a:spLocks/>
          </p:cNvSpPr>
          <p:nvPr/>
        </p:nvSpPr>
        <p:spPr bwMode="auto">
          <a:xfrm>
            <a:off x="68776" y="1112390"/>
            <a:ext cx="6138840" cy="92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Art. 2428 c.c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-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Relazione sulla gestione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ED928AA-14B1-228F-8B34-891FF267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27" y="2557978"/>
            <a:ext cx="11560629" cy="39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Relazione sulla gestione deve contenere “una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descrizione dei principali rischi e incertezze cui la società è esposta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deve illustrare “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l'evoluzione prevedibile della gestione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nonché “l'esposizione della società al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rischio di prezzo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al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rischio di credito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al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rischio di liquidità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al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rischio di variazione dei flussi finanziari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</a:p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L'analisi di cui al primo comma è coerente con l'entità e la complessità degli affari della società e contiene, nella misura necessaria alla comprensione della situazione della società e dell'andamento e del risultato della sua gestione, gli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indicatori di risultato finanziari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e, se del caso, quelli non finanziari pertinenti all'attività specifica della società, comprese le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informazioni attinenti all'ambiente e al personale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54FBD4-8C82-B827-4C4C-DABF9CCDFE4D}"/>
              </a:ext>
            </a:extLst>
          </p:cNvPr>
          <p:cNvSpPr txBox="1"/>
          <p:nvPr/>
        </p:nvSpPr>
        <p:spPr>
          <a:xfrm>
            <a:off x="136149" y="380995"/>
            <a:ext cx="6004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I DOVERI DI INFORMATIVA SUI RISCHI</a:t>
            </a:r>
          </a:p>
        </p:txBody>
      </p:sp>
      <p:pic>
        <p:nvPicPr>
          <p:cNvPr id="6" name="Picture 2" descr="Trasparenza, Tipografia, Scrivere">
            <a:extLst>
              <a:ext uri="{FF2B5EF4-FFF2-40B4-BE49-F238E27FC236}">
                <a16:creationId xmlns:a16="http://schemas.microsoft.com/office/drawing/2014/main" id="{D30C9216-5CA5-F867-5924-33D957B5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70" y="1"/>
            <a:ext cx="3852930" cy="21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24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4DB40-B723-B685-50B0-51B2D010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magine di ricerca visiva">
            <a:extLst>
              <a:ext uri="{FF2B5EF4-FFF2-40B4-BE49-F238E27FC236}">
                <a16:creationId xmlns:a16="http://schemas.microsoft.com/office/drawing/2014/main" id="{41EB0A86-A8B3-C01F-5113-75BFE3D8D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b="5371"/>
          <a:stretch/>
        </p:blipFill>
        <p:spPr bwMode="auto">
          <a:xfrm>
            <a:off x="5318761" y="586249"/>
            <a:ext cx="5048793" cy="299886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isualizza immagine di origine">
            <a:extLst>
              <a:ext uri="{FF2B5EF4-FFF2-40B4-BE49-F238E27FC236}">
                <a16:creationId xmlns:a16="http://schemas.microsoft.com/office/drawing/2014/main" id="{DD8B3C63-5ACA-3752-2438-2C144F21C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 b="-2"/>
          <a:stretch/>
        </p:blipFill>
        <p:spPr bwMode="auto">
          <a:xfrm>
            <a:off x="5318761" y="3585117"/>
            <a:ext cx="5048793" cy="2743199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BE22C7-5438-21B2-1567-3C2AA3E51439}"/>
              </a:ext>
            </a:extLst>
          </p:cNvPr>
          <p:cNvSpPr txBox="1"/>
          <p:nvPr/>
        </p:nvSpPr>
        <p:spPr>
          <a:xfrm>
            <a:off x="619127" y="2855431"/>
            <a:ext cx="4061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it-IT" sz="3600" b="1" dirty="0">
                <a:solidFill>
                  <a:srgbClr val="0070C0"/>
                </a:solidFill>
                <a:latin typeface="Calibri" panose="020F0502020204030204"/>
              </a:rPr>
              <a:t>Il ricorso sempre più frequente alla </a:t>
            </a:r>
            <a:r>
              <a:rPr lang="it-IT" sz="3600" b="1" dirty="0">
                <a:solidFill>
                  <a:srgbClr val="C00000"/>
                </a:solidFill>
                <a:latin typeface="Calibri" panose="020F0502020204030204"/>
              </a:rPr>
              <a:t>legislazione </a:t>
            </a:r>
          </a:p>
          <a:p>
            <a:pPr defTabSz="457200">
              <a:defRPr/>
            </a:pPr>
            <a:r>
              <a:rPr lang="it-IT" sz="3600" b="1" dirty="0">
                <a:solidFill>
                  <a:srgbClr val="C00000"/>
                </a:solidFill>
                <a:latin typeface="Calibri" panose="020F0502020204030204"/>
              </a:rPr>
              <a:t>emergenziale </a:t>
            </a:r>
            <a:r>
              <a:rPr lang="it-IT" sz="3600" b="1" dirty="0">
                <a:solidFill>
                  <a:srgbClr val="0070C0"/>
                </a:solidFill>
                <a:latin typeface="Calibri" panose="020F0502020204030204"/>
              </a:rPr>
              <a:t>per arginare gli effetti della «</a:t>
            </a:r>
            <a:r>
              <a:rPr lang="it-IT" sz="3600" b="1" i="1" dirty="0">
                <a:solidFill>
                  <a:srgbClr val="C00000"/>
                </a:solidFill>
                <a:latin typeface="Calibri" panose="020F0502020204030204"/>
              </a:rPr>
              <a:t>permacrisis</a:t>
            </a:r>
            <a:r>
              <a:rPr lang="it-IT" sz="3600" b="1" dirty="0">
                <a:solidFill>
                  <a:srgbClr val="0070C0"/>
                </a:solidFill>
                <a:latin typeface="Calibri" panose="020F0502020204030204"/>
              </a:rPr>
              <a:t>»</a:t>
            </a:r>
          </a:p>
        </p:txBody>
      </p:sp>
      <p:pic>
        <p:nvPicPr>
          <p:cNvPr id="4" name="Picture 2" descr="R-Evolution - TGVP">
            <a:extLst>
              <a:ext uri="{FF2B5EF4-FFF2-40B4-BE49-F238E27FC236}">
                <a16:creationId xmlns:a16="http://schemas.microsoft.com/office/drawing/2014/main" id="{884BDD96-6F45-6EB0-A72B-0378E8A7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3338" b="20827"/>
          <a:stretch>
            <a:fillRect/>
          </a:stretch>
        </p:blipFill>
        <p:spPr bwMode="auto">
          <a:xfrm>
            <a:off x="331514" y="586249"/>
            <a:ext cx="4760316" cy="19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1162AE-7B41-5D34-61B8-BA09B45EFF08}"/>
              </a:ext>
            </a:extLst>
          </p:cNvPr>
          <p:cNvSpPr txBox="1"/>
          <p:nvPr/>
        </p:nvSpPr>
        <p:spPr>
          <a:xfrm>
            <a:off x="619127" y="778564"/>
            <a:ext cx="156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C00000"/>
                </a:solidFill>
                <a:latin typeface="Britannic Bold" panose="020B0903060703020204" pitchFamily="34" charset="0"/>
              </a:rPr>
              <a:t>7° </a:t>
            </a:r>
          </a:p>
        </p:txBody>
      </p:sp>
    </p:spTree>
    <p:extLst>
      <p:ext uri="{BB962C8B-B14F-4D97-AF65-F5344CB8AC3E}">
        <p14:creationId xmlns:p14="http://schemas.microsoft.com/office/powerpoint/2010/main" val="2566033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22BD3-43A6-332C-25A3-AE1922CF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B0867F-321F-A4A0-FEB9-E59394B87CC6}"/>
              </a:ext>
            </a:extLst>
          </p:cNvPr>
          <p:cNvSpPr txBox="1"/>
          <p:nvPr/>
        </p:nvSpPr>
        <p:spPr>
          <a:xfrm>
            <a:off x="2998940" y="422140"/>
            <a:ext cx="6082430" cy="724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it-IT" sz="36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 BOLLA DEL POST COVID</a:t>
            </a:r>
          </a:p>
        </p:txBody>
      </p:sp>
      <p:pic>
        <p:nvPicPr>
          <p:cNvPr id="3" name="Picture 2" descr="Bolle Di Sapone, Acque Superficiali, Immagine Di Sfondo">
            <a:extLst>
              <a:ext uri="{FF2B5EF4-FFF2-40B4-BE49-F238E27FC236}">
                <a16:creationId xmlns:a16="http://schemas.microsoft.com/office/drawing/2014/main" id="{582CA484-2D0A-9E23-65FA-7CB467821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" b="35117"/>
          <a:stretch/>
        </p:blipFill>
        <p:spPr bwMode="auto">
          <a:xfrm>
            <a:off x="130731" y="1777127"/>
            <a:ext cx="11922324" cy="48053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85048A-2D0B-29EC-C4DB-50EA97CA6178}"/>
              </a:ext>
            </a:extLst>
          </p:cNvPr>
          <p:cNvSpPr txBox="1"/>
          <p:nvPr/>
        </p:nvSpPr>
        <p:spPr>
          <a:xfrm>
            <a:off x="463463" y="1146515"/>
            <a:ext cx="115051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Le norme eccezionali che hanno consentito di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congelare gli obblighi di ricapitalizzazione, di redigere i bilanci in </a:t>
            </a:r>
            <a:r>
              <a:rPr lang="it-IT" sz="2800" b="1" dirty="0" err="1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contnuità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  ed hanno agevolato l’accesso al credito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hanno favorito il formarsi di una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 gigantesca bolla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in cui galleggia la maggior parte   delle imprese: con la conseguenza che: 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  <a:defRPr/>
            </a:pP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gli amministratori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devono rendere conto (ai soci e ai terzi) delle scelte effettuate e delle obbligazioni assunte;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  <a:defRPr/>
            </a:pP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rPr>
              <a:t>gli organi di controllo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MS PGothic" panose="020B0600070205080204" pitchFamily="34" charset="-128"/>
              </a:rPr>
              <a:t>devono render conto delle ragioni di una mancata attivazione.</a:t>
            </a:r>
          </a:p>
          <a:p>
            <a:pPr defTabSz="457200">
              <a:defRPr/>
            </a:pPr>
            <a:endParaRPr lang="it-IT" dirty="0">
              <a:solidFill>
                <a:prstClr val="black"/>
              </a:solidFill>
              <a:latin typeface="Calibri" panose="020F0502020204030204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789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1F561-8C5B-DD0B-2C6E-C1B96530B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354495-3CA7-473E-17BE-30739665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765" y="974166"/>
            <a:ext cx="10515600" cy="932182"/>
          </a:xfrm>
        </p:spPr>
        <p:txBody>
          <a:bodyPr>
            <a:normAutofit fontScale="90000"/>
          </a:bodyPr>
          <a:lstStyle/>
          <a:p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LINEE DI AZIONE DEGLI  GLI AMMINISTRATORI</a:t>
            </a:r>
            <a:b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endParaRPr lang="en-US" dirty="0"/>
          </a:p>
        </p:txBody>
      </p:sp>
      <p:pic>
        <p:nvPicPr>
          <p:cNvPr id="4" name="Immagine 3" descr="Immagine che contiene nuvola, bolla, cielo, sfera&#10;&#10;Descrizione generata automaticamente">
            <a:extLst>
              <a:ext uri="{FF2B5EF4-FFF2-40B4-BE49-F238E27FC236}">
                <a16:creationId xmlns:a16="http://schemas.microsoft.com/office/drawing/2014/main" id="{6E25557E-2542-48D2-0417-9EF0E24A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0"/>
          <a:stretch/>
        </p:blipFill>
        <p:spPr>
          <a:xfrm>
            <a:off x="754530" y="1783829"/>
            <a:ext cx="10515600" cy="4238319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9847C7-64F6-EEF3-4CBB-8E3DBB2B8E07}"/>
              </a:ext>
            </a:extLst>
          </p:cNvPr>
          <p:cNvSpPr txBox="1"/>
          <p:nvPr/>
        </p:nvSpPr>
        <p:spPr>
          <a:xfrm>
            <a:off x="1990568" y="2028865"/>
            <a:ext cx="82108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LA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TRASPARENZA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E LA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COMPLETEZZA DELL’INFORMAZIONE SOCIETARIA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ASSURGONO A PARAMETRO FONDAMENTALE PER DISTINGUERE – IN CASO DI DEFAULT - TRA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COMPORTAMENTO DILIGENTE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CORRETTO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COMPORTAMENTO NEGLIGENTE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(O DOLOSO)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7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rolli interni nelle PA: un gap da colmare">
            <a:extLst>
              <a:ext uri="{FF2B5EF4-FFF2-40B4-BE49-F238E27FC236}">
                <a16:creationId xmlns:a16="http://schemas.microsoft.com/office/drawing/2014/main" id="{5A1E0705-D4D7-6F16-B07B-0904E16F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01" y="953861"/>
            <a:ext cx="7529143" cy="47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-Evolution - TGVP">
            <a:extLst>
              <a:ext uri="{FF2B5EF4-FFF2-40B4-BE49-F238E27FC236}">
                <a16:creationId xmlns:a16="http://schemas.microsoft.com/office/drawing/2014/main" id="{36BD8898-5250-C547-5F33-0907746E1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23338" r="5079" b="20827"/>
          <a:stretch>
            <a:fillRect/>
          </a:stretch>
        </p:blipFill>
        <p:spPr bwMode="auto">
          <a:xfrm>
            <a:off x="6793" y="953861"/>
            <a:ext cx="4580908" cy="148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7840B7-EEEB-1B0F-920A-E47450C201D6}"/>
              </a:ext>
            </a:extLst>
          </p:cNvPr>
          <p:cNvSpPr txBox="1"/>
          <p:nvPr/>
        </p:nvSpPr>
        <p:spPr>
          <a:xfrm>
            <a:off x="786311" y="2697993"/>
            <a:ext cx="3460011" cy="313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centralità dei </a:t>
            </a:r>
            <a:r>
              <a:rPr kumimoji="0" lang="it-IT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controlli societari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tutela di interessi diffusi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CFA626-C517-A8EF-2F51-3CEC69B635FB}"/>
              </a:ext>
            </a:extLst>
          </p:cNvPr>
          <p:cNvSpPr txBox="1"/>
          <p:nvPr/>
        </p:nvSpPr>
        <p:spPr>
          <a:xfrm>
            <a:off x="338203" y="866652"/>
            <a:ext cx="167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0" dirty="0">
                <a:solidFill>
                  <a:srgbClr val="C00000"/>
                </a:solidFill>
                <a:latin typeface="Britannic Bold" panose="020B0903060703020204" pitchFamily="34" charset="0"/>
              </a:rPr>
              <a:t>8</a:t>
            </a:r>
            <a:r>
              <a:rPr kumimoji="0" lang="it-IT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°</a:t>
            </a: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0511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1ED85-1E4E-BA1D-341C-5A81EAB6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rolli interni nelle PA: un gap da colmare">
            <a:extLst>
              <a:ext uri="{FF2B5EF4-FFF2-40B4-BE49-F238E27FC236}">
                <a16:creationId xmlns:a16="http://schemas.microsoft.com/office/drawing/2014/main" id="{473F5EE5-93E9-7D05-08C4-447DF2BE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06" y="0"/>
            <a:ext cx="4287294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77A3B0-12A4-1744-FB12-81305E1C24B0}"/>
              </a:ext>
            </a:extLst>
          </p:cNvPr>
          <p:cNvSpPr txBox="1"/>
          <p:nvPr/>
        </p:nvSpPr>
        <p:spPr>
          <a:xfrm>
            <a:off x="786311" y="2697993"/>
            <a:ext cx="10805614" cy="2842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sz="2800" b="1" kern="100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kumimoji="0" lang="it-IT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ualora</a:t>
            </a:r>
            <a:r>
              <a:rPr kumimoji="0" lang="it-IT" sz="28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vengano superati i limiti oltre i quali   la nomina dell’organo di controllo diventa obbligatoria e l’assemblea non vi provveda, “</a:t>
            </a:r>
            <a:r>
              <a:rPr kumimoji="0" lang="it-IT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alla nomina provvede il Tribunale su richiesta di qualsiasi soggetto interessato [NDR: amministratori, soci, istituti di credito finanziatori, ecc.] o su segnalazione del Conservatore del Registro delle Imprese</a:t>
            </a:r>
            <a:r>
              <a:rPr kumimoji="0" lang="it-IT" sz="28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820C0A-6E50-AF55-FBCE-21DDFB460DC8}"/>
              </a:ext>
            </a:extLst>
          </p:cNvPr>
          <p:cNvSpPr txBox="1"/>
          <p:nvPr/>
        </p:nvSpPr>
        <p:spPr>
          <a:xfrm>
            <a:off x="786311" y="12364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Art. 2477, comma 5,  cc: nomina obbligatoria dell’</a:t>
            </a: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organo di controllo</a:t>
            </a: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nelle SRL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5871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hman Brothers, 10 Anni Dopo: Rimborsi ai Creditori al 71%">
            <a:extLst>
              <a:ext uri="{FF2B5EF4-FFF2-40B4-BE49-F238E27FC236}">
                <a16:creationId xmlns:a16="http://schemas.microsoft.com/office/drawing/2014/main" id="{BCC3D006-50EB-24A2-EF90-A4BBB055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6217" y="3423764"/>
            <a:ext cx="6132564" cy="34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DA1637-D2C5-A5E1-D39B-E63A5D85D0FF}"/>
              </a:ext>
            </a:extLst>
          </p:cNvPr>
          <p:cNvSpPr txBox="1"/>
          <p:nvPr/>
        </p:nvSpPr>
        <p:spPr>
          <a:xfrm>
            <a:off x="1854095" y="5864111"/>
            <a:ext cx="465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 Settembre 2008 </a:t>
            </a:r>
          </a:p>
        </p:txBody>
      </p:sp>
      <p:pic>
        <p:nvPicPr>
          <p:cNvPr id="2" name="Picture 2" descr="CHERNOBYL: Storia del disastro in 3 minuti - YouTube">
            <a:extLst>
              <a:ext uri="{FF2B5EF4-FFF2-40B4-BE49-F238E27FC236}">
                <a16:creationId xmlns:a16="http://schemas.microsoft.com/office/drawing/2014/main" id="{39EF3E9F-B68E-7864-8EB0-DD58578D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831968" cy="326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C60C17-C537-D290-7427-2176E7FD59D0}"/>
              </a:ext>
            </a:extLst>
          </p:cNvPr>
          <p:cNvSpPr txBox="1"/>
          <p:nvPr/>
        </p:nvSpPr>
        <p:spPr>
          <a:xfrm>
            <a:off x="5831968" y="179224"/>
            <a:ext cx="461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 Aprile 1986</a:t>
            </a:r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6927CFE1-402C-939B-69E3-458EC6BC1EA6}"/>
              </a:ext>
            </a:extLst>
          </p:cNvPr>
          <p:cNvSpPr/>
          <p:nvPr/>
        </p:nvSpPr>
        <p:spPr>
          <a:xfrm rot="2849692">
            <a:off x="10760213" y="-43763"/>
            <a:ext cx="2133138" cy="1045905"/>
          </a:xfrm>
          <a:prstGeom prst="triangle">
            <a:avLst>
              <a:gd name="adj" fmla="val 4495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riangolo isoscele 5">
            <a:extLst>
              <a:ext uri="{FF2B5EF4-FFF2-40B4-BE49-F238E27FC236}">
                <a16:creationId xmlns:a16="http://schemas.microsoft.com/office/drawing/2014/main" id="{0F759886-4B36-3EF3-7257-214EAB9D9095}"/>
              </a:ext>
            </a:extLst>
          </p:cNvPr>
          <p:cNvSpPr/>
          <p:nvPr/>
        </p:nvSpPr>
        <p:spPr>
          <a:xfrm rot="13649140">
            <a:off x="-713939" y="5880793"/>
            <a:ext cx="2133138" cy="1045905"/>
          </a:xfrm>
          <a:prstGeom prst="triangle">
            <a:avLst>
              <a:gd name="adj" fmla="val 4495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1772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7A662-EC7C-F4DA-8CB3-C730A69B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C7EBD8-A52A-B769-BAD6-EE16F55A3A26}"/>
              </a:ext>
            </a:extLst>
          </p:cNvPr>
          <p:cNvSpPr txBox="1"/>
          <p:nvPr/>
        </p:nvSpPr>
        <p:spPr>
          <a:xfrm>
            <a:off x="479896" y="439340"/>
            <a:ext cx="704136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C00000"/>
                </a:solidFill>
                <a:cs typeface="Calibri" panose="020F0502020204030204" pitchFamily="34" charset="0"/>
              </a:rPr>
              <a:t>L’ ALLERTA ESTERNA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Articolo 25-nonies, CCII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Segnalazioni dei Creditori Pubblici Qualificati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3BCB44E-0736-D539-0B0D-B5A32B596DA4}"/>
              </a:ext>
            </a:extLst>
          </p:cNvPr>
          <p:cNvSpPr/>
          <p:nvPr/>
        </p:nvSpPr>
        <p:spPr>
          <a:xfrm>
            <a:off x="313385" y="2725341"/>
            <a:ext cx="115652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Segnalazione all'imprenditore e, ove esistente, all'organo di controllo, di ritardi nei versamenti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Da parte di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6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Istituto Nazionale della Previdenza Sociale, Istituto Nazionale per l’Assicurazione contro gli Infortuni sul Lavoro, Agenzia delle Entrate e Agenzia delle Entrate-Riscossione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600" b="1" dirty="0">
              <a:solidFill>
                <a:srgbClr val="0070C0"/>
              </a:solidFill>
              <a:latin typeface="Calibri" panose="020F0502020204030204"/>
              <a:ea typeface="+mn-ea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6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NB</a:t>
            </a:r>
            <a:r>
              <a:rPr lang="it-IT" sz="26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 Le segnalazioni contengono l'invito alla presentazione dell'</a:t>
            </a:r>
            <a:r>
              <a:rPr lang="it-IT" sz="26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istanza di composizione negoziata</a:t>
            </a:r>
            <a:r>
              <a:rPr lang="it-IT" sz="26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, se ne ricorrono i presupposti.</a:t>
            </a:r>
          </a:p>
        </p:txBody>
      </p:sp>
      <p:pic>
        <p:nvPicPr>
          <p:cNvPr id="2" name="Picture 2" descr="Controlli interni nelle PA: un gap da colmare">
            <a:extLst>
              <a:ext uri="{FF2B5EF4-FFF2-40B4-BE49-F238E27FC236}">
                <a16:creationId xmlns:a16="http://schemas.microsoft.com/office/drawing/2014/main" id="{AAE6AEC9-8031-F396-C8DB-69960E7F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6" y="0"/>
            <a:ext cx="452474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888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46E6E-16C4-380D-84B4-05B43CB0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471C3F-5E78-7673-AB22-E199A2A0D929}"/>
              </a:ext>
            </a:extLst>
          </p:cNvPr>
          <p:cNvSpPr txBox="1"/>
          <p:nvPr/>
        </p:nvSpPr>
        <p:spPr>
          <a:xfrm>
            <a:off x="324170" y="822619"/>
            <a:ext cx="679140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C00000"/>
                </a:solidFill>
                <a:ea typeface="+mn-ea"/>
              </a:rPr>
              <a:t>L’ ALLERTA ESTERNA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Articolo 25-decies  CCII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Obblighi di comunicazione per Banche e Intermediari finanziari </a:t>
            </a:r>
            <a:endParaRPr lang="it-IT" sz="3200" b="1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6AFAFC-E677-80B6-CC9B-4D0539D38A4B}"/>
              </a:ext>
            </a:extLst>
          </p:cNvPr>
          <p:cNvSpPr/>
          <p:nvPr/>
        </p:nvSpPr>
        <p:spPr>
          <a:xfrm>
            <a:off x="483240" y="3086862"/>
            <a:ext cx="71230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Le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banche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 e gli altri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intermediari finanziari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/>
                <a:ea typeface="+mn-ea"/>
              </a:rPr>
              <a:t>, nel momento in cui comunicano al cliente variazioni in senso peggiorativo, sospensioni o revoche degli affidamenti,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800" b="1" dirty="0">
              <a:solidFill>
                <a:srgbClr val="C00000"/>
              </a:solidFill>
              <a:latin typeface="Calibri" panose="020F0502020204030204"/>
              <a:ea typeface="+mn-ea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ne danno notizia anche agli organi di controllo societari, se esistenti</a:t>
            </a:r>
            <a:endParaRPr lang="it-IT" sz="2800" b="1" dirty="0">
              <a:solidFill>
                <a:srgbClr val="0070C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4" name="Picture 2" descr="Controlli interni nelle PA: un gap da colmare">
            <a:extLst>
              <a:ext uri="{FF2B5EF4-FFF2-40B4-BE49-F238E27FC236}">
                <a16:creationId xmlns:a16="http://schemas.microsoft.com/office/drawing/2014/main" id="{7EB3B932-EBE2-AA49-04ED-3D4DF02EA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6" y="0"/>
            <a:ext cx="452474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42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A1D83-78A0-2549-88D2-E27A9291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D1025B-BDA0-ECB6-0B5B-5E8534E44158}"/>
              </a:ext>
            </a:extLst>
          </p:cNvPr>
          <p:cNvSpPr txBox="1"/>
          <p:nvPr/>
        </p:nvSpPr>
        <p:spPr>
          <a:xfrm>
            <a:off x="285534" y="172237"/>
            <a:ext cx="67076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C00000"/>
                </a:solidFill>
                <a:ea typeface="+mn-ea"/>
              </a:rPr>
              <a:t>L’ ALLERTA </a:t>
            </a:r>
            <a:r>
              <a:rPr lang="it-IT" sz="2800" b="1" dirty="0">
                <a:solidFill>
                  <a:srgbClr val="C00000"/>
                </a:solidFill>
              </a:rPr>
              <a:t>IN</a:t>
            </a:r>
            <a:r>
              <a:rPr lang="it-IT" sz="2800" b="1" dirty="0">
                <a:solidFill>
                  <a:srgbClr val="C00000"/>
                </a:solidFill>
                <a:ea typeface="+mn-ea"/>
              </a:rPr>
              <a:t>TERNA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Articolo 25-octies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Obblighi di comunicazione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dell’</a:t>
            </a:r>
            <a:r>
              <a:rPr lang="it-IT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Organo di Controllo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del </a:t>
            </a:r>
            <a:r>
              <a:rPr lang="it-IT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Revisore</a:t>
            </a:r>
            <a:endParaRPr lang="it-IT" sz="2800" b="1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E741BE-BEAD-7A77-92D6-4F418F1AB912}"/>
              </a:ext>
            </a:extLst>
          </p:cNvPr>
          <p:cNvSpPr txBox="1"/>
          <p:nvPr/>
        </p:nvSpPr>
        <p:spPr>
          <a:xfrm>
            <a:off x="142767" y="3448616"/>
            <a:ext cx="119064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«L'organo di controllo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societario e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soggetto incaricato della revisione legale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nell'esercizio delle rispettive funzioni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segnalano, per iscritto, all'organo amministrativo la sussistenza dei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presupposti di cui all'articolo 2, comma 1, lettere a) </a:t>
            </a:r>
            <a:r>
              <a:rPr lang="it-IT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[NDR: crisi]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b) </a:t>
            </a:r>
            <a:r>
              <a:rPr lang="it-IT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[NDR: insolvenza],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la presentazione dell'istanza di cui all'articolo 17 (…)</a:t>
            </a:r>
          </a:p>
        </p:txBody>
      </p:sp>
      <p:pic>
        <p:nvPicPr>
          <p:cNvPr id="4" name="Picture 2" descr="Controlli interni nelle PA: un gap da colmare">
            <a:extLst>
              <a:ext uri="{FF2B5EF4-FFF2-40B4-BE49-F238E27FC236}">
                <a16:creationId xmlns:a16="http://schemas.microsoft.com/office/drawing/2014/main" id="{18252A54-6E38-2D47-29AB-D02BF479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6" y="0"/>
            <a:ext cx="452474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93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F38C3-1C6C-4A08-1E6B-E1DE4B15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C4C0E-2614-C43B-2961-A5CF4837BA27}"/>
              </a:ext>
            </a:extLst>
          </p:cNvPr>
          <p:cNvSpPr txBox="1"/>
          <p:nvPr/>
        </p:nvSpPr>
        <p:spPr>
          <a:xfrm>
            <a:off x="285534" y="172237"/>
            <a:ext cx="67076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C00000"/>
                </a:solidFill>
                <a:ea typeface="+mn-ea"/>
              </a:rPr>
              <a:t>L’ ALLERTA </a:t>
            </a:r>
            <a:r>
              <a:rPr lang="it-IT" sz="2800" b="1" dirty="0">
                <a:solidFill>
                  <a:srgbClr val="C00000"/>
                </a:solidFill>
              </a:rPr>
              <a:t>IN</a:t>
            </a:r>
            <a:r>
              <a:rPr lang="it-IT" sz="2800" b="1" dirty="0">
                <a:solidFill>
                  <a:srgbClr val="C00000"/>
                </a:solidFill>
                <a:ea typeface="+mn-ea"/>
              </a:rPr>
              <a:t>TERNA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Articolo 25-octies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Obblighi di comunicazione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dell’</a:t>
            </a:r>
            <a:r>
              <a:rPr lang="it-IT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Organo di Controllo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del </a:t>
            </a:r>
            <a:r>
              <a:rPr lang="it-IT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Revisore</a:t>
            </a:r>
            <a:endParaRPr lang="it-IT" sz="2800" b="1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F89DF7-E922-E54E-576C-B13C7C3B1983}"/>
              </a:ext>
            </a:extLst>
          </p:cNvPr>
          <p:cNvSpPr txBox="1"/>
          <p:nvPr/>
        </p:nvSpPr>
        <p:spPr>
          <a:xfrm>
            <a:off x="552234" y="2802286"/>
            <a:ext cx="1081109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segue …</a:t>
            </a:r>
          </a:p>
          <a:p>
            <a:endParaRPr lang="it-IT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La tempestiva segnalazione (…) e la vigilanza sull'andamento delle trattative sono valutate ai fini dell'attenuazione o esclusione della responsabilità (…). La segnalazione è in ogni caso considerata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tempestiva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interviene nel termine di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sessanta giorni dalla conoscenza delle condizioni di cui all'articolo 2, comma 1, lettera a)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[NDR: crisi] 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parte dell'organo di controllo o di revisione </a:t>
            </a:r>
          </a:p>
        </p:txBody>
      </p:sp>
      <p:pic>
        <p:nvPicPr>
          <p:cNvPr id="4" name="Picture 2" descr="Controlli interni nelle PA: un gap da colmare">
            <a:extLst>
              <a:ext uri="{FF2B5EF4-FFF2-40B4-BE49-F238E27FC236}">
                <a16:creationId xmlns:a16="http://schemas.microsoft.com/office/drawing/2014/main" id="{CE606D9A-7E85-82F5-AB9A-67C36422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6" y="0"/>
            <a:ext cx="452474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023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212B-69E5-A376-98B6-1911C730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1FB631-DC69-980E-C473-867557A966E3}"/>
              </a:ext>
            </a:extLst>
          </p:cNvPr>
          <p:cNvSpPr txBox="1"/>
          <p:nvPr/>
        </p:nvSpPr>
        <p:spPr>
          <a:xfrm>
            <a:off x="285534" y="172237"/>
            <a:ext cx="67076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C00000"/>
                </a:solidFill>
                <a:ea typeface="+mn-ea"/>
              </a:rPr>
              <a:t>L’ ALLERTA </a:t>
            </a:r>
            <a:r>
              <a:rPr lang="it-IT" sz="2800" b="1" dirty="0">
                <a:solidFill>
                  <a:srgbClr val="C00000"/>
                </a:solidFill>
              </a:rPr>
              <a:t>IN</a:t>
            </a:r>
            <a:r>
              <a:rPr lang="it-IT" sz="2800" b="1" dirty="0">
                <a:solidFill>
                  <a:srgbClr val="C00000"/>
                </a:solidFill>
                <a:ea typeface="+mn-ea"/>
              </a:rPr>
              <a:t>TERNA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Articolo 25-octies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Obblighi di comunicazione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dell’</a:t>
            </a:r>
            <a:r>
              <a:rPr lang="it-IT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Organo di Controllo </a:t>
            </a:r>
            <a:r>
              <a:rPr lang="it-IT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del </a:t>
            </a:r>
            <a:r>
              <a:rPr lang="it-IT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Revisore</a:t>
            </a:r>
            <a:endParaRPr lang="it-IT" sz="2800" b="1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485B93-4779-7D03-01AB-A17DF3213E13}"/>
              </a:ext>
            </a:extLst>
          </p:cNvPr>
          <p:cNvSpPr txBox="1"/>
          <p:nvPr/>
        </p:nvSpPr>
        <p:spPr>
          <a:xfrm>
            <a:off x="285534" y="2366003"/>
            <a:ext cx="119684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NB: L’inclusione del Revisore tra i soggetti tenuti ad effettuare la segnalazione all’organo amministrativo </a:t>
            </a:r>
            <a:r>
              <a:rPr 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consente </a:t>
            </a:r>
            <a:r>
              <a:rPr lang="it-IT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configurare in capo al Revisore (o Società di Revisione) una </a:t>
            </a:r>
            <a:r>
              <a:rPr 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posizione di garanzia </a:t>
            </a:r>
            <a:r>
              <a:rPr lang="it-IT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(dei diritti dei creditori e dei terzi) analoga a quella rivestita dall’Organo di controllo (organo monocratico della s.r.l. o Collegio Sindacale delle s.p.a.): </a:t>
            </a:r>
          </a:p>
          <a:p>
            <a:endParaRPr lang="it-IT" sz="2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mancano infatti quei poteri impeditivi e di reazione che, in caso di mancato esercizio, consentono di creare un collegamento causale tra l’omissione (o il ritardo) ed i danni che dall’omissione o dal ritardo sono derivati alla società, ai creditori ed ai terzi.</a:t>
            </a:r>
          </a:p>
        </p:txBody>
      </p:sp>
      <p:pic>
        <p:nvPicPr>
          <p:cNvPr id="4" name="Picture 2" descr="Controlli interni nelle PA: un gap da colmare">
            <a:extLst>
              <a:ext uri="{FF2B5EF4-FFF2-40B4-BE49-F238E27FC236}">
                <a16:creationId xmlns:a16="http://schemas.microsoft.com/office/drawing/2014/main" id="{760B0818-AFA1-E72E-64FE-34BAB863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6" y="0"/>
            <a:ext cx="4524748" cy="19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6110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6D21CFAD-531B-0792-9FFA-BC090AD13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972" y="443717"/>
            <a:ext cx="6568225" cy="136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18" tIns="41460" rIns="82918" bIns="414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C00000"/>
                </a:solidFill>
                <a:latin typeface="+mn-lt"/>
              </a:rPr>
              <a:t>Un ritorno al passato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C00000"/>
                </a:solidFill>
                <a:latin typeface="+mn-lt"/>
              </a:rPr>
              <a:t>o un difetto di coordinamento?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0505EB1B-2C55-C4B1-3F8B-D4D6B85A2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5" y="2601533"/>
            <a:ext cx="12062137" cy="5125726"/>
          </a:xfrm>
          <a:prstGeom prst="rect">
            <a:avLst/>
          </a:prstGeom>
          <a:noFill/>
          <a:ln>
            <a:noFill/>
          </a:ln>
        </p:spPr>
        <p:txBody>
          <a:bodyPr lIns="82918" tIns="41460" rIns="82918" bIns="41460"/>
          <a:lstStyle>
            <a:lvl1pPr marL="377825" indent="-377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8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88" indent="-357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46">
                <a:solidFill>
                  <a:schemeClr val="tx1"/>
                </a:solidFill>
                <a:latin typeface="+mn-lt"/>
              </a:defRPr>
            </a:lvl2pPr>
            <a:lvl3pPr marL="1125538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5">
                <a:solidFill>
                  <a:schemeClr val="tx1"/>
                </a:solidFill>
                <a:latin typeface="+mn-lt"/>
              </a:defRPr>
            </a:lvl3pPr>
            <a:lvl4pPr marL="1476375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1984">
                <a:solidFill>
                  <a:schemeClr val="tx1"/>
                </a:solidFill>
                <a:latin typeface="+mn-lt"/>
              </a:defRPr>
            </a:lvl4pPr>
            <a:lvl5pPr marL="185261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1984">
                <a:solidFill>
                  <a:schemeClr val="tx1"/>
                </a:solidFill>
                <a:latin typeface="+mn-lt"/>
              </a:defRPr>
            </a:lvl5pPr>
            <a:lvl6pPr marL="2357118" indent="-374479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984">
                <a:solidFill>
                  <a:schemeClr val="tx1"/>
                </a:solidFill>
                <a:latin typeface="+mn-lt"/>
              </a:defRPr>
            </a:lvl6pPr>
            <a:lvl7pPr marL="2861089" indent="-374479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984">
                <a:solidFill>
                  <a:schemeClr val="tx1"/>
                </a:solidFill>
                <a:latin typeface="+mn-lt"/>
              </a:defRPr>
            </a:lvl7pPr>
            <a:lvl8pPr marL="3365061" indent="-374479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984">
                <a:solidFill>
                  <a:schemeClr val="tx1"/>
                </a:solidFill>
                <a:latin typeface="+mn-lt"/>
              </a:defRPr>
            </a:lvl8pPr>
            <a:lvl9pPr marL="3869032" indent="-374479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984">
                <a:solidFill>
                  <a:schemeClr val="tx1"/>
                </a:solidFill>
                <a:latin typeface="+mn-lt"/>
              </a:defRPr>
            </a:lvl9pPr>
          </a:lstStyle>
          <a:p>
            <a:pPr marL="342758" indent="-342758">
              <a:buClr>
                <a:srgbClr val="808080"/>
              </a:buClr>
              <a:defRPr/>
            </a:pPr>
            <a:r>
              <a:rPr lang="it-IT" altLang="it-IT" sz="2400" b="1" kern="0" dirty="0">
                <a:solidFill>
                  <a:srgbClr val="0070C0"/>
                </a:solidFill>
                <a:cs typeface="Calibri" panose="020F0502020204030204" pitchFamily="34" charset="0"/>
              </a:rPr>
              <a:t>NB secondo il CCII l’attivazione dell’imprenditore e di chi lo controlla deve  avvenire in modo </a:t>
            </a:r>
            <a:r>
              <a:rPr lang="it-IT" altLang="it-IT" sz="2400" b="1" kern="0" dirty="0">
                <a:solidFill>
                  <a:srgbClr val="C00000"/>
                </a:solidFill>
                <a:cs typeface="Calibri" panose="020F0502020204030204" pitchFamily="34" charset="0"/>
              </a:rPr>
              <a:t>precoce,</a:t>
            </a:r>
            <a:r>
              <a:rPr lang="it-IT" altLang="it-IT" sz="2400" b="1" kern="0" dirty="0">
                <a:solidFill>
                  <a:srgbClr val="0070C0"/>
                </a:solidFill>
                <a:cs typeface="Calibri" panose="020F0502020204030204" pitchFamily="34" charset="0"/>
              </a:rPr>
              <a:t> quando emergano </a:t>
            </a:r>
            <a:r>
              <a:rPr lang="it-IT" altLang="it-IT" sz="2400" b="1" kern="0" dirty="0">
                <a:solidFill>
                  <a:srgbClr val="C00000"/>
                </a:solidFill>
                <a:cs typeface="Calibri" panose="020F0502020204030204" pitchFamily="34" charset="0"/>
              </a:rPr>
              <a:t>“condizioni di squilibrio patrimoniale o economico-finanziario” che rendono la crisi “probabile” </a:t>
            </a:r>
            <a:r>
              <a:rPr lang="it-IT" altLang="it-IT" sz="2400" b="1" kern="0" dirty="0">
                <a:solidFill>
                  <a:srgbClr val="0070C0"/>
                </a:solidFill>
                <a:cs typeface="Calibri" panose="020F0502020204030204" pitchFamily="34" charset="0"/>
              </a:rPr>
              <a:t>.</a:t>
            </a:r>
          </a:p>
          <a:p>
            <a:pPr marL="342758" indent="-342758">
              <a:buClr>
                <a:srgbClr val="808080"/>
              </a:buClr>
              <a:defRPr/>
            </a:pPr>
            <a:r>
              <a:rPr lang="it-IT" altLang="it-IT" sz="2400" b="1" kern="0" dirty="0">
                <a:solidFill>
                  <a:srgbClr val="0070C0"/>
                </a:solidFill>
                <a:cs typeface="Calibri" panose="020F0502020204030204" pitchFamily="34" charset="0"/>
              </a:rPr>
              <a:t>Nel nuovo testo dell’art. 25-octies la segnalazione ha invece per oggetto la sussistenza di una situazione di ‘crisi’ o di ‘insolvenza’, ed “è in ogni caso considerata tempestiva se interviene nel termine di sessanta giorni» dalla conoscenza della situazione di crisi.</a:t>
            </a:r>
          </a:p>
          <a:p>
            <a:pPr marL="342758" indent="-342758">
              <a:buClr>
                <a:srgbClr val="808080"/>
              </a:buClr>
              <a:defRPr/>
            </a:pPr>
            <a:r>
              <a:rPr lang="it-IT" altLang="it-IT" sz="2400" b="1" kern="0" dirty="0">
                <a:solidFill>
                  <a:srgbClr val="C00000"/>
                </a:solidFill>
                <a:cs typeface="Calibri" panose="020F0502020204030204" pitchFamily="34" charset="0"/>
              </a:rPr>
              <a:t>Quindi, l’obbligo scatterebbe </a:t>
            </a:r>
            <a:r>
              <a:rPr lang="it-IT" altLang="it-IT" sz="2400" b="1" kern="0" dirty="0">
                <a:solidFill>
                  <a:srgbClr val="0070C0"/>
                </a:solidFill>
                <a:cs typeface="Calibri" panose="020F0502020204030204" pitchFamily="34" charset="0"/>
              </a:rPr>
              <a:t>in un momento successivo alla manifestazione dei primi segnali di squilibrio, e cioè </a:t>
            </a:r>
            <a:r>
              <a:rPr lang="it-IT" altLang="it-IT" sz="2400" b="1" kern="0" dirty="0">
                <a:solidFill>
                  <a:srgbClr val="C00000"/>
                </a:solidFill>
                <a:cs typeface="Calibri" panose="020F0502020204030204" pitchFamily="34" charset="0"/>
              </a:rPr>
              <a:t>quando questi segnali sono già sfociati in una situazione di crisi o di insolvenza.</a:t>
            </a:r>
          </a:p>
          <a:p>
            <a:pPr marL="342758" indent="-342758">
              <a:buClr>
                <a:srgbClr val="808080"/>
              </a:buClr>
              <a:defRPr/>
            </a:pPr>
            <a:endParaRPr lang="it-IT" altLang="it-IT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96" name="Picture 2" descr="Dinosaur, Mirror, Wing Mirror, Behind, Chase, Danger">
            <a:extLst>
              <a:ext uri="{FF2B5EF4-FFF2-40B4-BE49-F238E27FC236}">
                <a16:creationId xmlns:a16="http://schemas.microsoft.com/office/drawing/2014/main" id="{9C794FC9-9032-27F1-1A84-8C89B232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" y="0"/>
            <a:ext cx="4127678" cy="19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4ECF9-BB1F-8936-6360-7DB32EF7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828" y="390883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UNA DISTORSIONE DEL SISTEMA</a:t>
            </a:r>
          </a:p>
        </p:txBody>
      </p:sp>
      <p:pic>
        <p:nvPicPr>
          <p:cNvPr id="3074" name="Picture 2" descr="La SOCIETA' PER AZIONI in sintesi - Studio Commercialisti Como - Rezzonico  Malagoli Associati">
            <a:extLst>
              <a:ext uri="{FF2B5EF4-FFF2-40B4-BE49-F238E27FC236}">
                <a16:creationId xmlns:a16="http://schemas.microsoft.com/office/drawing/2014/main" id="{24C3F79A-15A8-5A60-090F-85AD6179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8" y="3209365"/>
            <a:ext cx="3081769" cy="17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8E328A-A38C-C6DB-6683-CC1F65B64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365" y="2602372"/>
            <a:ext cx="5134377" cy="29766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FE0B67-4219-86A8-A9EB-7D3C3BFAFA04}"/>
              </a:ext>
            </a:extLst>
          </p:cNvPr>
          <p:cNvSpPr txBox="1"/>
          <p:nvPr/>
        </p:nvSpPr>
        <p:spPr>
          <a:xfrm>
            <a:off x="4689441" y="3765107"/>
            <a:ext cx="1162724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6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VS/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0AAA66-907E-911B-C430-6EF914BC8899}"/>
              </a:ext>
            </a:extLst>
          </p:cNvPr>
          <p:cNvSpPr txBox="1"/>
          <p:nvPr/>
        </p:nvSpPr>
        <p:spPr>
          <a:xfrm>
            <a:off x="445737" y="4985648"/>
            <a:ext cx="3820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con</a:t>
            </a:r>
          </a:p>
          <a:p>
            <a:pPr algn="ctr"/>
            <a:r>
              <a:rPr lang="it-IT" sz="2400" b="1" dirty="0">
                <a:solidFill>
                  <a:srgbClr val="C00000"/>
                </a:solidFill>
              </a:rPr>
              <a:t>Collegio sindacale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0B408B-5C8D-D319-440F-9652DDBE98A7}"/>
              </a:ext>
            </a:extLst>
          </p:cNvPr>
          <p:cNvSpPr txBox="1"/>
          <p:nvPr/>
        </p:nvSpPr>
        <p:spPr>
          <a:xfrm>
            <a:off x="1422144" y="2602372"/>
            <a:ext cx="2262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PICCOLA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7FCCC7-D4EB-C176-1F34-F5EF27D1DB45}"/>
              </a:ext>
            </a:extLst>
          </p:cNvPr>
          <p:cNvSpPr txBox="1"/>
          <p:nvPr/>
        </p:nvSpPr>
        <p:spPr>
          <a:xfrm>
            <a:off x="7918400" y="2079152"/>
            <a:ext cx="1596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GRANDE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4B7CAE-037F-0CA6-128B-919C926874EF}"/>
              </a:ext>
            </a:extLst>
          </p:cNvPr>
          <p:cNvSpPr txBox="1"/>
          <p:nvPr/>
        </p:nvSpPr>
        <p:spPr>
          <a:xfrm>
            <a:off x="7628709" y="5757440"/>
            <a:ext cx="3248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Con Revisore</a:t>
            </a:r>
          </a:p>
        </p:txBody>
      </p:sp>
    </p:spTree>
    <p:extLst>
      <p:ext uri="{BB962C8B-B14F-4D97-AF65-F5344CB8AC3E}">
        <p14:creationId xmlns:p14="http://schemas.microsoft.com/office/powerpoint/2010/main" val="608928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6BB70-4FE4-FD96-B63C-BA2FA96A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701" y="444501"/>
            <a:ext cx="6726169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C00000"/>
                </a:solidFill>
                <a:latin typeface="+mn-lt"/>
              </a:rPr>
              <a:t>Una lacuna colmata</a:t>
            </a:r>
          </a:p>
        </p:txBody>
      </p:sp>
      <p:pic>
        <p:nvPicPr>
          <p:cNvPr id="17411" name="Picture 2" descr="istanza di fallimento">
            <a:extLst>
              <a:ext uri="{FF2B5EF4-FFF2-40B4-BE49-F238E27FC236}">
                <a16:creationId xmlns:a16="http://schemas.microsoft.com/office/drawing/2014/main" id="{8B048239-351C-4526-8D68-D792C999EA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1814" y="2160587"/>
            <a:ext cx="6062130" cy="3016719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FF8C11-7405-B227-9816-1BC2FA0F77D0}"/>
              </a:ext>
            </a:extLst>
          </p:cNvPr>
          <p:cNvSpPr txBox="1"/>
          <p:nvPr/>
        </p:nvSpPr>
        <p:spPr>
          <a:xfrm flipH="1">
            <a:off x="683117" y="2334912"/>
            <a:ext cx="46000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0070C0"/>
                </a:solidFill>
                <a:latin typeface="Calibri" panose="020F0502020204030204"/>
              </a:rPr>
              <a:t>Potere/dovere dell’organo di controllo di richiedere la liquidazione giudiziale della società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D2E55E1-606C-5FDA-8081-8063C29B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1A7E4-4E5E-48A1-96AD-F155F3511522}" type="slidenum">
              <a:rPr lang="it-IT" smtClean="0"/>
              <a:pPr>
                <a:defRPr/>
              </a:pPr>
              <a:t>67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BFD12C-3890-68C1-89B7-AE793B9B4488}"/>
              </a:ext>
            </a:extLst>
          </p:cNvPr>
          <p:cNvSpPr txBox="1"/>
          <p:nvPr/>
        </p:nvSpPr>
        <p:spPr>
          <a:xfrm>
            <a:off x="774701" y="177006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Art. 37 CCII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>
            <a:extLst>
              <a:ext uri="{FF2B5EF4-FFF2-40B4-BE49-F238E27FC236}">
                <a16:creationId xmlns:a16="http://schemas.microsoft.com/office/drawing/2014/main" id="{433A04CC-21C2-EA05-6BF3-1865FEE02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54038"/>
            <a:ext cx="82296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5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200" b="1" dirty="0">
                <a:solidFill>
                  <a:srgbClr val="C00000"/>
                </a:solidFill>
              </a:rPr>
              <a:t>Centralità dei flussi informativi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solidFill>
                  <a:srgbClr val="0070C0"/>
                </a:solidFill>
              </a:rPr>
              <a:t>Art. 2409-septies – Principio revisione 570</a:t>
            </a:r>
          </a:p>
        </p:txBody>
      </p:sp>
      <p:pic>
        <p:nvPicPr>
          <p:cNvPr id="14339" name="Segnaposto contenuto 3">
            <a:extLst>
              <a:ext uri="{FF2B5EF4-FFF2-40B4-BE49-F238E27FC236}">
                <a16:creationId xmlns:a16="http://schemas.microsoft.com/office/drawing/2014/main" id="{FBEA43E1-8A64-6838-DA6F-682B0E00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9" y="2816226"/>
            <a:ext cx="264318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CasellaDiTesto 1">
            <a:extLst>
              <a:ext uri="{FF2B5EF4-FFF2-40B4-BE49-F238E27FC236}">
                <a16:creationId xmlns:a16="http://schemas.microsoft.com/office/drawing/2014/main" id="{BF4ECAC3-8196-D63C-E9A9-782116D44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1" y="2574925"/>
            <a:ext cx="3294063" cy="4826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9452">
              <a:defRPr/>
            </a:pPr>
            <a:r>
              <a:rPr lang="it-IT" altLang="it-IT" sz="2540" b="1">
                <a:solidFill>
                  <a:srgbClr val="C00000"/>
                </a:solidFill>
                <a:cs typeface="Times New Roman" panose="02020603050405020304" pitchFamily="18" charset="0"/>
              </a:rPr>
              <a:t>Organo amministrativo</a:t>
            </a:r>
          </a:p>
        </p:txBody>
      </p:sp>
      <p:sp>
        <p:nvSpPr>
          <p:cNvPr id="39943" name="CasellaDiTesto 2">
            <a:extLst>
              <a:ext uri="{FF2B5EF4-FFF2-40B4-BE49-F238E27FC236}">
                <a16:creationId xmlns:a16="http://schemas.microsoft.com/office/drawing/2014/main" id="{B99D8539-2E43-1654-10EE-68A7B93CB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1" y="4079875"/>
            <a:ext cx="2790825" cy="4826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9452">
              <a:defRPr/>
            </a:pPr>
            <a:r>
              <a:rPr lang="it-IT" altLang="it-IT" sz="2540" b="1">
                <a:solidFill>
                  <a:srgbClr val="C00000"/>
                </a:solidFill>
                <a:cs typeface="Times New Roman" panose="02020603050405020304" pitchFamily="18" charset="0"/>
              </a:rPr>
              <a:t>Organo di controllo</a:t>
            </a:r>
          </a:p>
        </p:txBody>
      </p:sp>
      <p:sp>
        <p:nvSpPr>
          <p:cNvPr id="39944" name="CasellaDiTesto 5">
            <a:extLst>
              <a:ext uri="{FF2B5EF4-FFF2-40B4-BE49-F238E27FC236}">
                <a16:creationId xmlns:a16="http://schemas.microsoft.com/office/drawing/2014/main" id="{97157181-4589-3DB3-359A-C66F3A11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88" y="5299075"/>
            <a:ext cx="1338262" cy="4841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9452">
              <a:defRPr/>
            </a:pPr>
            <a:r>
              <a:rPr lang="it-IT" altLang="it-IT" sz="2540" b="1">
                <a:solidFill>
                  <a:srgbClr val="C00000"/>
                </a:solidFill>
                <a:cs typeface="Times New Roman" panose="02020603050405020304" pitchFamily="18" charset="0"/>
              </a:rPr>
              <a:t>Revisore</a:t>
            </a: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25738CA0-F0A8-DB9B-03E6-90B627A34467}"/>
              </a:ext>
            </a:extLst>
          </p:cNvPr>
          <p:cNvSpPr/>
          <p:nvPr/>
        </p:nvSpPr>
        <p:spPr>
          <a:xfrm rot="10800000">
            <a:off x="5084764" y="2724151"/>
            <a:ext cx="661987" cy="180022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9452">
              <a:defRPr/>
            </a:pPr>
            <a:endParaRPr lang="it-IT" sz="1633">
              <a:solidFill>
                <a:prstClr val="black"/>
              </a:solidFill>
            </a:endParaRPr>
          </a:p>
        </p:txBody>
      </p:sp>
      <p:sp>
        <p:nvSpPr>
          <p:cNvPr id="10" name="Freccia circolare a sinistra 9">
            <a:extLst>
              <a:ext uri="{FF2B5EF4-FFF2-40B4-BE49-F238E27FC236}">
                <a16:creationId xmlns:a16="http://schemas.microsoft.com/office/drawing/2014/main" id="{4ED8A604-20C1-56EF-3E75-ADDC87F42843}"/>
              </a:ext>
            </a:extLst>
          </p:cNvPr>
          <p:cNvSpPr/>
          <p:nvPr/>
        </p:nvSpPr>
        <p:spPr>
          <a:xfrm rot="10800000">
            <a:off x="5864226" y="3049589"/>
            <a:ext cx="663575" cy="251618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9452">
              <a:defRPr/>
            </a:pPr>
            <a:endParaRPr lang="it-IT" sz="1633">
              <a:solidFill>
                <a:prstClr val="black"/>
              </a:solidFill>
            </a:endParaRPr>
          </a:p>
        </p:txBody>
      </p:sp>
      <p:sp>
        <p:nvSpPr>
          <p:cNvPr id="8" name="Freccia in su 7">
            <a:extLst>
              <a:ext uri="{FF2B5EF4-FFF2-40B4-BE49-F238E27FC236}">
                <a16:creationId xmlns:a16="http://schemas.microsoft.com/office/drawing/2014/main" id="{301AE03F-0B28-B7F8-B3D2-DCC973203DC0}"/>
              </a:ext>
            </a:extLst>
          </p:cNvPr>
          <p:cNvSpPr/>
          <p:nvPr/>
        </p:nvSpPr>
        <p:spPr>
          <a:xfrm>
            <a:off x="7085014" y="4516438"/>
            <a:ext cx="314325" cy="72231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9452">
              <a:defRPr/>
            </a:pPr>
            <a:endParaRPr lang="it-IT" sz="1633">
              <a:solidFill>
                <a:prstClr val="white"/>
              </a:solidFill>
            </a:endParaRPr>
          </a:p>
        </p:txBody>
      </p:sp>
      <p:sp>
        <p:nvSpPr>
          <p:cNvPr id="12" name="Freccia in su 11">
            <a:extLst>
              <a:ext uri="{FF2B5EF4-FFF2-40B4-BE49-F238E27FC236}">
                <a16:creationId xmlns:a16="http://schemas.microsoft.com/office/drawing/2014/main" id="{57E06CC5-92EF-DED0-5D8C-D3494B0725AC}"/>
              </a:ext>
            </a:extLst>
          </p:cNvPr>
          <p:cNvSpPr/>
          <p:nvPr/>
        </p:nvSpPr>
        <p:spPr>
          <a:xfrm rot="10800000">
            <a:off x="7689851" y="4576763"/>
            <a:ext cx="314325" cy="72231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9452">
              <a:defRPr/>
            </a:pPr>
            <a:endParaRPr lang="it-IT" sz="1633">
              <a:solidFill>
                <a:prstClr val="white"/>
              </a:solidFill>
            </a:endParaRPr>
          </a:p>
        </p:txBody>
      </p:sp>
      <p:sp>
        <p:nvSpPr>
          <p:cNvPr id="14347" name="Segnaposto numero diapositiva 1">
            <a:extLst>
              <a:ext uri="{FF2B5EF4-FFF2-40B4-BE49-F238E27FC236}">
                <a16:creationId xmlns:a16="http://schemas.microsoft.com/office/drawing/2014/main" id="{E728B6D1-8D01-027E-DB55-3A173935F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40750" y="7620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1FDE98E-A0E2-4CC4-9872-8FB492297503}" type="slidenum">
              <a:rPr lang="it-IT" altLang="it-IT" sz="1600" b="1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68</a:t>
            </a:fld>
            <a:endParaRPr lang="it-IT" altLang="it-IT" sz="1600" b="1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575F9-EBAE-7FBE-610D-5926573D6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Segnaposto numero diapositiva 5">
            <a:extLst>
              <a:ext uri="{FF2B5EF4-FFF2-40B4-BE49-F238E27FC236}">
                <a16:creationId xmlns:a16="http://schemas.microsoft.com/office/drawing/2014/main" id="{6D7AA2D9-185F-9FC7-E76C-C45F08D224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3CAA965-9972-7350-5D8E-4BE6790CD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9310" y="287263"/>
            <a:ext cx="8107065" cy="8560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altLang="it-IT" sz="2800" b="1" dirty="0">
                <a:solidFill>
                  <a:srgbClr val="C00000"/>
                </a:solidFill>
                <a:latin typeface="+mn-lt"/>
              </a:rPr>
              <a:t>Presupposti per l’esonero dalla responsabilità</a:t>
            </a:r>
            <a:br>
              <a:rPr lang="it-IT" altLang="it-IT" sz="2800" b="1" dirty="0">
                <a:solidFill>
                  <a:srgbClr val="C00000"/>
                </a:solidFill>
                <a:latin typeface="+mn-lt"/>
              </a:rPr>
            </a:br>
            <a:endParaRPr lang="it-IT" altLang="it-IT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F3B8543-1584-36CC-18E2-9E264ABEF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104" y="1592892"/>
            <a:ext cx="4297898" cy="49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Gli errori più comuni</a:t>
            </a:r>
          </a:p>
        </p:txBody>
      </p:sp>
      <p:pic>
        <p:nvPicPr>
          <p:cNvPr id="9" name="Picture 2" descr="Visualizza immagine di origine">
            <a:extLst>
              <a:ext uri="{FF2B5EF4-FFF2-40B4-BE49-F238E27FC236}">
                <a16:creationId xmlns:a16="http://schemas.microsoft.com/office/drawing/2014/main" id="{7C0043D5-E11A-253A-41A6-328BF8C40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9866" r="34876" b="46236"/>
          <a:stretch/>
        </p:blipFill>
        <p:spPr bwMode="auto">
          <a:xfrm>
            <a:off x="1877271" y="2205407"/>
            <a:ext cx="7477527" cy="26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9B2AD4-C17D-2696-1298-0AB97F1C0EF8}"/>
              </a:ext>
            </a:extLst>
          </p:cNvPr>
          <p:cNvSpPr txBox="1"/>
          <p:nvPr/>
        </p:nvSpPr>
        <p:spPr>
          <a:xfrm>
            <a:off x="3672086" y="5383884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Ostrich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Politics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……</a:t>
            </a:r>
          </a:p>
        </p:txBody>
      </p:sp>
    </p:spTree>
    <p:extLst>
      <p:ext uri="{BB962C8B-B14F-4D97-AF65-F5344CB8AC3E}">
        <p14:creationId xmlns:p14="http://schemas.microsoft.com/office/powerpoint/2010/main" val="72863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3842F-2FC5-9D6A-6F31-51BC3C4D2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11C3C6E-7D39-4746-3AB2-7B1EEC075314}"/>
              </a:ext>
            </a:extLst>
          </p:cNvPr>
          <p:cNvSpPr/>
          <p:nvPr/>
        </p:nvSpPr>
        <p:spPr>
          <a:xfrm>
            <a:off x="7372674" y="879776"/>
            <a:ext cx="4496359" cy="2145833"/>
          </a:xfrm>
          <a:prstGeom prst="rect">
            <a:avLst/>
          </a:prstGeom>
        </p:spPr>
        <p:txBody>
          <a:bodyPr wrap="square" lIns="82918" tIns="41460" rIns="82918" bIns="41460">
            <a:spAutoFit/>
          </a:bodyPr>
          <a:lstStyle/>
          <a:p>
            <a:pPr algn="ctr">
              <a:defRPr/>
            </a:pPr>
            <a:r>
              <a:rPr lang="it-IT" sz="4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Nuovo Mondo</a:t>
            </a:r>
          </a:p>
          <a:p>
            <a:pPr algn="ctr">
              <a:defRPr/>
            </a:pPr>
            <a:r>
              <a:rPr lang="it-IT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Tutela dello </a:t>
            </a:r>
          </a:p>
          <a:p>
            <a:pPr algn="ctr">
              <a:defRPr/>
            </a:pPr>
            <a:r>
              <a:rPr lang="it-IT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«stakeholder </a:t>
            </a:r>
            <a:r>
              <a:rPr lang="it-IT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it-IT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</a:p>
          <a:p>
            <a:pPr>
              <a:defRPr/>
            </a:pPr>
            <a:endParaRPr lang="it-IT" kern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F70888-80C9-9FA9-3AFF-36F1006E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5"/>
          <a:stretch/>
        </p:blipFill>
        <p:spPr bwMode="auto">
          <a:xfrm>
            <a:off x="787038" y="122698"/>
            <a:ext cx="6140522" cy="315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asellaDiTesto 4">
            <a:extLst>
              <a:ext uri="{FF2B5EF4-FFF2-40B4-BE49-F238E27FC236}">
                <a16:creationId xmlns:a16="http://schemas.microsoft.com/office/drawing/2014/main" id="{9024DC6F-A5A6-71E3-9974-18AAAA889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998634"/>
              </p:ext>
            </p:extLst>
          </p:nvPr>
        </p:nvGraphicFramePr>
        <p:xfrm>
          <a:off x="787038" y="3429000"/>
          <a:ext cx="10700490" cy="254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EEDF5FEB-4775-EA5C-72EF-0650EADA1197}"/>
              </a:ext>
            </a:extLst>
          </p:cNvPr>
          <p:cNvSpPr/>
          <p:nvPr/>
        </p:nvSpPr>
        <p:spPr>
          <a:xfrm>
            <a:off x="1266320" y="5755898"/>
            <a:ext cx="9144001" cy="791616"/>
          </a:xfrm>
          <a:prstGeom prst="rect">
            <a:avLst/>
          </a:prstGeom>
        </p:spPr>
        <p:txBody>
          <a:bodyPr lIns="82918" tIns="41460" rIns="82918" bIns="41460">
            <a:spAutoFit/>
          </a:bodyPr>
          <a:lstStyle/>
          <a:p>
            <a:pPr algn="ctr">
              <a:defRPr/>
            </a:pPr>
            <a:r>
              <a:rPr lang="it-IT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Ridimensionamento della “business </a:t>
            </a:r>
            <a:r>
              <a:rPr lang="it-IT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judgement</a:t>
            </a:r>
            <a:r>
              <a:rPr lang="it-IT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rule”</a:t>
            </a:r>
          </a:p>
          <a:p>
            <a:pPr>
              <a:defRPr/>
            </a:pPr>
            <a:endParaRPr lang="it-IT" kern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868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egnaposto contenuto 3">
            <a:extLst>
              <a:ext uri="{FF2B5EF4-FFF2-40B4-BE49-F238E27FC236}">
                <a16:creationId xmlns:a16="http://schemas.microsoft.com/office/drawing/2014/main" id="{F97F7C95-CFC6-45D5-8657-A6FA448594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15050" y="2781332"/>
            <a:ext cx="5736291" cy="26685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0070C0"/>
                </a:solidFill>
              </a:rPr>
              <a:t>Assenza o carenza dei flussi informativi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0070C0"/>
                </a:solidFill>
              </a:rPr>
              <a:t>Omessa o inadeguata dissociazione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0070C0"/>
                </a:solidFill>
              </a:rPr>
              <a:t>Omessa o tardiva attivazione/sollecitazione dell’organo di controllo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0070C0"/>
                </a:solidFill>
              </a:rPr>
              <a:t>Dimissioni in assenza di attivazione</a:t>
            </a:r>
          </a:p>
        </p:txBody>
      </p:sp>
      <p:sp>
        <p:nvSpPr>
          <p:cNvPr id="21509" name="Segnaposto numero diapositiva 5">
            <a:extLst>
              <a:ext uri="{FF2B5EF4-FFF2-40B4-BE49-F238E27FC236}">
                <a16:creationId xmlns:a16="http://schemas.microsoft.com/office/drawing/2014/main" id="{5C9BCCC7-179F-4F59-9D31-7D85FE7E6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en-US">
              <a:latin typeface="Garamond" panose="02020404030301010803" pitchFamily="18" charset="0"/>
            </a:endParaRPr>
          </a:p>
        </p:txBody>
      </p:sp>
      <p:pic>
        <p:nvPicPr>
          <p:cNvPr id="21510" name="Segnaposto contenuto 2">
            <a:extLst>
              <a:ext uri="{FF2B5EF4-FFF2-40B4-BE49-F238E27FC236}">
                <a16:creationId xmlns:a16="http://schemas.microsoft.com/office/drawing/2014/main" id="{D196C82C-128D-4430-BCFC-3B6AE9E3E00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371" y="1550395"/>
            <a:ext cx="5312602" cy="4639287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4750BB-76F4-6529-D706-B7FD66A19B7C}"/>
              </a:ext>
            </a:extLst>
          </p:cNvPr>
          <p:cNvSpPr txBox="1"/>
          <p:nvPr/>
        </p:nvSpPr>
        <p:spPr>
          <a:xfrm>
            <a:off x="6115050" y="1655314"/>
            <a:ext cx="5527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The Three </a:t>
            </a:r>
            <a:r>
              <a:rPr lang="it-IT" sz="3200" b="1" dirty="0" err="1">
                <a:solidFill>
                  <a:srgbClr val="C00000"/>
                </a:solidFill>
              </a:rPr>
              <a:t>Apes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Politics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4400" b="1" dirty="0">
                <a:solidFill>
                  <a:srgbClr val="C00000"/>
                </a:solidFill>
              </a:rPr>
              <a:t>……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BB75885-9742-C240-7BAF-D0E601FB4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9311" y="287263"/>
            <a:ext cx="8065230" cy="8560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altLang="it-IT" sz="3100" b="1" dirty="0">
                <a:solidFill>
                  <a:srgbClr val="C00000"/>
                </a:solidFill>
                <a:latin typeface="+mn-lt"/>
              </a:rPr>
              <a:t>Presupposti per l’esonero dalla responsabilità</a:t>
            </a:r>
            <a:br>
              <a:rPr lang="it-IT" altLang="it-IT" sz="2400" dirty="0">
                <a:solidFill>
                  <a:srgbClr val="C00000"/>
                </a:solidFill>
                <a:latin typeface="+mn-lt"/>
              </a:rPr>
            </a:br>
            <a:endParaRPr lang="it-IT" altLang="it-IT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73EF441-F21C-F73F-5958-EB7A2607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01" y="1655314"/>
            <a:ext cx="4297898" cy="49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it-IT" altLang="it-IT" sz="2800" b="1" dirty="0">
                <a:solidFill>
                  <a:srgbClr val="0070C0"/>
                </a:solidFill>
                <a:latin typeface="+mn-lt"/>
              </a:rPr>
              <a:t>Gli errori più comuni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384" name="Rectangle 101383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379" name="Picture 5" descr="Risultati immagini per ringraziamenti">
            <a:extLst>
              <a:ext uri="{FF2B5EF4-FFF2-40B4-BE49-F238E27FC236}">
                <a16:creationId xmlns:a16="http://schemas.microsoft.com/office/drawing/2014/main" id="{5365E1BB-67AB-4DAF-BB05-7EF4D364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303" y="1119116"/>
            <a:ext cx="5464427" cy="22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6" name="Right Triangle 10138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388" name="Rectangle 10138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78" name="CasellaDiTesto 3">
            <a:extLst>
              <a:ext uri="{FF2B5EF4-FFF2-40B4-BE49-F238E27FC236}">
                <a16:creationId xmlns:a16="http://schemas.microsoft.com/office/drawing/2014/main" id="{36E1CB79-A1F4-49A4-A854-05796BCBB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916" y="3403515"/>
            <a:ext cx="8921672" cy="8501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56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per aver </a:t>
            </a:r>
            <a:r>
              <a:rPr lang="en-US" altLang="it-IT" sz="56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partecipato</a:t>
            </a:r>
            <a:r>
              <a:rPr lang="en-US" altLang="it-IT" sz="56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1E6E4-AE6A-6C81-5B23-CC5395448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ta, Orologio, Ingranaggi">
            <a:extLst>
              <a:ext uri="{FF2B5EF4-FFF2-40B4-BE49-F238E27FC236}">
                <a16:creationId xmlns:a16="http://schemas.microsoft.com/office/drawing/2014/main" id="{0EDC4B2E-F289-7D3A-D940-9D90046D9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715" r="9863" b="-2715"/>
          <a:stretch/>
        </p:blipFill>
        <p:spPr bwMode="auto">
          <a:xfrm>
            <a:off x="5295029" y="164812"/>
            <a:ext cx="6721312" cy="520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A519AB-849C-6CCE-98CC-A46A5E4F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53" y="441861"/>
            <a:ext cx="3544822" cy="46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defTabSz="457200">
              <a:defRPr/>
            </a:pPr>
            <a:r>
              <a:rPr lang="it-IT" altLang="it-IT" sz="3300" dirty="0">
                <a:solidFill>
                  <a:srgbClr val="0070C0"/>
                </a:solidFill>
                <a:latin typeface="Calibri" panose="020F0502020204030204" pitchFamily="34" charset="0"/>
              </a:rPr>
              <a:t>LA </a:t>
            </a:r>
            <a:r>
              <a:rPr lang="it-IT" altLang="it-IT" sz="3300" dirty="0">
                <a:solidFill>
                  <a:srgbClr val="C00000"/>
                </a:solidFill>
                <a:latin typeface="Calibri" panose="020F0502020204030204" pitchFamily="34" charset="0"/>
              </a:rPr>
              <a:t>CENTRALITÀ</a:t>
            </a:r>
            <a:r>
              <a:rPr lang="it-IT" altLang="it-IT" sz="3300" dirty="0">
                <a:solidFill>
                  <a:srgbClr val="0070C0"/>
                </a:solidFill>
                <a:latin typeface="Calibri" panose="020F0502020204030204" pitchFamily="34" charset="0"/>
              </a:rPr>
              <a:t> DEGLI OBBLIGHI DI </a:t>
            </a:r>
            <a:r>
              <a:rPr lang="it-IT" altLang="it-IT" sz="3300" dirty="0">
                <a:solidFill>
                  <a:srgbClr val="C00000"/>
                </a:solidFill>
                <a:latin typeface="Calibri" panose="020F0502020204030204" pitchFamily="34" charset="0"/>
              </a:rPr>
              <a:t>ORGANIZZAZIONE</a:t>
            </a:r>
          </a:p>
          <a:p>
            <a:pPr defTabSz="457200">
              <a:defRPr/>
            </a:pPr>
            <a:r>
              <a:rPr lang="it-IT" altLang="it-IT" sz="3300" dirty="0">
                <a:latin typeface="Calibri" panose="020F0502020204030204" pitchFamily="34" charset="0"/>
              </a:rPr>
              <a:t>e</a:t>
            </a:r>
          </a:p>
          <a:p>
            <a:pPr defTabSz="457200">
              <a:defRPr/>
            </a:pPr>
            <a:r>
              <a:rPr lang="it-IT" altLang="it-IT" sz="3300" dirty="0">
                <a:solidFill>
                  <a:srgbClr val="C00000"/>
                </a:solidFill>
                <a:latin typeface="Calibri" panose="020F0502020204030204" pitchFamily="34" charset="0"/>
              </a:rPr>
              <a:t>PIANIFICAZIONE</a:t>
            </a:r>
          </a:p>
          <a:p>
            <a:pPr defTabSz="457200">
              <a:defRPr/>
            </a:pPr>
            <a:endParaRPr lang="it-IT" altLang="it-IT" sz="33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defTabSz="457200">
              <a:defRPr/>
            </a:pPr>
            <a:r>
              <a:rPr lang="it-IT" altLang="it-IT" sz="3300" dirty="0">
                <a:solidFill>
                  <a:srgbClr val="0070C0"/>
                </a:solidFill>
                <a:latin typeface="Calibri" panose="020F0502020204030204" pitchFamily="34" charset="0"/>
              </a:rPr>
              <a:t>(anche in funzione della prevenzione della crisi)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253208-DAF6-37AA-C3E8-AC2AEDB49E59}"/>
              </a:ext>
            </a:extLst>
          </p:cNvPr>
          <p:cNvSpPr txBox="1"/>
          <p:nvPr/>
        </p:nvSpPr>
        <p:spPr>
          <a:xfrm>
            <a:off x="2922494" y="579763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it-IT" alt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art. 2086 c.c. e art. 3 CCII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157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04C2C-56DC-3A1B-267B-FEF9629CC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3398AB-DC00-5550-85B6-7CC751989DD4}"/>
              </a:ext>
            </a:extLst>
          </p:cNvPr>
          <p:cNvSpPr txBox="1"/>
          <p:nvPr/>
        </p:nvSpPr>
        <p:spPr>
          <a:xfrm>
            <a:off x="2695823" y="377808"/>
            <a:ext cx="8432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Prevenzione e gestione dei rischi di “crisi”</a:t>
            </a:r>
            <a:endParaRPr lang="it-IT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5" descr="Presentazione, Finanziaria, Pianificazione, Riunione">
            <a:extLst>
              <a:ext uri="{FF2B5EF4-FFF2-40B4-BE49-F238E27FC236}">
                <a16:creationId xmlns:a16="http://schemas.microsoft.com/office/drawing/2014/main" id="{17F1710B-7567-36DF-F86C-D899FA31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312" y="2145268"/>
            <a:ext cx="2497511" cy="318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udit, Inchiesta, Ricerca, Lo Spionaggio">
            <a:extLst>
              <a:ext uri="{FF2B5EF4-FFF2-40B4-BE49-F238E27FC236}">
                <a16:creationId xmlns:a16="http://schemas.microsoft.com/office/drawing/2014/main" id="{2D4849AF-B54B-DE66-F142-7CCEE2F5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93" y="2044414"/>
            <a:ext cx="1877729" cy="375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D06C10-B8A5-99C0-EA6E-5F7B05BE889D}"/>
              </a:ext>
            </a:extLst>
          </p:cNvPr>
          <p:cNvSpPr txBox="1"/>
          <p:nvPr/>
        </p:nvSpPr>
        <p:spPr>
          <a:xfrm>
            <a:off x="3157979" y="1560177"/>
            <a:ext cx="635366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Art. 2086, comma 2, </a:t>
            </a:r>
            <a:r>
              <a:rPr lang="it-IT" sz="2000" b="1" dirty="0" err="1">
                <a:solidFill>
                  <a:srgbClr val="C00000"/>
                </a:solidFill>
              </a:rPr>
              <a:t>c.c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L'imprenditore, che operi in forma societaria o collettiva, ha il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dovere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istituire un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assetto organizzativo, amministrativo e contabile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adeguato alla natura e alle dimensioni dell'impresa, anche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funzione della rilevazione tempestiva della crisi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dell'impresa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della perdita della continuità aziendale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nonché di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attivarsi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senza indugio per l'adozione e l'attuazione di uno degli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strumenti previsti dall'ordinamento per il superamento della crisi e il recupero della continuità aziendale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164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3646</Words>
  <Application>Microsoft Office PowerPoint</Application>
  <PresentationFormat>Widescreen</PresentationFormat>
  <Paragraphs>385</Paragraphs>
  <Slides>71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88" baseType="lpstr">
      <vt:lpstr>MS PGothic</vt:lpstr>
      <vt:lpstr>Aptos</vt:lpstr>
      <vt:lpstr>Aptos Display</vt:lpstr>
      <vt:lpstr>Arial</vt:lpstr>
      <vt:lpstr>Arial Unicode MS</vt:lpstr>
      <vt:lpstr>Britannic Bold</vt:lpstr>
      <vt:lpstr>Brush Script MT</vt:lpstr>
      <vt:lpstr>Calibri</vt:lpstr>
      <vt:lpstr>Cambria</vt:lpstr>
      <vt:lpstr>Franklin Gothic Heavy</vt:lpstr>
      <vt:lpstr>Garamond</vt:lpstr>
      <vt:lpstr>PT Sans Narrow</vt:lpstr>
      <vt:lpstr>Times New Roman</vt:lpstr>
      <vt:lpstr>Wingdings</vt:lpstr>
      <vt:lpstr>Tema di Office</vt:lpstr>
      <vt:lpstr>1_Tema di Office</vt:lpstr>
      <vt:lpstr>Acrobat Document</vt:lpstr>
      <vt:lpstr>Presentazione standard di PowerPoint</vt:lpstr>
      <vt:lpstr>Presentazione standard di PowerPoint</vt:lpstr>
      <vt:lpstr>Un po’ di storia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Organizzazione in funzione della prevenzione e gestione del rischio di crisi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17 obiettivi dell’Agenda ONU 2030</vt:lpstr>
      <vt:lpstr>Presentazione standard di PowerPoint</vt:lpstr>
      <vt:lpstr>Presentazione standard di PowerPoint</vt:lpstr>
      <vt:lpstr>L. Cost. 1/2022: integrazione art. 41 Costituzione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TEST DI AUTODIAGNOSI ai fini dell’adozione di  assetti organizzativi adeguati (Artt. 3 e 13 CCII) </vt:lpstr>
      <vt:lpstr>Composizione negoziata della crisi d’impresa</vt:lpstr>
      <vt:lpstr>L’obbligo di conservare l’integrità e il valore del patrimonio sociale al verificarsi di una causa di scioglimento </vt:lpstr>
      <vt:lpstr>Verso  una nuova visione dell’impresa collettiva, in cui le persone sono al centro</vt:lpstr>
      <vt:lpstr>Dalla  “governance competitiva”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tappe fondamentali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DALLA NEGOZIAZIONE  AVVERSARIALE/POSIZIONALE  ALLA NEGOZIAZIONE  INTEGRATIVA/BASATA SUGLI INTERESSI  un salto necessario  per vincere  la sfida della sostenibilità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LINEE DI AZIONE DEGLI  GLI AMMINISTRATORI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DISTORSIONE DEL SISTEMA</vt:lpstr>
      <vt:lpstr>Una lacuna colmata</vt:lpstr>
      <vt:lpstr>Presentazione standard di PowerPoint</vt:lpstr>
      <vt:lpstr>Presupposti per l’esonero dalla responsabilità </vt:lpstr>
      <vt:lpstr>Presupposti per l’esonero dalla responsabilità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Baudino</dc:creator>
  <cp:lastModifiedBy>Alessandro Baudino</cp:lastModifiedBy>
  <cp:revision>98</cp:revision>
  <dcterms:created xsi:type="dcterms:W3CDTF">2024-11-26T08:59:20Z</dcterms:created>
  <dcterms:modified xsi:type="dcterms:W3CDTF">2025-07-05T16:53:18Z</dcterms:modified>
</cp:coreProperties>
</file>