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0" r:id="rId1"/>
  </p:sldMasterIdLst>
  <p:sldIdLst>
    <p:sldId id="305" r:id="rId2"/>
    <p:sldId id="307" r:id="rId3"/>
    <p:sldId id="320" r:id="rId4"/>
    <p:sldId id="321" r:id="rId5"/>
    <p:sldId id="306" r:id="rId6"/>
    <p:sldId id="257" r:id="rId7"/>
    <p:sldId id="322" r:id="rId8"/>
    <p:sldId id="323" r:id="rId9"/>
    <p:sldId id="324" r:id="rId10"/>
    <p:sldId id="308" r:id="rId11"/>
    <p:sldId id="325" r:id="rId12"/>
    <p:sldId id="326" r:id="rId13"/>
    <p:sldId id="328" r:id="rId14"/>
    <p:sldId id="329" r:id="rId15"/>
    <p:sldId id="331" r:id="rId16"/>
    <p:sldId id="332" r:id="rId17"/>
    <p:sldId id="333" r:id="rId18"/>
    <p:sldId id="334" r:id="rId19"/>
    <p:sldId id="359" r:id="rId20"/>
    <p:sldId id="337" r:id="rId21"/>
    <p:sldId id="339" r:id="rId22"/>
    <p:sldId id="340" r:id="rId23"/>
    <p:sldId id="341" r:id="rId24"/>
    <p:sldId id="342" r:id="rId25"/>
    <p:sldId id="343" r:id="rId26"/>
    <p:sldId id="345" r:id="rId27"/>
    <p:sldId id="346" r:id="rId28"/>
    <p:sldId id="347" r:id="rId29"/>
    <p:sldId id="348" r:id="rId30"/>
    <p:sldId id="349" r:id="rId31"/>
    <p:sldId id="350" r:id="rId32"/>
    <p:sldId id="351" r:id="rId33"/>
    <p:sldId id="352" r:id="rId34"/>
    <p:sldId id="353" r:id="rId35"/>
    <p:sldId id="354" r:id="rId36"/>
    <p:sldId id="355" r:id="rId37"/>
    <p:sldId id="356" r:id="rId38"/>
    <p:sldId id="357" r:id="rId39"/>
    <p:sldId id="358" r:id="rId40"/>
    <p:sldId id="279" r:id="rId41"/>
  </p:sldIdLst>
  <p:sldSz cx="10693400" cy="7562850"/>
  <p:notesSz cx="9926638" cy="67976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ola Baldassarre" initials="P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B06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103" d="100"/>
          <a:sy n="103" d="100"/>
        </p:scale>
        <p:origin x="1392"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962406" y="836955"/>
            <a:ext cx="8822055" cy="3932682"/>
          </a:xfrm>
        </p:spPr>
        <p:txBody>
          <a:bodyPr anchor="b">
            <a:normAutofit/>
          </a:bodyPr>
          <a:lstStyle>
            <a:lvl1pPr algn="l">
              <a:lnSpc>
                <a:spcPct val="85000"/>
              </a:lnSpc>
              <a:defRPr sz="8822" spc="-55" baseline="0">
                <a:solidFill>
                  <a:schemeClr val="tx1">
                    <a:lumMod val="85000"/>
                    <a:lumOff val="15000"/>
                  </a:schemeClr>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964836" y="4913560"/>
            <a:ext cx="8822055" cy="1260475"/>
          </a:xfrm>
        </p:spPr>
        <p:txBody>
          <a:bodyPr lIns="91440" rIns="91440">
            <a:normAutofit/>
          </a:bodyPr>
          <a:lstStyle>
            <a:lvl1pPr marL="0" indent="0" algn="l">
              <a:buNone/>
              <a:defRPr sz="2647" cap="all" spc="221" baseline="0">
                <a:solidFill>
                  <a:schemeClr val="tx2"/>
                </a:solidFill>
                <a:latin typeface="+mj-lt"/>
              </a:defRPr>
            </a:lvl1pPr>
            <a:lvl2pPr marL="504200" indent="0" algn="ctr">
              <a:buNone/>
              <a:defRPr sz="2647"/>
            </a:lvl2pPr>
            <a:lvl3pPr marL="1008400" indent="0" algn="ctr">
              <a:buNone/>
              <a:defRPr sz="2647"/>
            </a:lvl3pPr>
            <a:lvl4pPr marL="1512600" indent="0" algn="ctr">
              <a:buNone/>
              <a:defRPr sz="2206"/>
            </a:lvl4pPr>
            <a:lvl5pPr marL="2016801" indent="0" algn="ctr">
              <a:buNone/>
              <a:defRPr sz="2206"/>
            </a:lvl5pPr>
            <a:lvl6pPr marL="2521001" indent="0" algn="ctr">
              <a:buNone/>
              <a:defRPr sz="2206"/>
            </a:lvl6pPr>
            <a:lvl7pPr marL="3025201" indent="0" algn="ctr">
              <a:buNone/>
              <a:defRPr sz="2206"/>
            </a:lvl7pPr>
            <a:lvl8pPr marL="3529401" indent="0" algn="ctr">
              <a:buNone/>
              <a:defRPr sz="2206"/>
            </a:lvl8pPr>
            <a:lvl9pPr marL="4033601" indent="0" algn="ctr">
              <a:buNone/>
              <a:defRPr sz="2206"/>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cxnSp>
        <p:nvCxnSpPr>
          <p:cNvPr id="9" name="Straight Connector 8"/>
          <p:cNvCxnSpPr/>
          <p:nvPr/>
        </p:nvCxnSpPr>
        <p:spPr>
          <a:xfrm>
            <a:off x="1059217" y="4789805"/>
            <a:ext cx="866165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4536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1558069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652465" y="457410"/>
            <a:ext cx="2305764" cy="6349156"/>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735172" y="457409"/>
            <a:ext cx="6783626" cy="6349155"/>
          </a:xfrm>
        </p:spPr>
        <p:txBody>
          <a:bodyPr vert="eaVert" lIns="45720" tIns="0" rIns="45720" bIns="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2935119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1">
                <a:solidFill>
                  <a:srgbClr val="003366"/>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10/13/2025</a:t>
            </a:fld>
            <a:endParaRPr lang="en-US"/>
          </a:p>
        </p:txBody>
      </p:sp>
      <p:sp>
        <p:nvSpPr>
          <p:cNvPr id="5" name="Holder 5"/>
          <p:cNvSpPr>
            <a:spLocks noGrp="1"/>
          </p:cNvSpPr>
          <p:nvPr>
            <p:ph type="sldNum" sz="quarter" idx="7"/>
          </p:nvPr>
        </p:nvSpPr>
        <p:spPr/>
        <p:txBody>
          <a:bodyPr lIns="0" tIns="0" rIns="0" bIns="0"/>
          <a:lstStyle>
            <a:lvl1pPr>
              <a:defRPr sz="1550" b="0" i="0">
                <a:solidFill>
                  <a:schemeClr val="tx1"/>
                </a:solidFill>
                <a:latin typeface="Microsoft Sans Serif"/>
                <a:cs typeface="Microsoft Sans Serif"/>
              </a:defRPr>
            </a:lvl1pPr>
          </a:lstStyle>
          <a:p>
            <a:pPr marL="12700">
              <a:lnSpc>
                <a:spcPts val="1825"/>
              </a:lnSpc>
            </a:pPr>
            <a:r>
              <a:rPr dirty="0"/>
              <a:t>1</a:t>
            </a:r>
            <a:fld id="{81D60167-4931-47E6-BA6A-407CBD079E47}" type="slidenum">
              <a:rPr dirty="0"/>
              <a:t>‹N›</a:t>
            </a:fld>
            <a:endParaRPr dirty="0"/>
          </a:p>
        </p:txBody>
      </p:sp>
    </p:spTree>
    <p:extLst>
      <p:ext uri="{BB962C8B-B14F-4D97-AF65-F5344CB8AC3E}">
        <p14:creationId xmlns:p14="http://schemas.microsoft.com/office/powerpoint/2010/main" val="1750048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1160376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62406" y="836955"/>
            <a:ext cx="8822055" cy="3932682"/>
          </a:xfrm>
        </p:spPr>
        <p:txBody>
          <a:bodyPr anchor="b" anchorCtr="0">
            <a:normAutofit/>
          </a:bodyPr>
          <a:lstStyle>
            <a:lvl1pPr>
              <a:lnSpc>
                <a:spcPct val="85000"/>
              </a:lnSpc>
              <a:defRPr sz="8822" b="0">
                <a:solidFill>
                  <a:schemeClr val="tx1">
                    <a:lumMod val="85000"/>
                    <a:lumOff val="15000"/>
                  </a:schemeClr>
                </a:solidFill>
              </a:defRPr>
            </a:lvl1pPr>
          </a:lstStyle>
          <a:p>
            <a:r>
              <a:rPr lang="it-IT"/>
              <a:t>Fare clic per modificare lo stile del titolo</a:t>
            </a:r>
            <a:endParaRPr lang="en-US" dirty="0"/>
          </a:p>
        </p:txBody>
      </p:sp>
      <p:sp>
        <p:nvSpPr>
          <p:cNvPr id="3" name="Text Placeholder 2"/>
          <p:cNvSpPr>
            <a:spLocks noGrp="1"/>
          </p:cNvSpPr>
          <p:nvPr>
            <p:ph type="body" idx="1"/>
          </p:nvPr>
        </p:nvSpPr>
        <p:spPr>
          <a:xfrm>
            <a:off x="962406" y="4910811"/>
            <a:ext cx="8822055" cy="1260475"/>
          </a:xfrm>
        </p:spPr>
        <p:txBody>
          <a:bodyPr lIns="91440" rIns="91440" anchor="t" anchorCtr="0">
            <a:normAutofit/>
          </a:bodyPr>
          <a:lstStyle>
            <a:lvl1pPr marL="0" indent="0">
              <a:buNone/>
              <a:defRPr sz="2647" cap="all" spc="221" baseline="0">
                <a:solidFill>
                  <a:schemeClr val="tx2"/>
                </a:solidFill>
                <a:latin typeface="+mj-lt"/>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1D8BD707-D9CF-40AE-B4C6-C98DA3205C09}" type="datetimeFigureOut">
              <a:rPr lang="en-US" smtClean="0"/>
              <a:t>10/13/2025</a:t>
            </a:fld>
            <a:endParaRPr lang="en-US"/>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cxnSp>
        <p:nvCxnSpPr>
          <p:cNvPr id="9" name="Straight Connector 8"/>
          <p:cNvCxnSpPr/>
          <p:nvPr/>
        </p:nvCxnSpPr>
        <p:spPr>
          <a:xfrm>
            <a:off x="1059217" y="4789805"/>
            <a:ext cx="866165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2415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962406" y="316061"/>
            <a:ext cx="8822055" cy="1599863"/>
          </a:xfrm>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962406" y="2035434"/>
            <a:ext cx="4330827" cy="44368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453634" y="2035437"/>
            <a:ext cx="4330827" cy="4436871"/>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2298179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962406" y="316061"/>
            <a:ext cx="8822055" cy="1599863"/>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962406" y="2035785"/>
            <a:ext cx="4330827" cy="811955"/>
          </a:xfrm>
        </p:spPr>
        <p:txBody>
          <a:bodyPr lIns="91440" rIns="91440" anchor="ctr">
            <a:normAutofit/>
          </a:bodyPr>
          <a:lstStyle>
            <a:lvl1pPr marL="0" indent="0">
              <a:buNone/>
              <a:defRPr sz="2206" b="0" cap="all" baseline="0">
                <a:solidFill>
                  <a:schemeClr val="tx2"/>
                </a:solidFill>
              </a:defRPr>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it-IT"/>
              <a:t>Fare clic per modificare stili del testo dello schema</a:t>
            </a:r>
          </a:p>
        </p:txBody>
      </p:sp>
      <p:sp>
        <p:nvSpPr>
          <p:cNvPr id="4" name="Content Placeholder 3"/>
          <p:cNvSpPr>
            <a:spLocks noGrp="1"/>
          </p:cNvSpPr>
          <p:nvPr>
            <p:ph sz="half" idx="2"/>
          </p:nvPr>
        </p:nvSpPr>
        <p:spPr>
          <a:xfrm>
            <a:off x="962406" y="2847740"/>
            <a:ext cx="4330827" cy="36245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453634" y="2035785"/>
            <a:ext cx="4330827" cy="811955"/>
          </a:xfrm>
        </p:spPr>
        <p:txBody>
          <a:bodyPr lIns="91440" rIns="91440" anchor="ctr">
            <a:normAutofit/>
          </a:bodyPr>
          <a:lstStyle>
            <a:lvl1pPr marL="0" indent="0">
              <a:buNone/>
              <a:defRPr sz="2206" b="0" cap="all" baseline="0">
                <a:solidFill>
                  <a:schemeClr val="tx2"/>
                </a:solidFill>
              </a:defRPr>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it-IT"/>
              <a:t>Fare clic per modificare stili del testo dello schema</a:t>
            </a:r>
          </a:p>
        </p:txBody>
      </p:sp>
      <p:sp>
        <p:nvSpPr>
          <p:cNvPr id="6" name="Content Placeholder 5"/>
          <p:cNvSpPr>
            <a:spLocks noGrp="1"/>
          </p:cNvSpPr>
          <p:nvPr>
            <p:ph sz="quarter" idx="4"/>
          </p:nvPr>
        </p:nvSpPr>
        <p:spPr>
          <a:xfrm>
            <a:off x="5453634" y="2847740"/>
            <a:ext cx="4330827" cy="3624566"/>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10/13/2025</a:t>
            </a:fld>
            <a:endParaRPr lang="en-US"/>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3900296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10/13/2025</a:t>
            </a:fld>
            <a:endParaRPr lang="en-US"/>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621936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2786" y="7058660"/>
            <a:ext cx="10690616"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985343"/>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8BD707-D9CF-40AE-B4C6-C98DA3205C09}" type="datetimeFigureOut">
              <a:rPr lang="en-US" smtClean="0"/>
              <a:t>10/13/2025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296943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3552881" cy="75628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543479" y="0"/>
            <a:ext cx="56140" cy="75628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01002" y="655446"/>
            <a:ext cx="2807018" cy="2520950"/>
          </a:xfrm>
        </p:spPr>
        <p:txBody>
          <a:bodyPr anchor="b">
            <a:normAutofit/>
          </a:bodyPr>
          <a:lstStyle>
            <a:lvl1pPr>
              <a:defRPr sz="3970" b="0">
                <a:solidFill>
                  <a:srgbClr val="FFFFFF"/>
                </a:solidFill>
              </a:defRPr>
            </a:lvl1pPr>
          </a:lstStyle>
          <a:p>
            <a:r>
              <a:rPr lang="it-IT"/>
              <a:t>Fare clic per modificare lo stile del titolo</a:t>
            </a:r>
            <a:endParaRPr lang="en-US" dirty="0"/>
          </a:p>
        </p:txBody>
      </p:sp>
      <p:sp>
        <p:nvSpPr>
          <p:cNvPr id="3" name="Content Placeholder 2"/>
          <p:cNvSpPr>
            <a:spLocks noGrp="1"/>
          </p:cNvSpPr>
          <p:nvPr>
            <p:ph idx="1"/>
          </p:nvPr>
        </p:nvSpPr>
        <p:spPr>
          <a:xfrm>
            <a:off x="4046555" y="806704"/>
            <a:ext cx="5858207" cy="579818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01002" y="3226816"/>
            <a:ext cx="2807018" cy="3726423"/>
          </a:xfrm>
        </p:spPr>
        <p:txBody>
          <a:bodyPr lIns="91440" rIns="91440">
            <a:normAutofit/>
          </a:bodyPr>
          <a:lstStyle>
            <a:lvl1pPr marL="0" indent="0">
              <a:buNone/>
              <a:defRPr sz="1654">
                <a:solidFill>
                  <a:srgbClr val="FFFFFF"/>
                </a:solidFill>
              </a:defRPr>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it-IT"/>
              <a:t>Fare clic per modificare stili del testo dello schema</a:t>
            </a:r>
          </a:p>
        </p:txBody>
      </p:sp>
      <p:sp>
        <p:nvSpPr>
          <p:cNvPr id="5" name="Date Placeholder 4"/>
          <p:cNvSpPr>
            <a:spLocks noGrp="1"/>
          </p:cNvSpPr>
          <p:nvPr>
            <p:ph type="dt" sz="half" idx="10"/>
          </p:nvPr>
        </p:nvSpPr>
        <p:spPr>
          <a:xfrm>
            <a:off x="408293" y="7123709"/>
            <a:ext cx="2296652" cy="402652"/>
          </a:xfrm>
        </p:spPr>
        <p:txBody>
          <a:bodyPr/>
          <a:lstStyle>
            <a:lvl1pPr algn="l">
              <a:defRPr/>
            </a:lvl1pPr>
          </a:lstStyle>
          <a:p>
            <a:fld id="{1D8BD707-D9CF-40AE-B4C6-C98DA3205C09}" type="datetimeFigureOut">
              <a:rPr lang="en-US" smtClean="0"/>
              <a:t>10/13/2025</a:t>
            </a:fld>
            <a:endParaRPr lang="en-US"/>
          </a:p>
        </p:txBody>
      </p:sp>
      <p:sp>
        <p:nvSpPr>
          <p:cNvPr id="6" name="Footer Placeholder 5"/>
          <p:cNvSpPr>
            <a:spLocks noGrp="1"/>
          </p:cNvSpPr>
          <p:nvPr>
            <p:ph type="ftr" sz="quarter" idx="11"/>
          </p:nvPr>
        </p:nvSpPr>
        <p:spPr>
          <a:xfrm>
            <a:off x="4210526" y="7123709"/>
            <a:ext cx="4076859" cy="402652"/>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791471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5462058"/>
            <a:ext cx="10690616" cy="210079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20236"/>
            <a:ext cx="10690616" cy="70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62406" y="5596509"/>
            <a:ext cx="8875522" cy="907542"/>
          </a:xfrm>
        </p:spPr>
        <p:txBody>
          <a:bodyPr tIns="0" bIns="0" anchor="b">
            <a:noAutofit/>
          </a:bodyPr>
          <a:lstStyle>
            <a:lvl1pPr>
              <a:defRPr sz="3970" b="0">
                <a:solidFill>
                  <a:srgbClr val="FFFFFF"/>
                </a:solidFill>
              </a:defRPr>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15" y="0"/>
            <a:ext cx="10693387" cy="5420237"/>
          </a:xfrm>
          <a:blipFill>
            <a:blip r:embed="rId2"/>
            <a:stretch>
              <a:fillRect/>
            </a:stretch>
          </a:blipFill>
        </p:spPr>
        <p:txBody>
          <a:bodyPr lIns="457200" tIns="457200" anchor="t"/>
          <a:lstStyle>
            <a:lvl1pPr marL="0" indent="0">
              <a:buNone/>
              <a:defRPr sz="3529">
                <a:solidFill>
                  <a:schemeClr val="bg1"/>
                </a:solidFill>
              </a:defRPr>
            </a:lvl1pPr>
            <a:lvl2pPr marL="504200" indent="0">
              <a:buNone/>
              <a:defRPr sz="3088"/>
            </a:lvl2pPr>
            <a:lvl3pPr marL="1008400" indent="0">
              <a:buNone/>
              <a:defRPr sz="2647"/>
            </a:lvl3pPr>
            <a:lvl4pPr marL="1512600" indent="0">
              <a:buNone/>
              <a:defRPr sz="2206"/>
            </a:lvl4pPr>
            <a:lvl5pPr marL="2016801" indent="0">
              <a:buNone/>
              <a:defRPr sz="2206"/>
            </a:lvl5pPr>
            <a:lvl6pPr marL="2521001" indent="0">
              <a:buNone/>
              <a:defRPr sz="2206"/>
            </a:lvl6pPr>
            <a:lvl7pPr marL="3025201" indent="0">
              <a:buNone/>
              <a:defRPr sz="2206"/>
            </a:lvl7pPr>
            <a:lvl8pPr marL="3529401" indent="0">
              <a:buNone/>
              <a:defRPr sz="2206"/>
            </a:lvl8pPr>
            <a:lvl9pPr marL="4033601" indent="0">
              <a:buNone/>
              <a:defRPr sz="2206"/>
            </a:lvl9pPr>
          </a:lstStyle>
          <a:p>
            <a:r>
              <a:rPr lang="it-IT"/>
              <a:t>Fare clic sull'icona per inserire un'immagine</a:t>
            </a:r>
            <a:endParaRPr lang="en-US" dirty="0"/>
          </a:p>
        </p:txBody>
      </p:sp>
      <p:sp>
        <p:nvSpPr>
          <p:cNvPr id="4" name="Text Placeholder 3"/>
          <p:cNvSpPr>
            <a:spLocks noGrp="1"/>
          </p:cNvSpPr>
          <p:nvPr>
            <p:ph type="body" sz="half" idx="2"/>
          </p:nvPr>
        </p:nvSpPr>
        <p:spPr>
          <a:xfrm>
            <a:off x="962405" y="6514135"/>
            <a:ext cx="8875522" cy="655447"/>
          </a:xfrm>
        </p:spPr>
        <p:txBody>
          <a:bodyPr lIns="91440" tIns="0" rIns="91440" bIns="0">
            <a:normAutofit/>
          </a:bodyPr>
          <a:lstStyle>
            <a:lvl1pPr marL="0" indent="0">
              <a:spcBef>
                <a:spcPts val="0"/>
              </a:spcBef>
              <a:spcAft>
                <a:spcPts val="662"/>
              </a:spcAft>
              <a:buNone/>
              <a:defRPr sz="1654">
                <a:solidFill>
                  <a:srgbClr val="FFFFFF"/>
                </a:solidFill>
              </a:defRPr>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1D8BD707-D9CF-40AE-B4C6-C98DA3205C09}" type="datetimeFigureOut">
              <a:rPr lang="en-US" smtClean="0"/>
              <a:t>10/13/2025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12700">
              <a:lnSpc>
                <a:spcPts val="1825"/>
              </a:lnSpc>
            </a:pPr>
            <a:r>
              <a:rPr lang="it-IT"/>
              <a:t>1</a:t>
            </a:r>
            <a:fld id="{81D60167-4931-47E6-BA6A-407CBD079E47}" type="slidenum">
              <a:rPr smtClean="0"/>
              <a:t>‹N›</a:t>
            </a:fld>
            <a:endParaRPr dirty="0"/>
          </a:p>
        </p:txBody>
      </p:sp>
    </p:spTree>
    <p:extLst>
      <p:ext uri="{BB962C8B-B14F-4D97-AF65-F5344CB8AC3E}">
        <p14:creationId xmlns:p14="http://schemas.microsoft.com/office/powerpoint/2010/main" val="3005778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8660"/>
            <a:ext cx="10693401" cy="504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985342"/>
            <a:ext cx="10693401" cy="727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62406" y="316061"/>
            <a:ext cx="8822055" cy="1599863"/>
          </a:xfrm>
          <a:prstGeom prst="rect">
            <a:avLst/>
          </a:prstGeom>
        </p:spPr>
        <p:txBody>
          <a:bodyPr vert="horz" lIns="91440" tIns="45720" rIns="91440" bIns="45720" rtlCol="0" anchor="b">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962405" y="2035434"/>
            <a:ext cx="8822056" cy="4436872"/>
          </a:xfrm>
          <a:prstGeom prst="rect">
            <a:avLst/>
          </a:prstGeom>
        </p:spPr>
        <p:txBody>
          <a:bodyPr vert="horz" lIns="0" tIns="45720" rIns="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62408" y="7123709"/>
            <a:ext cx="2168387" cy="402652"/>
          </a:xfrm>
          <a:prstGeom prst="rect">
            <a:avLst/>
          </a:prstGeom>
        </p:spPr>
        <p:txBody>
          <a:bodyPr vert="horz" lIns="91440" tIns="45720" rIns="91440" bIns="45720" rtlCol="0" anchor="ctr"/>
          <a:lstStyle>
            <a:lvl1pPr algn="l">
              <a:defRPr sz="993">
                <a:solidFill>
                  <a:srgbClr val="FFFFFF"/>
                </a:solidFill>
              </a:defRPr>
            </a:lvl1pPr>
          </a:lstStyle>
          <a:p>
            <a:fld id="{1D8BD707-D9CF-40AE-B4C6-C98DA3205C09}" type="datetimeFigureOut">
              <a:rPr lang="en-US" smtClean="0"/>
              <a:t>10/13/2025</a:t>
            </a:fld>
            <a:endParaRPr lang="en-US"/>
          </a:p>
        </p:txBody>
      </p:sp>
      <p:sp>
        <p:nvSpPr>
          <p:cNvPr id="5" name="Footer Placeholder 4"/>
          <p:cNvSpPr>
            <a:spLocks noGrp="1"/>
          </p:cNvSpPr>
          <p:nvPr>
            <p:ph type="ftr" sz="quarter" idx="3"/>
          </p:nvPr>
        </p:nvSpPr>
        <p:spPr>
          <a:xfrm>
            <a:off x="3233092" y="7123709"/>
            <a:ext cx="4230001" cy="402652"/>
          </a:xfrm>
          <a:prstGeom prst="rect">
            <a:avLst/>
          </a:prstGeom>
        </p:spPr>
        <p:txBody>
          <a:bodyPr vert="horz" lIns="91440" tIns="45720" rIns="91440" bIns="45720" rtlCol="0" anchor="ctr"/>
          <a:lstStyle>
            <a:lvl1pPr algn="ctr">
              <a:defRPr sz="993"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8683528" y="7123709"/>
            <a:ext cx="1150756" cy="402652"/>
          </a:xfrm>
          <a:prstGeom prst="rect">
            <a:avLst/>
          </a:prstGeom>
        </p:spPr>
        <p:txBody>
          <a:bodyPr vert="horz" lIns="91440" tIns="45720" rIns="91440" bIns="45720" rtlCol="0" anchor="ctr"/>
          <a:lstStyle>
            <a:lvl1pPr algn="r">
              <a:defRPr sz="1158">
                <a:solidFill>
                  <a:srgbClr val="FFFFFF"/>
                </a:solidFill>
              </a:defRPr>
            </a:lvl1pPr>
          </a:lstStyle>
          <a:p>
            <a:pPr marL="12700">
              <a:lnSpc>
                <a:spcPts val="1825"/>
              </a:lnSpc>
            </a:pPr>
            <a:r>
              <a:rPr lang="it-IT"/>
              <a:t>1</a:t>
            </a:r>
            <a:fld id="{81D60167-4931-47E6-BA6A-407CBD079E47}" type="slidenum">
              <a:rPr smtClean="0"/>
              <a:t>‹N›</a:t>
            </a:fld>
            <a:endParaRPr dirty="0"/>
          </a:p>
        </p:txBody>
      </p:sp>
      <p:cxnSp>
        <p:nvCxnSpPr>
          <p:cNvPr id="10" name="Straight Connector 9"/>
          <p:cNvCxnSpPr/>
          <p:nvPr/>
        </p:nvCxnSpPr>
        <p:spPr>
          <a:xfrm>
            <a:off x="1046827" y="1916457"/>
            <a:ext cx="874185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72335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3" r:id="rId12"/>
  </p:sldLayoutIdLst>
  <p:txStyles>
    <p:titleStyle>
      <a:lvl1pPr algn="l" defTabSz="1008400" rtl="0" eaLnBrk="1" latinLnBrk="0" hangingPunct="1">
        <a:lnSpc>
          <a:spcPct val="85000"/>
        </a:lnSpc>
        <a:spcBef>
          <a:spcPct val="0"/>
        </a:spcBef>
        <a:buNone/>
        <a:defRPr sz="5293" kern="1200" spc="-55" baseline="0">
          <a:solidFill>
            <a:schemeClr val="tx1">
              <a:lumMod val="75000"/>
              <a:lumOff val="25000"/>
            </a:schemeClr>
          </a:solidFill>
          <a:latin typeface="+mj-lt"/>
          <a:ea typeface="+mj-ea"/>
          <a:cs typeface="+mj-cs"/>
        </a:defRPr>
      </a:lvl1pPr>
    </p:titleStyle>
    <p:bodyStyle>
      <a:lvl1pPr marL="100840" indent="-100840" algn="l" defTabSz="1008400" rtl="0" eaLnBrk="1" latinLnBrk="0" hangingPunct="1">
        <a:lnSpc>
          <a:spcPct val="90000"/>
        </a:lnSpc>
        <a:spcBef>
          <a:spcPts val="1323"/>
        </a:spcBef>
        <a:spcAft>
          <a:spcPts val="221"/>
        </a:spcAft>
        <a:buClr>
          <a:schemeClr val="accent1"/>
        </a:buClr>
        <a:buSzPct val="100000"/>
        <a:buFont typeface="Calibri" panose="020F0502020204030204" pitchFamily="34" charset="0"/>
        <a:buChar char=" "/>
        <a:defRPr sz="2206" kern="1200">
          <a:solidFill>
            <a:schemeClr val="tx1">
              <a:lumMod val="75000"/>
              <a:lumOff val="25000"/>
            </a:schemeClr>
          </a:solidFill>
          <a:latin typeface="+mn-lt"/>
          <a:ea typeface="+mn-ea"/>
          <a:cs typeface="+mn-cs"/>
        </a:defRPr>
      </a:lvl1pPr>
      <a:lvl2pPr marL="423528" indent="-201680" algn="l" defTabSz="1008400" rtl="0" eaLnBrk="1" latinLnBrk="0" hangingPunct="1">
        <a:lnSpc>
          <a:spcPct val="90000"/>
        </a:lnSpc>
        <a:spcBef>
          <a:spcPts val="221"/>
        </a:spcBef>
        <a:spcAft>
          <a:spcPts val="441"/>
        </a:spcAft>
        <a:buClr>
          <a:schemeClr val="accent1"/>
        </a:buClr>
        <a:buFont typeface="Calibri" pitchFamily="34" charset="0"/>
        <a:buChar char="◦"/>
        <a:defRPr sz="1985" kern="1200">
          <a:solidFill>
            <a:schemeClr val="tx1">
              <a:lumMod val="75000"/>
              <a:lumOff val="25000"/>
            </a:schemeClr>
          </a:solidFill>
          <a:latin typeface="+mn-lt"/>
          <a:ea typeface="+mn-ea"/>
          <a:cs typeface="+mn-cs"/>
        </a:defRPr>
      </a:lvl2pPr>
      <a:lvl3pPr marL="625208" indent="-20168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3pPr>
      <a:lvl4pPr marL="826888" indent="-20168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4pPr>
      <a:lvl5pPr marL="1028568" indent="-20168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5pPr>
      <a:lvl6pPr marL="121308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6pPr>
      <a:lvl7pPr marL="143364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7pPr>
      <a:lvl8pPr marL="165420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8pPr>
      <a:lvl9pPr marL="1874760" indent="-252100" algn="l" defTabSz="1008400" rtl="0" eaLnBrk="1" latinLnBrk="0" hangingPunct="1">
        <a:lnSpc>
          <a:spcPct val="90000"/>
        </a:lnSpc>
        <a:spcBef>
          <a:spcPts val="221"/>
        </a:spcBef>
        <a:spcAft>
          <a:spcPts val="441"/>
        </a:spcAft>
        <a:buClr>
          <a:schemeClr val="accent1"/>
        </a:buClr>
        <a:buFont typeface="Calibri" pitchFamily="34" charset="0"/>
        <a:buChar char="◦"/>
        <a:defRPr sz="1544" kern="1200">
          <a:solidFill>
            <a:schemeClr val="tx1">
              <a:lumMod val="75000"/>
              <a:lumOff val="25000"/>
            </a:schemeClr>
          </a:solidFill>
          <a:latin typeface="+mn-lt"/>
          <a:ea typeface="+mn-ea"/>
          <a:cs typeface="+mn-cs"/>
        </a:defRPr>
      </a:lvl9pPr>
    </p:bodyStyle>
    <p:otherStyle>
      <a:defPPr>
        <a:defRPr lang="en-US"/>
      </a:defPPr>
      <a:lvl1pPr marL="0" algn="l" defTabSz="1008400" rtl="0" eaLnBrk="1" latinLnBrk="0" hangingPunct="1">
        <a:defRPr sz="1985" kern="1200">
          <a:solidFill>
            <a:schemeClr val="tx1"/>
          </a:solidFill>
          <a:latin typeface="+mn-lt"/>
          <a:ea typeface="+mn-ea"/>
          <a:cs typeface="+mn-cs"/>
        </a:defRPr>
      </a:lvl1pPr>
      <a:lvl2pPr marL="504200" algn="l" defTabSz="1008400" rtl="0" eaLnBrk="1" latinLnBrk="0" hangingPunct="1">
        <a:defRPr sz="1985" kern="1200">
          <a:solidFill>
            <a:schemeClr val="tx1"/>
          </a:solidFill>
          <a:latin typeface="+mn-lt"/>
          <a:ea typeface="+mn-ea"/>
          <a:cs typeface="+mn-cs"/>
        </a:defRPr>
      </a:lvl2pPr>
      <a:lvl3pPr marL="1008400" algn="l" defTabSz="1008400" rtl="0" eaLnBrk="1" latinLnBrk="0" hangingPunct="1">
        <a:defRPr sz="1985" kern="1200">
          <a:solidFill>
            <a:schemeClr val="tx1"/>
          </a:solidFill>
          <a:latin typeface="+mn-lt"/>
          <a:ea typeface="+mn-ea"/>
          <a:cs typeface="+mn-cs"/>
        </a:defRPr>
      </a:lvl3pPr>
      <a:lvl4pPr marL="1512600" algn="l" defTabSz="1008400" rtl="0" eaLnBrk="1" latinLnBrk="0" hangingPunct="1">
        <a:defRPr sz="1985" kern="1200">
          <a:solidFill>
            <a:schemeClr val="tx1"/>
          </a:solidFill>
          <a:latin typeface="+mn-lt"/>
          <a:ea typeface="+mn-ea"/>
          <a:cs typeface="+mn-cs"/>
        </a:defRPr>
      </a:lvl4pPr>
      <a:lvl5pPr marL="2016801" algn="l" defTabSz="1008400" rtl="0" eaLnBrk="1" latinLnBrk="0" hangingPunct="1">
        <a:defRPr sz="1985" kern="1200">
          <a:solidFill>
            <a:schemeClr val="tx1"/>
          </a:solidFill>
          <a:latin typeface="+mn-lt"/>
          <a:ea typeface="+mn-ea"/>
          <a:cs typeface="+mn-cs"/>
        </a:defRPr>
      </a:lvl5pPr>
      <a:lvl6pPr marL="2521001" algn="l" defTabSz="1008400" rtl="0" eaLnBrk="1" latinLnBrk="0" hangingPunct="1">
        <a:defRPr sz="1985" kern="1200">
          <a:solidFill>
            <a:schemeClr val="tx1"/>
          </a:solidFill>
          <a:latin typeface="+mn-lt"/>
          <a:ea typeface="+mn-ea"/>
          <a:cs typeface="+mn-cs"/>
        </a:defRPr>
      </a:lvl6pPr>
      <a:lvl7pPr marL="3025201" algn="l" defTabSz="1008400" rtl="0" eaLnBrk="1" latinLnBrk="0" hangingPunct="1">
        <a:defRPr sz="1985" kern="1200">
          <a:solidFill>
            <a:schemeClr val="tx1"/>
          </a:solidFill>
          <a:latin typeface="+mn-lt"/>
          <a:ea typeface="+mn-ea"/>
          <a:cs typeface="+mn-cs"/>
        </a:defRPr>
      </a:lvl7pPr>
      <a:lvl8pPr marL="3529401" algn="l" defTabSz="1008400" rtl="0" eaLnBrk="1" latinLnBrk="0" hangingPunct="1">
        <a:defRPr sz="1985" kern="1200">
          <a:solidFill>
            <a:schemeClr val="tx1"/>
          </a:solidFill>
          <a:latin typeface="+mn-lt"/>
          <a:ea typeface="+mn-ea"/>
          <a:cs typeface="+mn-cs"/>
        </a:defRPr>
      </a:lvl8pPr>
      <a:lvl9pPr marL="4033601" algn="l" defTabSz="1008400"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42BCA8-0EC7-7745-FA70-73D691B5594F}"/>
              </a:ext>
            </a:extLst>
          </p:cNvPr>
          <p:cNvSpPr>
            <a:spLocks noGrp="1"/>
          </p:cNvSpPr>
          <p:nvPr>
            <p:ph type="title"/>
          </p:nvPr>
        </p:nvSpPr>
        <p:spPr>
          <a:xfrm>
            <a:off x="927100" y="1496669"/>
            <a:ext cx="8822055" cy="3352800"/>
          </a:xfrm>
        </p:spPr>
        <p:txBody>
          <a:bodyPr>
            <a:noAutofit/>
          </a:bodyPr>
          <a:lstStyle/>
          <a:p>
            <a:pPr algn="ctr"/>
            <a:r>
              <a:rPr lang="it-IT" sz="3200" b="1" dirty="0">
                <a:solidFill>
                  <a:schemeClr val="accent1"/>
                </a:solidFill>
                <a:latin typeface="+mn-lt"/>
              </a:rPr>
              <a:t>LA RESPONSABILITÁ DEI SINDACI E DEL REVISORE LEGALE DEI CONTI IN RELAZIONE A ELEMENTI DI ALLARME ANCHE EMERGENTI DAL BILANCIO CHE IMPONGONO UNA TEMPESTIVA SEGNALAZIONE AGLI AMMINISTRATORI</a:t>
            </a:r>
            <a:br>
              <a:rPr lang="it-IT" sz="3200" b="1" dirty="0">
                <a:latin typeface="+mn-lt"/>
              </a:rPr>
            </a:br>
            <a:endParaRPr lang="it-IT" sz="3200" b="1" dirty="0">
              <a:latin typeface="+mn-lt"/>
            </a:endParaRPr>
          </a:p>
        </p:txBody>
      </p:sp>
      <p:sp>
        <p:nvSpPr>
          <p:cNvPr id="6" name="Segnaposto testo 5">
            <a:extLst>
              <a:ext uri="{FF2B5EF4-FFF2-40B4-BE49-F238E27FC236}">
                <a16:creationId xmlns:a16="http://schemas.microsoft.com/office/drawing/2014/main" id="{ABAAEF2D-1005-9B04-E80F-8421A3AF5C82}"/>
              </a:ext>
            </a:extLst>
          </p:cNvPr>
          <p:cNvSpPr>
            <a:spLocks noGrp="1"/>
          </p:cNvSpPr>
          <p:nvPr>
            <p:ph type="body" idx="1"/>
          </p:nvPr>
        </p:nvSpPr>
        <p:spPr>
          <a:xfrm>
            <a:off x="7023100" y="5686425"/>
            <a:ext cx="3124200" cy="1066800"/>
          </a:xfrm>
        </p:spPr>
        <p:style>
          <a:lnRef idx="2">
            <a:schemeClr val="accent1"/>
          </a:lnRef>
          <a:fillRef idx="1">
            <a:schemeClr val="lt1"/>
          </a:fillRef>
          <a:effectRef idx="0">
            <a:schemeClr val="accent1"/>
          </a:effectRef>
          <a:fontRef idx="minor">
            <a:schemeClr val="dk1"/>
          </a:fontRef>
        </p:style>
        <p:txBody>
          <a:bodyPr>
            <a:normAutofit/>
          </a:bodyPr>
          <a:lstStyle/>
          <a:p>
            <a:pPr algn="ctr"/>
            <a:endParaRPr lang="it-IT" sz="1600" b="1" cap="none" spc="0" dirty="0">
              <a:ln w="0"/>
              <a:solidFill>
                <a:schemeClr val="accent1"/>
              </a:solidFill>
              <a:effectLst>
                <a:outerShdw blurRad="38100" dist="25400" dir="5400000" algn="ctr" rotWithShape="0">
                  <a:srgbClr val="6E747A">
                    <a:alpha val="43000"/>
                  </a:srgbClr>
                </a:outerShdw>
              </a:effectLst>
            </a:endParaRPr>
          </a:p>
          <a:p>
            <a:pPr algn="ctr"/>
            <a:r>
              <a:rPr lang="it-IT" sz="1800" b="1" cap="none" spc="0" dirty="0">
                <a:ln w="0"/>
                <a:solidFill>
                  <a:schemeClr val="accent1"/>
                </a:solidFill>
                <a:effectLst>
                  <a:outerShdw blurRad="38100" dist="25400" dir="5400000" algn="ctr" rotWithShape="0">
                    <a:srgbClr val="6E747A">
                      <a:alpha val="43000"/>
                    </a:srgbClr>
                  </a:outerShdw>
                </a:effectLst>
              </a:rPr>
              <a:t>AVV. PAOLA BALDASSARRE</a:t>
            </a:r>
          </a:p>
        </p:txBody>
      </p:sp>
      <p:sp>
        <p:nvSpPr>
          <p:cNvPr id="7" name="Rettangolo 6">
            <a:extLst>
              <a:ext uri="{FF2B5EF4-FFF2-40B4-BE49-F238E27FC236}">
                <a16:creationId xmlns:a16="http://schemas.microsoft.com/office/drawing/2014/main" id="{3C2E1037-A95B-066B-401B-1A61FE55D612}"/>
              </a:ext>
            </a:extLst>
          </p:cNvPr>
          <p:cNvSpPr/>
          <p:nvPr/>
        </p:nvSpPr>
        <p:spPr>
          <a:xfrm>
            <a:off x="6870700" y="417855"/>
            <a:ext cx="3276600" cy="9251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it-IT" sz="1100" b="1" dirty="0">
                <a:ln w="0"/>
                <a:solidFill>
                  <a:schemeClr val="accent1"/>
                </a:solidFill>
                <a:effectLst>
                  <a:outerShdw blurRad="38100" dist="25400" dir="5400000" algn="ctr" rotWithShape="0">
                    <a:srgbClr val="6E747A">
                      <a:alpha val="43000"/>
                    </a:srgbClr>
                  </a:outerShdw>
                </a:effectLst>
              </a:rPr>
              <a:t>CORSO DI ALTA FORMAZIONE CON ESERCITAZIONI</a:t>
            </a:r>
          </a:p>
          <a:p>
            <a:pPr algn="ctr"/>
            <a:r>
              <a:rPr lang="it-IT" sz="1100" b="1" dirty="0">
                <a:ln w="0"/>
                <a:solidFill>
                  <a:schemeClr val="accent1"/>
                </a:solidFill>
                <a:effectLst>
                  <a:outerShdw blurRad="38100" dist="25400" dir="5400000" algn="ctr" rotWithShape="0">
                    <a:srgbClr val="6E747A">
                      <a:alpha val="43000"/>
                    </a:srgbClr>
                  </a:outerShdw>
                </a:effectLst>
              </a:rPr>
              <a:t>IL BILANCIO ILLUSTRATO AGLI AVVOCATI DAI COMMERCIALISTI</a:t>
            </a:r>
          </a:p>
          <a:p>
            <a:pPr algn="ctr"/>
            <a:r>
              <a:rPr lang="it-IT" sz="1100" b="1" dirty="0">
                <a:ln w="0"/>
                <a:solidFill>
                  <a:schemeClr val="accent1"/>
                </a:solidFill>
                <a:effectLst>
                  <a:outerShdw blurRad="38100" dist="25400" dir="5400000" algn="ctr" rotWithShape="0">
                    <a:srgbClr val="6E747A">
                      <a:alpha val="43000"/>
                    </a:srgbClr>
                  </a:outerShdw>
                </a:effectLst>
              </a:rPr>
              <a:t>III^ Edizione 2025</a:t>
            </a:r>
          </a:p>
          <a:p>
            <a:pPr algn="ctr"/>
            <a:r>
              <a:rPr lang="it-IT" sz="1100" b="1" dirty="0">
                <a:ln w="0"/>
                <a:solidFill>
                  <a:schemeClr val="accent1"/>
                </a:solidFill>
                <a:effectLst>
                  <a:outerShdw blurRad="38100" dist="25400" dir="5400000" algn="ctr" rotWithShape="0">
                    <a:srgbClr val="6E747A">
                      <a:alpha val="43000"/>
                    </a:srgbClr>
                  </a:outerShdw>
                </a:effectLst>
              </a:rPr>
              <a:t>9° INCONTRO – 13 ottobre 2025</a:t>
            </a:r>
          </a:p>
        </p:txBody>
      </p:sp>
      <p:pic>
        <p:nvPicPr>
          <p:cNvPr id="8" name="Immagine 7">
            <a:extLst>
              <a:ext uri="{FF2B5EF4-FFF2-40B4-BE49-F238E27FC236}">
                <a16:creationId xmlns:a16="http://schemas.microsoft.com/office/drawing/2014/main" id="{8B2A991A-5C0B-16CA-4A70-BA732DB1FE39}"/>
              </a:ext>
            </a:extLst>
          </p:cNvPr>
          <p:cNvPicPr>
            <a:picLocks noChangeAspect="1"/>
          </p:cNvPicPr>
          <p:nvPr/>
        </p:nvPicPr>
        <p:blipFill>
          <a:blip r:embed="rId2"/>
          <a:stretch>
            <a:fillRect/>
          </a:stretch>
        </p:blipFill>
        <p:spPr>
          <a:xfrm>
            <a:off x="393700" y="123824"/>
            <a:ext cx="2667000" cy="1372845"/>
          </a:xfrm>
          <a:prstGeom prst="rect">
            <a:avLst/>
          </a:prstGeom>
        </p:spPr>
      </p:pic>
    </p:spTree>
    <p:extLst>
      <p:ext uri="{BB962C8B-B14F-4D97-AF65-F5344CB8AC3E}">
        <p14:creationId xmlns:p14="http://schemas.microsoft.com/office/powerpoint/2010/main" val="4092413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865156" y="1952625"/>
            <a:ext cx="8901146" cy="4862870"/>
          </a:xfrm>
          <a:prstGeom prst="rect">
            <a:avLst/>
          </a:prstGeom>
          <a:noFill/>
        </p:spPr>
        <p:txBody>
          <a:bodyPr wrap="square">
            <a:spAutoFit/>
          </a:bodyPr>
          <a:lstStyle/>
          <a:p>
            <a:pPr algn="ctr"/>
            <a:r>
              <a:rPr lang="it-IT" sz="2000" b="1" dirty="0">
                <a:solidFill>
                  <a:schemeClr val="accent1"/>
                </a:solidFill>
              </a:rPr>
              <a:t>IL COLLEGIO SINDACALE</a:t>
            </a:r>
          </a:p>
          <a:p>
            <a:pPr algn="ctr"/>
            <a:endParaRPr lang="it-IT" b="1" dirty="0">
              <a:solidFill>
                <a:schemeClr val="accent1"/>
              </a:solidFill>
            </a:endParaRPr>
          </a:p>
          <a:p>
            <a:pPr algn="just"/>
            <a:r>
              <a:rPr lang="it-IT" sz="1600" b="1" dirty="0"/>
              <a:t>Cass. 22/16276</a:t>
            </a:r>
            <a:r>
              <a:rPr lang="it-IT" sz="1600" dirty="0"/>
              <a:t>: il legislatore richiede ancor prima dell'onere di segnalazione ed al fine di garantire la piena operatività della norma, </a:t>
            </a:r>
            <a:r>
              <a:rPr lang="it-IT" sz="1600" u="sng" dirty="0"/>
              <a:t>di controllare e vigilare affinché l'imprenditore/organo gestorio abbia adottato gli adeguati assetti per consentire l'eventuale tempestiva emersione della crisi </a:t>
            </a:r>
          </a:p>
          <a:p>
            <a:pPr algn="just"/>
            <a:endParaRPr lang="it-IT" sz="1600" dirty="0"/>
          </a:p>
          <a:p>
            <a:pPr algn="just"/>
            <a:r>
              <a:rPr lang="it-IT" sz="2000" dirty="0"/>
              <a:t>L’</a:t>
            </a:r>
            <a:r>
              <a:rPr lang="it-IT" sz="2000" b="1" dirty="0"/>
              <a:t>OBBLIGO DI CONTROLLO e VIGILANZA </a:t>
            </a:r>
            <a:r>
              <a:rPr lang="it-IT" sz="1600" dirty="0"/>
              <a:t>di cui all’art. 2403, comma 1, c.c. ha trovato sviluppo e si è innestato nel controllo sugli adeguati assetti e costituisce il</a:t>
            </a:r>
            <a:r>
              <a:rPr lang="it-IT" sz="2000" b="1" dirty="0"/>
              <a:t> PRESUPPOSTO IMPRESCINDIBILE </a:t>
            </a:r>
            <a:r>
              <a:rPr lang="it-IT" sz="1600" dirty="0"/>
              <a:t>per l'adempimento del successivo </a:t>
            </a:r>
            <a:r>
              <a:rPr lang="it-IT" sz="2000" b="1" dirty="0"/>
              <a:t>OBBLIGO DI SEGNALAZIONE</a:t>
            </a:r>
            <a:endParaRPr lang="it-IT" sz="2000" dirty="0"/>
          </a:p>
          <a:p>
            <a:pPr algn="just"/>
            <a:endParaRPr lang="it-IT" sz="1600" dirty="0"/>
          </a:p>
          <a:p>
            <a:pPr algn="just"/>
            <a:r>
              <a:rPr lang="it-IT" sz="1600" b="1" dirty="0"/>
              <a:t>Tale controllo abbandona il concetto di verifica ex post </a:t>
            </a:r>
            <a:r>
              <a:rPr lang="it-IT" sz="1600" dirty="0"/>
              <a:t>per privilegiare l'adozione di strumenti organizzativi capaci di rilevare tempestivamente il rischio di crisi e in grado di riconoscere per tempo situazioni in cui la continuità aziendale è messa in pericolo (</a:t>
            </a:r>
            <a:r>
              <a:rPr lang="it-IT" sz="1600" b="1" dirty="0"/>
              <a:t>GIUDIZIO PROGNOSTICO </a:t>
            </a:r>
            <a:r>
              <a:rPr lang="it-IT" sz="1600" dirty="0"/>
              <a:t>fondato su strumenti che aiutano l’intercettazione delle problematiche finanziarie ed economico-patrimoniali)</a:t>
            </a:r>
          </a:p>
          <a:p>
            <a:pPr algn="just"/>
            <a:endParaRPr lang="it-IT" sz="1600" dirty="0"/>
          </a:p>
          <a:p>
            <a:pPr algn="just"/>
            <a:r>
              <a:rPr lang="it-IT" sz="1600" dirty="0"/>
              <a:t> </a:t>
            </a:r>
          </a:p>
          <a:p>
            <a:pPr algn="ctr"/>
            <a:r>
              <a:rPr lang="it-IT" sz="2000" b="1" dirty="0"/>
              <a:t>con un approccio preventivo</a:t>
            </a:r>
            <a:endParaRPr lang="it-IT" sz="1600" dirty="0"/>
          </a:p>
          <a:p>
            <a:pPr algn="ctr"/>
            <a:r>
              <a:rPr lang="it-IT" sz="1600" b="1" dirty="0"/>
              <a:t>in entrambi i casi l'inadempienza dannosa sarà causa di responsabilità</a:t>
            </a: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chemeClr val="accent1"/>
                </a:solidFill>
                <a:effectLst>
                  <a:outerShdw blurRad="38100" dist="25400" dir="5400000" algn="ctr" rotWithShape="0">
                    <a:srgbClr val="6E747A">
                      <a:alpha val="43000"/>
                    </a:srgbClr>
                  </a:outerShdw>
                </a:effectLst>
              </a:rPr>
              <a:t>I DIVERSI RUOLI E LE SPECIFICHE COMPETENZE </a:t>
            </a:r>
          </a:p>
          <a:p>
            <a:pPr algn="ctr"/>
            <a:r>
              <a:rPr lang="it-IT" sz="2400" b="1" dirty="0">
                <a:ln w="0"/>
                <a:solidFill>
                  <a:schemeClr val="accent1"/>
                </a:solidFill>
                <a:effectLst>
                  <a:outerShdw blurRad="38100" dist="25400" dir="5400000" algn="ctr" rotWithShape="0">
                    <a:srgbClr val="6E747A">
                      <a:alpha val="43000"/>
                    </a:srgbClr>
                  </a:outerShdw>
                </a:effectLst>
              </a:rPr>
              <a:t>DEI SINDACI E DEI REVISORI: </a:t>
            </a:r>
          </a:p>
          <a:p>
            <a:pPr algn="ctr"/>
            <a:r>
              <a:rPr lang="it-IT" sz="2400" b="1" dirty="0">
                <a:ln w="0"/>
                <a:solidFill>
                  <a:schemeClr val="accent1"/>
                </a:solidFill>
                <a:effectLst>
                  <a:outerShdw blurRad="38100" dist="25400" dir="5400000" algn="ctr" rotWithShape="0">
                    <a:srgbClr val="6E747A">
                      <a:alpha val="43000"/>
                    </a:srgbClr>
                  </a:outerShdw>
                </a:effectLst>
              </a:rPr>
              <a:t>L’OBBLIGO DI VIGILANZA E CONTROLLO ATTIVO E TEMPESTIVO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
        <p:nvSpPr>
          <p:cNvPr id="6" name="Freccia in giù 5">
            <a:extLst>
              <a:ext uri="{FF2B5EF4-FFF2-40B4-BE49-F238E27FC236}">
                <a16:creationId xmlns:a16="http://schemas.microsoft.com/office/drawing/2014/main" id="{0A70B0C7-9E4C-8E7A-C5ED-BAD2AC7E689B}"/>
              </a:ext>
            </a:extLst>
          </p:cNvPr>
          <p:cNvSpPr/>
          <p:nvPr/>
        </p:nvSpPr>
        <p:spPr>
          <a:xfrm>
            <a:off x="4965700" y="5762625"/>
            <a:ext cx="484632" cy="4572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929489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500" y="2181225"/>
            <a:ext cx="8839199" cy="4001095"/>
          </a:xfrm>
          <a:prstGeom prst="rect">
            <a:avLst/>
          </a:prstGeom>
          <a:noFill/>
        </p:spPr>
        <p:txBody>
          <a:bodyPr wrap="square">
            <a:spAutoFit/>
          </a:bodyPr>
          <a:lstStyle/>
          <a:p>
            <a:pPr algn="ctr"/>
            <a:r>
              <a:rPr lang="it-IT" sz="2000" b="1" dirty="0">
                <a:solidFill>
                  <a:srgbClr val="E48312"/>
                </a:solidFill>
              </a:rPr>
              <a:t>IL REVISORE LEGALE</a:t>
            </a:r>
          </a:p>
          <a:p>
            <a:pPr algn="just"/>
            <a:endParaRPr lang="it-IT" dirty="0">
              <a:solidFill>
                <a:srgbClr val="000000"/>
              </a:solidFill>
            </a:endParaRPr>
          </a:p>
          <a:p>
            <a:pPr algn="just"/>
            <a:r>
              <a:rPr lang="it-IT" dirty="0">
                <a:solidFill>
                  <a:srgbClr val="000000"/>
                </a:solidFill>
              </a:rPr>
              <a:t>Non c’è una norma specifica dedicata all'effettuazione di tale controllo e vigilanza. </a:t>
            </a:r>
          </a:p>
          <a:p>
            <a:pPr algn="just"/>
            <a:endParaRPr lang="it-IT" dirty="0">
              <a:solidFill>
                <a:srgbClr val="000000"/>
              </a:solidFill>
            </a:endParaRPr>
          </a:p>
          <a:p>
            <a:pPr algn="just"/>
            <a:r>
              <a:rPr lang="it-IT" dirty="0">
                <a:solidFill>
                  <a:srgbClr val="000000"/>
                </a:solidFill>
              </a:rPr>
              <a:t>Tuttavia se durante lo svolgimento delle specifiche funzioni di revisione emergono aspetti di rilievo ai fini della verifica degli adeguati assetti il revisore è tenuto a darne comunicazione all'organo di controllo affinché effettui le valutazioni del caso </a:t>
            </a:r>
          </a:p>
          <a:p>
            <a:pPr algn="just"/>
            <a:endParaRPr lang="it-IT" dirty="0">
              <a:solidFill>
                <a:srgbClr val="000000"/>
              </a:solidFill>
            </a:endParaRPr>
          </a:p>
          <a:p>
            <a:pPr algn="just"/>
            <a:endParaRPr lang="it-IT" dirty="0">
              <a:solidFill>
                <a:srgbClr val="000000"/>
              </a:solidFill>
            </a:endParaRPr>
          </a:p>
          <a:p>
            <a:pPr algn="just"/>
            <a:endParaRPr lang="it-IT" dirty="0">
              <a:solidFill>
                <a:srgbClr val="000000"/>
              </a:solidFill>
            </a:endParaRPr>
          </a:p>
          <a:p>
            <a:pPr algn="just"/>
            <a:r>
              <a:rPr lang="it-IT" dirty="0">
                <a:solidFill>
                  <a:srgbClr val="000000"/>
                </a:solidFill>
              </a:rPr>
              <a:t>nell'ambito di quello </a:t>
            </a:r>
            <a:r>
              <a:rPr lang="it-IT" sz="2000" b="1" dirty="0">
                <a:solidFill>
                  <a:srgbClr val="000000"/>
                </a:solidFill>
              </a:rPr>
              <a:t>scambio tempestivo di informazioni rilevanti </a:t>
            </a:r>
            <a:r>
              <a:rPr lang="it-IT" b="1" dirty="0">
                <a:solidFill>
                  <a:srgbClr val="000000"/>
                </a:solidFill>
              </a:rPr>
              <a:t>voluto dall'art 2409 </a:t>
            </a:r>
            <a:r>
              <a:rPr lang="it-IT" b="1" i="1" dirty="0" err="1">
                <a:solidFill>
                  <a:srgbClr val="000000"/>
                </a:solidFill>
              </a:rPr>
              <a:t>septies</a:t>
            </a:r>
            <a:r>
              <a:rPr lang="it-IT" b="1" dirty="0">
                <a:solidFill>
                  <a:srgbClr val="000000"/>
                </a:solidFill>
              </a:rPr>
              <a:t> c.c.</a:t>
            </a:r>
            <a:r>
              <a:rPr lang="it-IT" dirty="0">
                <a:solidFill>
                  <a:srgbClr val="000000"/>
                </a:solidFill>
              </a:rPr>
              <a:t> e </a:t>
            </a:r>
            <a:r>
              <a:rPr lang="it-IT" b="1" dirty="0">
                <a:solidFill>
                  <a:srgbClr val="000000"/>
                </a:solidFill>
              </a:rPr>
              <a:t>precisato al paragrafo 5.3. delle Norme di comportamento del collegio sindacale di società non quotate </a:t>
            </a:r>
            <a:r>
              <a:rPr lang="it-IT" dirty="0">
                <a:solidFill>
                  <a:srgbClr val="000000"/>
                </a:solidFill>
              </a:rPr>
              <a:t>emanate dal Consiglio Nazionale dei Dottori Commercialisti ed Esperti Contabili nel dicembre 2024</a:t>
            </a: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I DIVERSI RUOLI E LE SPECIFICHE COMPETENZE DEI SINDACI E DEI REVISORI: </a:t>
            </a:r>
          </a:p>
          <a:p>
            <a:pPr algn="ctr"/>
            <a:r>
              <a:rPr lang="it-IT" sz="2400" b="1" dirty="0">
                <a:ln w="0"/>
                <a:solidFill>
                  <a:srgbClr val="E48312"/>
                </a:solidFill>
                <a:effectLst>
                  <a:outerShdw blurRad="38100" dist="25400" dir="5400000" algn="ctr" rotWithShape="0">
                    <a:srgbClr val="6E747A">
                      <a:alpha val="43000"/>
                    </a:srgbClr>
                  </a:outerShdw>
                </a:effectLst>
              </a:rPr>
              <a:t>L’OBBLIGO DI VIGILANZA E CONTROLLO ATTIVO E TEMPESTIVO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
        <p:nvSpPr>
          <p:cNvPr id="6" name="Freccia in giù 5">
            <a:extLst>
              <a:ext uri="{FF2B5EF4-FFF2-40B4-BE49-F238E27FC236}">
                <a16:creationId xmlns:a16="http://schemas.microsoft.com/office/drawing/2014/main" id="{88C25AC0-9409-D1EF-C106-F498FC3B6F1C}"/>
              </a:ext>
            </a:extLst>
          </p:cNvPr>
          <p:cNvSpPr/>
          <p:nvPr/>
        </p:nvSpPr>
        <p:spPr>
          <a:xfrm>
            <a:off x="5230667" y="4314825"/>
            <a:ext cx="484632" cy="5334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60464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500" y="1648931"/>
            <a:ext cx="8839200" cy="5416868"/>
          </a:xfrm>
          <a:prstGeom prst="rect">
            <a:avLst/>
          </a:prstGeom>
          <a:noFill/>
        </p:spPr>
        <p:txBody>
          <a:bodyPr wrap="square">
            <a:spAutoFit/>
          </a:bodyPr>
          <a:lstStyle/>
          <a:p>
            <a:pPr algn="ctr"/>
            <a:endParaRPr lang="it-IT" b="1" dirty="0">
              <a:solidFill>
                <a:srgbClr val="E48312"/>
              </a:solidFill>
            </a:endParaRPr>
          </a:p>
          <a:p>
            <a:pPr algn="just"/>
            <a:r>
              <a:rPr lang="it-IT" sz="1600" b="1" dirty="0">
                <a:solidFill>
                  <a:srgbClr val="000000"/>
                </a:solidFill>
              </a:rPr>
              <a:t>Ancor prima dell’entrata in vigore dell’art. 25 </a:t>
            </a:r>
            <a:r>
              <a:rPr lang="it-IT" sz="1600" b="1" i="1" dirty="0" err="1">
                <a:solidFill>
                  <a:srgbClr val="000000"/>
                </a:solidFill>
              </a:rPr>
              <a:t>octies</a:t>
            </a:r>
            <a:r>
              <a:rPr lang="it-IT" sz="1600" b="1" dirty="0">
                <a:solidFill>
                  <a:srgbClr val="000000"/>
                </a:solidFill>
              </a:rPr>
              <a:t> CCII</a:t>
            </a:r>
            <a:r>
              <a:rPr lang="it-IT" sz="1600" dirty="0">
                <a:solidFill>
                  <a:srgbClr val="000000"/>
                </a:solidFill>
              </a:rPr>
              <a:t>, così come novellato dal Correttivo </a:t>
            </a:r>
            <a:r>
              <a:rPr lang="it-IT" sz="1600" i="1" dirty="0">
                <a:solidFill>
                  <a:srgbClr val="000000"/>
                </a:solidFill>
              </a:rPr>
              <a:t>ter</a:t>
            </a:r>
            <a:r>
              <a:rPr lang="it-IT" sz="1600" dirty="0">
                <a:solidFill>
                  <a:srgbClr val="000000"/>
                </a:solidFill>
              </a:rPr>
              <a:t>,</a:t>
            </a:r>
          </a:p>
          <a:p>
            <a:pPr algn="just"/>
            <a:endParaRPr lang="it-IT" sz="1600" b="1" dirty="0">
              <a:solidFill>
                <a:srgbClr val="000000"/>
              </a:solidFill>
            </a:endParaRPr>
          </a:p>
          <a:p>
            <a:pPr algn="just"/>
            <a:r>
              <a:rPr lang="it-IT" sz="1600" b="1" dirty="0">
                <a:solidFill>
                  <a:srgbClr val="000000"/>
                </a:solidFill>
              </a:rPr>
              <a:t>Cass. 2 agosto 2023 n. 23579: </a:t>
            </a:r>
            <a:r>
              <a:rPr lang="it-IT" sz="1600" dirty="0">
                <a:solidFill>
                  <a:srgbClr val="000000"/>
                </a:solidFill>
              </a:rPr>
              <a:t>ai sensi dell’art. 15 del </a:t>
            </a:r>
            <a:r>
              <a:rPr lang="it-IT" sz="1600" dirty="0" err="1">
                <a:solidFill>
                  <a:srgbClr val="000000"/>
                </a:solidFill>
              </a:rPr>
              <a:t>D.Lgs.</a:t>
            </a:r>
            <a:r>
              <a:rPr lang="it-IT" sz="1600" dirty="0">
                <a:solidFill>
                  <a:srgbClr val="000000"/>
                </a:solidFill>
              </a:rPr>
              <a:t> n. 39/2010, il revisore è responsabile in concorso con gli amministratori nei confronti della società che ha conferito l’incarico di revisione, dei soci e dei terzi “</a:t>
            </a:r>
            <a:r>
              <a:rPr lang="it-IT" sz="1600" i="1" dirty="0">
                <a:solidFill>
                  <a:srgbClr val="000000"/>
                </a:solidFill>
              </a:rPr>
              <a:t>per i danni derivanti dall’inadempimento dei loro doveri</a:t>
            </a:r>
            <a:r>
              <a:rPr lang="it-IT" sz="1600" dirty="0">
                <a:solidFill>
                  <a:srgbClr val="000000"/>
                </a:solidFill>
              </a:rPr>
              <a:t>”</a:t>
            </a:r>
          </a:p>
          <a:p>
            <a:pPr algn="just"/>
            <a:endParaRPr lang="it-IT" sz="1600" dirty="0">
              <a:solidFill>
                <a:srgbClr val="000000"/>
              </a:solidFill>
            </a:endParaRPr>
          </a:p>
          <a:p>
            <a:pPr algn="just"/>
            <a:r>
              <a:rPr lang="it-IT" sz="1600" b="1" i="1" dirty="0">
                <a:solidFill>
                  <a:srgbClr val="000000"/>
                </a:solidFill>
              </a:rPr>
              <a:t>Tutti gli organismi di controllo</a:t>
            </a:r>
            <a:r>
              <a:rPr lang="it-IT" sz="1600" i="1" dirty="0">
                <a:solidFill>
                  <a:srgbClr val="000000"/>
                </a:solidFill>
              </a:rPr>
              <a:t> a partire da quelli deputati al controllo interno aziendale fino alle società di revisione dei conti al collegio sindacale sono investiti di un </a:t>
            </a:r>
            <a:r>
              <a:rPr lang="it-IT" sz="1600" b="1" i="1" dirty="0">
                <a:solidFill>
                  <a:srgbClr val="000000"/>
                </a:solidFill>
              </a:rPr>
              <a:t>ineludibile compito di costante verifica </a:t>
            </a:r>
            <a:r>
              <a:rPr lang="it-IT" sz="1600" i="1" dirty="0">
                <a:solidFill>
                  <a:srgbClr val="000000"/>
                </a:solidFill>
              </a:rPr>
              <a:t>della corrispondenza dei meccanismi di gestione della società al paradigma della corretta amministrazione, così come definito dalla scienza dell’economia aziendale. </a:t>
            </a:r>
          </a:p>
          <a:p>
            <a:pPr algn="just"/>
            <a:r>
              <a:rPr lang="it-IT" sz="1600" b="1" i="1" dirty="0">
                <a:solidFill>
                  <a:srgbClr val="000000"/>
                </a:solidFill>
              </a:rPr>
              <a:t>La società di revisione </a:t>
            </a:r>
            <a:r>
              <a:rPr lang="it-IT" sz="1600" i="1" dirty="0">
                <a:solidFill>
                  <a:srgbClr val="000000"/>
                </a:solidFill>
              </a:rPr>
              <a:t>deputata a svolgere una funzione di verifica e controllo generale sui dati di bilancio e sulla corretta gestione contabile della società non può quindi esimersi dal valutare se l’attività dei singoli organismi endosocietari o dei professionisti esterni incaricati di compiere specifiche funzioni di verifica su determinati aspetti della gestione sociale, ovvero su singole poste di bilancio sia stata condotta nel rispetto dei principi di corretta gestione e di adeguatezza e deve in caso contrario tempestivamente segnalare le incongruenze rilevate</a:t>
            </a:r>
            <a:r>
              <a:rPr lang="it-IT" sz="1600" dirty="0">
                <a:solidFill>
                  <a:srgbClr val="000000"/>
                </a:solidFill>
              </a:rPr>
              <a:t>”. […] </a:t>
            </a:r>
          </a:p>
          <a:p>
            <a:pPr algn="just"/>
            <a:r>
              <a:rPr lang="it-IT" sz="1600" i="1" u="sng" dirty="0">
                <a:solidFill>
                  <a:srgbClr val="000000"/>
                </a:solidFill>
              </a:rPr>
              <a:t>«In altri termini </a:t>
            </a:r>
            <a:r>
              <a:rPr lang="it-IT" b="1" i="1" u="sng" dirty="0">
                <a:solidFill>
                  <a:srgbClr val="000000"/>
                </a:solidFill>
              </a:rPr>
              <a:t>la funzione del revisore non è meramente compilativa, limitata al solo controllo che al bilancio siano legati tutti i documenti formali di verifica previsti dalle norme, poiché in tal modo non si realizza alcun controllo concreto sulla correttezza della gestione e delle appostazioni delle singole voci che compongono il bilancio stesso</a:t>
            </a:r>
            <a:r>
              <a:rPr lang="it-IT" sz="1600" b="1" i="1" u="sng" dirty="0">
                <a:solidFill>
                  <a:srgbClr val="000000"/>
                </a:solidFill>
              </a:rPr>
              <a:t>»</a:t>
            </a:r>
            <a:r>
              <a:rPr lang="it-IT" sz="1600" dirty="0">
                <a:solidFill>
                  <a:srgbClr val="000000"/>
                </a:solidFill>
              </a:rPr>
              <a:t>.</a:t>
            </a: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I DIVERSI RUOLI E LE SPECIFICHE COMPETENZE DEI SINDACI E DEI REVISORI: </a:t>
            </a:r>
          </a:p>
          <a:p>
            <a:pPr algn="ctr"/>
            <a:r>
              <a:rPr lang="it-IT" sz="2400" b="1" dirty="0">
                <a:ln w="0"/>
                <a:solidFill>
                  <a:srgbClr val="E48312"/>
                </a:solidFill>
                <a:effectLst>
                  <a:outerShdw blurRad="38100" dist="25400" dir="5400000" algn="ctr" rotWithShape="0">
                    <a:srgbClr val="6E747A">
                      <a:alpha val="43000"/>
                    </a:srgbClr>
                  </a:outerShdw>
                </a:effectLst>
              </a:rPr>
              <a:t>L’OBBLIGO DI VIGILANZA E CONTROLLO ATTIVO E TEMPESTIVO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2184764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60449" y="1952625"/>
            <a:ext cx="8705851" cy="5109091"/>
          </a:xfrm>
          <a:prstGeom prst="rect">
            <a:avLst/>
          </a:prstGeom>
          <a:noFill/>
        </p:spPr>
        <p:txBody>
          <a:bodyPr wrap="square">
            <a:spAutoFit/>
          </a:bodyPr>
          <a:lstStyle/>
          <a:p>
            <a:pPr algn="ctr"/>
            <a:r>
              <a:rPr lang="it-IT" b="1" dirty="0">
                <a:solidFill>
                  <a:srgbClr val="E48312"/>
                </a:solidFill>
              </a:rPr>
              <a:t>IL REVISORE LEGALE: LE NOVITÁ INTRODOTTE DAL CORRETTIVO TER</a:t>
            </a:r>
          </a:p>
          <a:p>
            <a:pPr algn="just"/>
            <a:r>
              <a:rPr lang="it-IT" sz="1600" b="1" dirty="0">
                <a:solidFill>
                  <a:srgbClr val="000000"/>
                </a:solidFill>
              </a:rPr>
              <a:t>Non più controllo retrospettivo ma collaborativo del revisore legale ai fini della preventiva rilevazione </a:t>
            </a:r>
            <a:r>
              <a:rPr lang="it-IT" sz="1600" dirty="0">
                <a:solidFill>
                  <a:srgbClr val="000000"/>
                </a:solidFill>
              </a:rPr>
              <a:t>(Relazione illustrativa: segnalazione anche in </a:t>
            </a:r>
            <a:r>
              <a:rPr lang="it-IT" sz="1600" dirty="0" err="1">
                <a:solidFill>
                  <a:srgbClr val="000000"/>
                </a:solidFill>
              </a:rPr>
              <a:t>srl</a:t>
            </a:r>
            <a:r>
              <a:rPr lang="it-IT" sz="1600" dirty="0">
                <a:solidFill>
                  <a:srgbClr val="000000"/>
                </a:solidFill>
              </a:rPr>
              <a:t> con revisore anche organo di controllo)</a:t>
            </a:r>
          </a:p>
          <a:p>
            <a:pPr algn="just"/>
            <a:endParaRPr lang="it-IT" sz="1600" dirty="0">
              <a:solidFill>
                <a:srgbClr val="000000"/>
              </a:solidFill>
            </a:endParaRPr>
          </a:p>
          <a:p>
            <a:pPr algn="just"/>
            <a:r>
              <a:rPr lang="it-IT" sz="1600" dirty="0">
                <a:solidFill>
                  <a:srgbClr val="000000"/>
                </a:solidFill>
              </a:rPr>
              <a:t>Il revisore dei conti è tenuto a:</a:t>
            </a:r>
          </a:p>
          <a:p>
            <a:pPr marL="285750" indent="-285750" algn="just">
              <a:buFont typeface="Wingdings" panose="05000000000000000000" pitchFamily="2" charset="2"/>
              <a:buChar char="§"/>
            </a:pPr>
            <a:r>
              <a:rPr lang="it-IT" sz="1600" u="sng" dirty="0">
                <a:solidFill>
                  <a:srgbClr val="000000"/>
                </a:solidFill>
              </a:rPr>
              <a:t>monitorare costantemente la situazione patrimoniale e finanziaria dell'impresa</a:t>
            </a:r>
            <a:r>
              <a:rPr lang="it-IT" sz="1600" dirty="0">
                <a:solidFill>
                  <a:srgbClr val="000000"/>
                </a:solidFill>
              </a:rPr>
              <a:t> tramite la verifica continua della regolare tenuta della contabilità e della corretta rilevazione dei fatti di gestione nelle scritture contabili, della corretta redazione dei bilanci in conformità ai principi contabili ed alle norme vigenti con revisione implicita delle scritture contabili, dei documenti amministrativi e dei report finanziari;</a:t>
            </a:r>
          </a:p>
          <a:p>
            <a:pPr marL="285750" indent="-285750" algn="just">
              <a:buFont typeface="Wingdings" panose="05000000000000000000" pitchFamily="2" charset="2"/>
              <a:buChar char="§"/>
            </a:pPr>
            <a:r>
              <a:rPr lang="it-IT" sz="1600" u="sng" dirty="0">
                <a:solidFill>
                  <a:srgbClr val="000000"/>
                </a:solidFill>
              </a:rPr>
              <a:t>emettere un giudizio professionale sul bilancio</a:t>
            </a:r>
            <a:r>
              <a:rPr lang="it-IT" sz="1600" dirty="0">
                <a:solidFill>
                  <a:srgbClr val="000000"/>
                </a:solidFill>
              </a:rPr>
              <a:t> (relazione di revisione) che può essere positivo, negativo o con riserva o con dichiarazione di impossibilità ad esprimere un giudizio;</a:t>
            </a:r>
          </a:p>
          <a:p>
            <a:pPr marL="285750" indent="-285750" algn="just">
              <a:buFont typeface="Wingdings" panose="05000000000000000000" pitchFamily="2" charset="2"/>
              <a:buChar char="§"/>
            </a:pPr>
            <a:r>
              <a:rPr lang="it-IT" sz="1600" u="sng" dirty="0">
                <a:solidFill>
                  <a:srgbClr val="000000"/>
                </a:solidFill>
              </a:rPr>
              <a:t>segnalare all'organo amministrativo eventuali criticità rilevate</a:t>
            </a:r>
            <a:r>
              <a:rPr lang="it-IT" sz="1600" dirty="0">
                <a:solidFill>
                  <a:srgbClr val="000000"/>
                </a:solidFill>
              </a:rPr>
              <a:t>;</a:t>
            </a:r>
          </a:p>
          <a:p>
            <a:pPr marL="285750" indent="-285750" algn="just">
              <a:buFont typeface="Wingdings" panose="05000000000000000000" pitchFamily="2" charset="2"/>
              <a:buChar char="§"/>
            </a:pPr>
            <a:r>
              <a:rPr lang="it-IT" sz="1600" u="sng" dirty="0">
                <a:solidFill>
                  <a:srgbClr val="000000"/>
                </a:solidFill>
              </a:rPr>
              <a:t>monitorare la continuità aziendale</a:t>
            </a:r>
            <a:r>
              <a:rPr lang="it-IT" sz="1600" dirty="0">
                <a:solidFill>
                  <a:srgbClr val="000000"/>
                </a:solidFill>
              </a:rPr>
              <a:t> e segnalare agli amministratori ed all'organo di controllo eventuali rischi di crisi finanziaria;</a:t>
            </a:r>
          </a:p>
          <a:p>
            <a:pPr marL="285750" indent="-285750" algn="just">
              <a:buFont typeface="Wingdings" panose="05000000000000000000" pitchFamily="2" charset="2"/>
              <a:buChar char="§"/>
            </a:pPr>
            <a:r>
              <a:rPr lang="it-IT" sz="1600" u="sng" dirty="0">
                <a:solidFill>
                  <a:srgbClr val="000000"/>
                </a:solidFill>
              </a:rPr>
              <a:t>valutare il sistema di controllo interno</a:t>
            </a:r>
            <a:r>
              <a:rPr lang="it-IT" sz="1600" dirty="0">
                <a:solidFill>
                  <a:srgbClr val="000000"/>
                </a:solidFill>
              </a:rPr>
              <a:t> anche attraverso test di verifica delle operazioni aziendali per accertare l'accuratezza dei dati contabili;</a:t>
            </a:r>
          </a:p>
          <a:p>
            <a:pPr marL="285750" indent="-285750" algn="just">
              <a:buFont typeface="Wingdings" panose="05000000000000000000" pitchFamily="2" charset="2"/>
              <a:buChar char="§"/>
            </a:pPr>
            <a:r>
              <a:rPr lang="it-IT" sz="1600" u="sng" dirty="0">
                <a:solidFill>
                  <a:srgbClr val="000000"/>
                </a:solidFill>
              </a:rPr>
              <a:t>richiedere</a:t>
            </a:r>
            <a:r>
              <a:rPr lang="it-IT" sz="1600" dirty="0">
                <a:solidFill>
                  <a:srgbClr val="000000"/>
                </a:solidFill>
              </a:rPr>
              <a:t>, entro un massimo di 30 giorni, </a:t>
            </a:r>
            <a:r>
              <a:rPr lang="it-IT" sz="1600" u="sng" dirty="0">
                <a:solidFill>
                  <a:srgbClr val="000000"/>
                </a:solidFill>
              </a:rPr>
              <a:t>l'adozione di soluzioni ed interventi</a:t>
            </a:r>
            <a:r>
              <a:rPr lang="it-IT" sz="1600" dirty="0">
                <a:solidFill>
                  <a:srgbClr val="000000"/>
                </a:solidFill>
              </a:rPr>
              <a:t> volti a sanare la situazione di crisi</a:t>
            </a:r>
          </a:p>
          <a:p>
            <a:pPr algn="ctr"/>
            <a:r>
              <a:rPr lang="it-IT" sz="2000" b="1" dirty="0">
                <a:solidFill>
                  <a:schemeClr val="accent1"/>
                </a:solidFill>
              </a:rPr>
              <a:t>LA VIGILANZA E LA RELATIVA SEGNALAZIONE È SOSTANZIALE E PROATTIVA</a:t>
            </a:r>
            <a:endParaRPr lang="it-IT" sz="2000" dirty="0">
              <a:solidFill>
                <a:schemeClr val="accent1"/>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I DIVERSI RUOLI E LE SPECIFICHE COMPETENZE DEI SINDACI E DEI REVISORI: </a:t>
            </a:r>
          </a:p>
          <a:p>
            <a:pPr algn="ctr"/>
            <a:r>
              <a:rPr lang="it-IT" sz="2400" b="1" dirty="0">
                <a:ln w="0"/>
                <a:solidFill>
                  <a:srgbClr val="E48312"/>
                </a:solidFill>
                <a:effectLst>
                  <a:outerShdw blurRad="38100" dist="25400" dir="5400000" algn="ctr" rotWithShape="0">
                    <a:srgbClr val="6E747A">
                      <a:alpha val="43000"/>
                    </a:srgbClr>
                  </a:outerShdw>
                </a:effectLst>
              </a:rPr>
              <a:t>L’OBBLIGO DI VIGILANZA E CONTROLLO ATTIVO E TEMPESTIVO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929545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500" y="2486025"/>
            <a:ext cx="8610600" cy="3970318"/>
          </a:xfrm>
          <a:prstGeom prst="rect">
            <a:avLst/>
          </a:prstGeom>
          <a:noFill/>
        </p:spPr>
        <p:txBody>
          <a:bodyPr wrap="square">
            <a:spAutoFit/>
          </a:bodyPr>
          <a:lstStyle/>
          <a:p>
            <a:pPr algn="just"/>
            <a:r>
              <a:rPr lang="it-IT" dirty="0">
                <a:solidFill>
                  <a:srgbClr val="000000"/>
                </a:solidFill>
              </a:rPr>
              <a:t>I </a:t>
            </a:r>
            <a:r>
              <a:rPr lang="it-IT" b="1" dirty="0">
                <a:solidFill>
                  <a:srgbClr val="000000"/>
                </a:solidFill>
              </a:rPr>
              <a:t>segnali di allerta ai sensi dell'art. 2086 c.c. </a:t>
            </a:r>
            <a:r>
              <a:rPr lang="it-IT" dirty="0">
                <a:solidFill>
                  <a:srgbClr val="000000"/>
                </a:solidFill>
              </a:rPr>
              <a:t>possono genericamente qualificarsi come parametri ed indici economico-finanziari che consentono di intercettare in modo tempestivo uno stato di crisi aziendale per permettere all'imprenditore e agli organi di controllo di adottare (e ancor prima di segnalare) le opportune misure correttive.</a:t>
            </a:r>
          </a:p>
          <a:p>
            <a:pPr algn="just"/>
            <a:endParaRPr lang="it-IT" dirty="0">
              <a:solidFill>
                <a:srgbClr val="000000"/>
              </a:solidFill>
            </a:endParaRPr>
          </a:p>
          <a:p>
            <a:pPr algn="just"/>
            <a:r>
              <a:rPr lang="it-IT" dirty="0">
                <a:solidFill>
                  <a:srgbClr val="000000"/>
                </a:solidFill>
              </a:rPr>
              <a:t>I segnali di allerta sono quindi </a:t>
            </a:r>
            <a:r>
              <a:rPr lang="it-IT" b="1" dirty="0">
                <a:solidFill>
                  <a:srgbClr val="000000"/>
                </a:solidFill>
              </a:rPr>
              <a:t>indicatori</a:t>
            </a:r>
            <a:r>
              <a:rPr lang="it-IT" dirty="0">
                <a:solidFill>
                  <a:srgbClr val="000000"/>
                </a:solidFill>
              </a:rPr>
              <a:t> che rilevano:</a:t>
            </a:r>
          </a:p>
          <a:p>
            <a:pPr algn="just"/>
            <a:endParaRPr lang="it-IT" dirty="0">
              <a:solidFill>
                <a:srgbClr val="000000"/>
              </a:solidFill>
            </a:endParaRPr>
          </a:p>
          <a:p>
            <a:pPr marL="285750" indent="-285750" algn="just">
              <a:buFont typeface="Wingdings" panose="05000000000000000000" pitchFamily="2" charset="2"/>
              <a:buChar char="§"/>
            </a:pPr>
            <a:r>
              <a:rPr lang="it-IT" u="sng" dirty="0">
                <a:solidFill>
                  <a:srgbClr val="000000"/>
                </a:solidFill>
              </a:rPr>
              <a:t>squilibri di carattere reddituale, patrimoniale e finanziario</a:t>
            </a:r>
            <a:r>
              <a:rPr lang="it-IT" dirty="0">
                <a:solidFill>
                  <a:srgbClr val="000000"/>
                </a:solidFill>
              </a:rPr>
              <a:t>;</a:t>
            </a:r>
          </a:p>
          <a:p>
            <a:pPr marL="285750" indent="-285750" algn="just">
              <a:buFont typeface="Wingdings" panose="05000000000000000000" pitchFamily="2" charset="2"/>
              <a:buChar char="§"/>
            </a:pPr>
            <a:endParaRPr lang="it-IT" dirty="0">
              <a:solidFill>
                <a:srgbClr val="000000"/>
              </a:solidFill>
            </a:endParaRPr>
          </a:p>
          <a:p>
            <a:pPr marL="285750" indent="-285750" algn="just">
              <a:buFont typeface="Wingdings" panose="05000000000000000000" pitchFamily="2" charset="2"/>
              <a:buChar char="§"/>
            </a:pPr>
            <a:r>
              <a:rPr lang="it-IT" u="sng" dirty="0">
                <a:solidFill>
                  <a:srgbClr val="000000"/>
                </a:solidFill>
              </a:rPr>
              <a:t>la non sostenibilità dei debiti nei 12 mesi successivi</a:t>
            </a:r>
            <a:r>
              <a:rPr lang="it-IT" dirty="0">
                <a:solidFill>
                  <a:srgbClr val="000000"/>
                </a:solidFill>
              </a:rPr>
              <a:t>;</a:t>
            </a:r>
          </a:p>
          <a:p>
            <a:pPr marL="285750" indent="-285750" algn="just">
              <a:buFont typeface="Wingdings" panose="05000000000000000000" pitchFamily="2" charset="2"/>
              <a:buChar char="§"/>
            </a:pPr>
            <a:endParaRPr lang="it-IT" dirty="0">
              <a:solidFill>
                <a:srgbClr val="000000"/>
              </a:solidFill>
            </a:endParaRPr>
          </a:p>
          <a:p>
            <a:pPr marL="285750" indent="-285750" algn="just">
              <a:buFont typeface="Wingdings" panose="05000000000000000000" pitchFamily="2" charset="2"/>
              <a:buChar char="§"/>
            </a:pPr>
            <a:r>
              <a:rPr lang="it-IT" u="sng" dirty="0">
                <a:solidFill>
                  <a:srgbClr val="000000"/>
                </a:solidFill>
              </a:rPr>
              <a:t>la mancanza di prospettive di continuità aziendale </a:t>
            </a:r>
            <a:r>
              <a:rPr lang="it-IT" dirty="0">
                <a:solidFill>
                  <a:srgbClr val="000000"/>
                </a:solidFill>
              </a:rPr>
              <a:t>nell'esercizio in corso o nei 12 mesi successivi.</a:t>
            </a: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827317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155700" y="2028824"/>
            <a:ext cx="8686801" cy="4247317"/>
          </a:xfrm>
          <a:prstGeom prst="rect">
            <a:avLst/>
          </a:prstGeom>
          <a:noFill/>
        </p:spPr>
        <p:txBody>
          <a:bodyPr wrap="square">
            <a:spAutoFit/>
          </a:bodyPr>
          <a:lstStyle/>
          <a:p>
            <a:pPr algn="just"/>
            <a:endParaRPr lang="it-IT" dirty="0">
              <a:solidFill>
                <a:srgbClr val="000000"/>
              </a:solidFill>
            </a:endParaRPr>
          </a:p>
          <a:p>
            <a:pPr algn="just"/>
            <a:r>
              <a:rPr lang="it-IT" dirty="0">
                <a:solidFill>
                  <a:srgbClr val="000000"/>
                </a:solidFill>
              </a:rPr>
              <a:t>Tra i principali segnali previsti dall’</a:t>
            </a:r>
            <a:r>
              <a:rPr lang="it-IT" b="1" dirty="0">
                <a:solidFill>
                  <a:srgbClr val="000000"/>
                </a:solidFill>
              </a:rPr>
              <a:t>art. 3, comma 4</a:t>
            </a:r>
            <a:r>
              <a:rPr lang="it-IT" dirty="0">
                <a:solidFill>
                  <a:srgbClr val="000000"/>
                </a:solidFill>
              </a:rPr>
              <a:t>, e dalla prassi applicativa, rientrano:</a:t>
            </a:r>
          </a:p>
          <a:p>
            <a:pPr algn="just"/>
            <a:endParaRPr lang="it-IT" dirty="0">
              <a:solidFill>
                <a:srgbClr val="000000"/>
              </a:solidFill>
            </a:endParaRPr>
          </a:p>
          <a:p>
            <a:pPr marL="342900" indent="-342900" algn="just">
              <a:buFont typeface="+mj-lt"/>
              <a:buAutoNum type="alphaLcPeriod"/>
            </a:pPr>
            <a:r>
              <a:rPr lang="it-IT" dirty="0">
                <a:solidFill>
                  <a:srgbClr val="000000"/>
                </a:solidFill>
              </a:rPr>
              <a:t>debiti verso i dipendenti per retribuzioni scaduti da almeno 30 giorni, superiori alla metà dell'ammontare complessivo mensile delle retribuzioni;</a:t>
            </a:r>
          </a:p>
          <a:p>
            <a:pPr marL="342900" indent="-342900" algn="just">
              <a:buFont typeface="+mj-lt"/>
              <a:buAutoNum type="alphaLcPeriod"/>
            </a:pPr>
            <a:r>
              <a:rPr lang="it-IT" dirty="0">
                <a:solidFill>
                  <a:srgbClr val="000000"/>
                </a:solidFill>
              </a:rPr>
              <a:t>debiti verso fornitori scaduti da almeno 90 giorni, superiori a quelli non scaduti;</a:t>
            </a:r>
          </a:p>
          <a:p>
            <a:pPr marL="342900" indent="-342900" algn="just">
              <a:buFont typeface="+mj-lt"/>
              <a:buAutoNum type="alphaLcPeriod"/>
            </a:pPr>
            <a:r>
              <a:rPr lang="it-IT" dirty="0">
                <a:solidFill>
                  <a:srgbClr val="000000"/>
                </a:solidFill>
              </a:rPr>
              <a:t>debiti verso banche ed intermediari finanziari scaduti da più di 60 giorni o che abbiano superato da più di 60 giorni il limite degli affidamenti ottenuti in qualunque forma purché rappresentino complessivamente almeno il 5% del totale delle esposizioni;</a:t>
            </a:r>
          </a:p>
          <a:p>
            <a:pPr marL="342900" indent="-342900" algn="just">
              <a:buFont typeface="+mj-lt"/>
              <a:buAutoNum type="alphaLcPeriod"/>
            </a:pPr>
            <a:r>
              <a:rPr lang="it-IT" dirty="0">
                <a:solidFill>
                  <a:srgbClr val="000000"/>
                </a:solidFill>
              </a:rPr>
              <a:t>debiti verso i creditori pubblici qualificati indicati nell'art 25 </a:t>
            </a:r>
            <a:r>
              <a:rPr lang="it-IT" i="1" dirty="0" err="1">
                <a:solidFill>
                  <a:srgbClr val="000000"/>
                </a:solidFill>
              </a:rPr>
              <a:t>novies</a:t>
            </a:r>
            <a:r>
              <a:rPr lang="it-IT" dirty="0">
                <a:solidFill>
                  <a:srgbClr val="000000"/>
                </a:solidFill>
              </a:rPr>
              <a:t>, comma 1, CCII;</a:t>
            </a:r>
          </a:p>
          <a:p>
            <a:pPr marL="342900" indent="-342900" algn="just">
              <a:buFont typeface="+mj-lt"/>
              <a:buAutoNum type="alphaLcPeriod"/>
            </a:pPr>
            <a:r>
              <a:rPr lang="it-IT" dirty="0">
                <a:solidFill>
                  <a:srgbClr val="000000"/>
                </a:solidFill>
              </a:rPr>
              <a:t>indice di sostenibilità del debito negativo, cioè debiti a breve che superano in modo eccessivo le entrate;</a:t>
            </a:r>
          </a:p>
          <a:p>
            <a:pPr marL="342900" indent="-342900" algn="just">
              <a:buFont typeface="+mj-lt"/>
              <a:buAutoNum type="alphaLcPeriod"/>
            </a:pPr>
            <a:r>
              <a:rPr lang="it-IT" dirty="0">
                <a:solidFill>
                  <a:srgbClr val="000000"/>
                </a:solidFill>
              </a:rPr>
              <a:t>indice di liquidità inferiore a 1: incapacità di pagare scadenze immediate con risorse correnti.</a:t>
            </a: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2736764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500" y="2333625"/>
            <a:ext cx="8610600" cy="4524315"/>
          </a:xfrm>
          <a:prstGeom prst="rect">
            <a:avLst/>
          </a:prstGeom>
          <a:noFill/>
        </p:spPr>
        <p:txBody>
          <a:bodyPr wrap="square">
            <a:spAutoFit/>
          </a:bodyPr>
          <a:lstStyle/>
          <a:p>
            <a:pPr algn="just"/>
            <a:r>
              <a:rPr lang="it-IT" dirty="0">
                <a:solidFill>
                  <a:srgbClr val="000000"/>
                </a:solidFill>
              </a:rPr>
              <a:t>Alla luce di tali espresse indicazioni normative possiamo concludere che i segnali di allerta rilevabili dal bilancio possono essere di carattere:</a:t>
            </a:r>
          </a:p>
          <a:p>
            <a:pPr algn="just"/>
            <a:endParaRPr lang="it-IT" dirty="0">
              <a:solidFill>
                <a:srgbClr val="000000"/>
              </a:solidFill>
            </a:endParaRPr>
          </a:p>
          <a:p>
            <a:pPr marL="342900" indent="-342900" algn="just">
              <a:buFont typeface="+mj-lt"/>
              <a:buAutoNum type="alphaUcPeriod"/>
            </a:pPr>
            <a:r>
              <a:rPr lang="it-IT" b="1" dirty="0">
                <a:solidFill>
                  <a:srgbClr val="000000"/>
                </a:solidFill>
              </a:rPr>
              <a:t>Contabile</a:t>
            </a:r>
            <a:r>
              <a:rPr lang="it-IT" dirty="0">
                <a:solidFill>
                  <a:srgbClr val="000000"/>
                </a:solidFill>
              </a:rPr>
              <a:t>:</a:t>
            </a:r>
          </a:p>
          <a:p>
            <a:pPr lvl="1" algn="just"/>
            <a:r>
              <a:rPr lang="it-IT" dirty="0">
                <a:solidFill>
                  <a:srgbClr val="000000"/>
                </a:solidFill>
              </a:rPr>
              <a:t>- perdite sistemiche e continuative (art. 2423 </a:t>
            </a:r>
            <a:r>
              <a:rPr lang="it-IT" i="1" dirty="0">
                <a:solidFill>
                  <a:srgbClr val="000000"/>
                </a:solidFill>
              </a:rPr>
              <a:t>bis</a:t>
            </a:r>
            <a:r>
              <a:rPr lang="it-IT" dirty="0">
                <a:solidFill>
                  <a:srgbClr val="000000"/>
                </a:solidFill>
              </a:rPr>
              <a:t> c.c.);</a:t>
            </a:r>
          </a:p>
          <a:p>
            <a:pPr lvl="1" algn="just"/>
            <a:r>
              <a:rPr lang="it-IT" dirty="0">
                <a:solidFill>
                  <a:srgbClr val="000000"/>
                </a:solidFill>
              </a:rPr>
              <a:t>- riduzione ed erosione del capitale sociale (art. 2482 </a:t>
            </a:r>
            <a:r>
              <a:rPr lang="it-IT" i="1" dirty="0">
                <a:solidFill>
                  <a:srgbClr val="000000"/>
                </a:solidFill>
              </a:rPr>
              <a:t>bis</a:t>
            </a:r>
            <a:r>
              <a:rPr lang="it-IT" dirty="0">
                <a:solidFill>
                  <a:srgbClr val="000000"/>
                </a:solidFill>
              </a:rPr>
              <a:t> c.c.);</a:t>
            </a:r>
          </a:p>
          <a:p>
            <a:pPr lvl="1" algn="just"/>
            <a:r>
              <a:rPr lang="it-IT" dirty="0">
                <a:solidFill>
                  <a:srgbClr val="000000"/>
                </a:solidFill>
              </a:rPr>
              <a:t>- squilibrio patrimoniale, economico e finanziario (indicatori della crisi previsti nel CCII);</a:t>
            </a:r>
          </a:p>
          <a:p>
            <a:pPr lvl="1" algn="just"/>
            <a:r>
              <a:rPr lang="it-IT" dirty="0">
                <a:solidFill>
                  <a:srgbClr val="000000"/>
                </a:solidFill>
              </a:rPr>
              <a:t>- patrimonio netto negativo</a:t>
            </a:r>
          </a:p>
          <a:p>
            <a:pPr algn="just"/>
            <a:endParaRPr lang="it-IT" dirty="0">
              <a:solidFill>
                <a:srgbClr val="000000"/>
              </a:solidFill>
            </a:endParaRPr>
          </a:p>
          <a:p>
            <a:pPr algn="just"/>
            <a:r>
              <a:rPr lang="it-IT" b="1" dirty="0">
                <a:solidFill>
                  <a:srgbClr val="000000"/>
                </a:solidFill>
              </a:rPr>
              <a:t>B.    Extracontabile</a:t>
            </a:r>
            <a:r>
              <a:rPr lang="it-IT" dirty="0">
                <a:solidFill>
                  <a:srgbClr val="000000"/>
                </a:solidFill>
              </a:rPr>
              <a:t>:</a:t>
            </a:r>
          </a:p>
          <a:p>
            <a:pPr lvl="1" algn="just"/>
            <a:r>
              <a:rPr lang="it-IT" dirty="0">
                <a:solidFill>
                  <a:srgbClr val="000000"/>
                </a:solidFill>
              </a:rPr>
              <a:t>- ritardi consistenti nei pagamenti dei fornitori ed insoluti dai clienti;</a:t>
            </a:r>
          </a:p>
          <a:p>
            <a:pPr lvl="1" algn="just"/>
            <a:r>
              <a:rPr lang="it-IT" dirty="0">
                <a:solidFill>
                  <a:srgbClr val="000000"/>
                </a:solidFill>
              </a:rPr>
              <a:t>- debiti erariali e/o contributivi di notevole entità;</a:t>
            </a:r>
          </a:p>
          <a:p>
            <a:pPr lvl="1" algn="just"/>
            <a:r>
              <a:rPr lang="it-IT" dirty="0">
                <a:solidFill>
                  <a:srgbClr val="000000"/>
                </a:solidFill>
              </a:rPr>
              <a:t>- esposizione debitoria deteriorata verso le banche;</a:t>
            </a:r>
          </a:p>
          <a:p>
            <a:pPr lvl="1" algn="just"/>
            <a:r>
              <a:rPr lang="it-IT" dirty="0">
                <a:solidFill>
                  <a:srgbClr val="000000"/>
                </a:solidFill>
              </a:rPr>
              <a:t>- ricorso anomalo a finanziamenti a breve termine</a:t>
            </a: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294452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500" y="2257425"/>
            <a:ext cx="8610600" cy="5047536"/>
          </a:xfrm>
          <a:prstGeom prst="rect">
            <a:avLst/>
          </a:prstGeom>
          <a:noFill/>
        </p:spPr>
        <p:txBody>
          <a:bodyPr wrap="square">
            <a:spAutoFit/>
          </a:bodyPr>
          <a:lstStyle/>
          <a:p>
            <a:pPr algn="just"/>
            <a:r>
              <a:rPr lang="it-IT" sz="1600" b="1" dirty="0">
                <a:solidFill>
                  <a:srgbClr val="000000"/>
                </a:solidFill>
              </a:rPr>
              <a:t>N.B.</a:t>
            </a:r>
            <a:r>
              <a:rPr lang="it-IT" sz="1600" dirty="0">
                <a:solidFill>
                  <a:srgbClr val="000000"/>
                </a:solidFill>
              </a:rPr>
              <a:t> Nell’ottica di una verifica concreta puntuale e veritiera del patrimonio netto, </a:t>
            </a:r>
            <a:r>
              <a:rPr lang="it-IT" sz="1600" u="sng" dirty="0">
                <a:solidFill>
                  <a:srgbClr val="000000"/>
                </a:solidFill>
              </a:rPr>
              <a:t>alcune voci potrebbero essere escluse o rettificate per riflettere più correttamente la reale consistenza patrimoniale dell'azienda</a:t>
            </a:r>
            <a:r>
              <a:rPr lang="it-IT" sz="1600" dirty="0">
                <a:solidFill>
                  <a:srgbClr val="000000"/>
                </a:solidFill>
              </a:rPr>
              <a:t>, specialmente in un contesto di valutazione del </a:t>
            </a:r>
            <a:r>
              <a:rPr lang="it-IT" sz="1600" b="1" dirty="0">
                <a:solidFill>
                  <a:srgbClr val="000000"/>
                </a:solidFill>
              </a:rPr>
              <a:t>reale stato di salute della società e nell'eventuale valutazione di emersione della crisi d'impres</a:t>
            </a:r>
            <a:r>
              <a:rPr lang="it-IT" sz="1600" dirty="0">
                <a:solidFill>
                  <a:srgbClr val="000000"/>
                </a:solidFill>
              </a:rPr>
              <a:t>a.</a:t>
            </a:r>
          </a:p>
          <a:p>
            <a:pPr algn="just"/>
            <a:endParaRPr lang="it-IT" sz="1600" dirty="0">
              <a:solidFill>
                <a:srgbClr val="000000"/>
              </a:solidFill>
            </a:endParaRPr>
          </a:p>
          <a:p>
            <a:pPr algn="just"/>
            <a:r>
              <a:rPr lang="it-IT" sz="1600" dirty="0">
                <a:solidFill>
                  <a:srgbClr val="000000"/>
                </a:solidFill>
              </a:rPr>
              <a:t>Le principali voci da valutare attentamente per eventuali </a:t>
            </a:r>
            <a:r>
              <a:rPr lang="it-IT" sz="1600" b="1" dirty="0">
                <a:solidFill>
                  <a:srgbClr val="000000"/>
                </a:solidFill>
              </a:rPr>
              <a:t>rettifiche</a:t>
            </a:r>
            <a:r>
              <a:rPr lang="it-IT" sz="1600" dirty="0">
                <a:solidFill>
                  <a:srgbClr val="000000"/>
                </a:solidFill>
              </a:rPr>
              <a:t> sono:</a:t>
            </a:r>
          </a:p>
          <a:p>
            <a:pPr algn="just"/>
            <a:endParaRPr lang="it-IT" sz="1600" dirty="0">
              <a:solidFill>
                <a:srgbClr val="000000"/>
              </a:solidFill>
            </a:endParaRPr>
          </a:p>
          <a:p>
            <a:pPr marL="285750" indent="-285750" algn="just">
              <a:buFont typeface="Wingdings" panose="05000000000000000000" pitchFamily="2" charset="2"/>
              <a:buChar char="§"/>
            </a:pPr>
            <a:r>
              <a:rPr lang="it-IT" sz="1600" b="1" dirty="0">
                <a:solidFill>
                  <a:srgbClr val="000000"/>
                </a:solidFill>
              </a:rPr>
              <a:t>immobilizzazioni materiali e immateriali</a:t>
            </a:r>
            <a:r>
              <a:rPr lang="it-IT" sz="1600" dirty="0">
                <a:solidFill>
                  <a:srgbClr val="000000"/>
                </a:solidFill>
              </a:rPr>
              <a:t>: vanno valutate attentamente e rettificate se vi sono capitalizzazioni che non rispettano più i requisiti di investimento pluriennale o di cespiti che non verranno più utilizzati, quali immobili, macchinari o software con valore contabile residuo non recuperabile devono essere svalutati o eliminati;</a:t>
            </a:r>
          </a:p>
          <a:p>
            <a:pPr marL="285750" indent="-285750" algn="just">
              <a:buFont typeface="Wingdings" panose="05000000000000000000" pitchFamily="2" charset="2"/>
              <a:buChar char="§"/>
            </a:pPr>
            <a:endParaRPr lang="it-IT" sz="1600" dirty="0">
              <a:solidFill>
                <a:srgbClr val="000000"/>
              </a:solidFill>
            </a:endParaRPr>
          </a:p>
          <a:p>
            <a:pPr marL="285750" indent="-285750" algn="just">
              <a:buFont typeface="Wingdings" panose="05000000000000000000" pitchFamily="2" charset="2"/>
              <a:buChar char="§"/>
            </a:pPr>
            <a:r>
              <a:rPr lang="it-IT" sz="1600" b="1" dirty="0">
                <a:solidFill>
                  <a:srgbClr val="000000"/>
                </a:solidFill>
              </a:rPr>
              <a:t>immobilizzazioni finanziarie</a:t>
            </a:r>
            <a:r>
              <a:rPr lang="it-IT" sz="1600" dirty="0">
                <a:solidFill>
                  <a:srgbClr val="000000"/>
                </a:solidFill>
              </a:rPr>
              <a:t>: partecipazioni e titoli vanno valutati per la loro strategicità e valore di realizzo effettivo; devono essere svalutate se il valore contabile supera quello stimato di recupero;</a:t>
            </a:r>
          </a:p>
          <a:p>
            <a:pPr marL="285750" indent="-285750" algn="just">
              <a:buFont typeface="Wingdings" panose="05000000000000000000" pitchFamily="2" charset="2"/>
              <a:buChar char="§"/>
            </a:pPr>
            <a:endParaRPr lang="it-IT" sz="1600" dirty="0">
              <a:solidFill>
                <a:srgbClr val="000000"/>
              </a:solidFill>
            </a:endParaRPr>
          </a:p>
          <a:p>
            <a:pPr marL="285750" indent="-285750" algn="just">
              <a:buFont typeface="Wingdings" panose="05000000000000000000" pitchFamily="2" charset="2"/>
              <a:buChar char="§"/>
            </a:pPr>
            <a:r>
              <a:rPr lang="it-IT" sz="1600" b="1" dirty="0">
                <a:solidFill>
                  <a:srgbClr val="000000"/>
                </a:solidFill>
              </a:rPr>
              <a:t>magazzino</a:t>
            </a:r>
            <a:r>
              <a:rPr lang="it-IT" sz="1600" dirty="0">
                <a:solidFill>
                  <a:srgbClr val="000000"/>
                </a:solidFill>
              </a:rPr>
              <a:t>: va rettificato per eventuali sovrastime, merce obsoleta o a lento rigiro non svalutato; è necessario istituire o integrare il fondo svalutazione magazzino per un valore realistico;</a:t>
            </a:r>
          </a:p>
          <a:p>
            <a:pPr marL="285750" indent="-285750" algn="just">
              <a:buFont typeface="Wingdings" panose="05000000000000000000" pitchFamily="2" charset="2"/>
              <a:buChar char="§"/>
            </a:pPr>
            <a:endParaRPr lang="it-IT" sz="1600" dirty="0">
              <a:solidFill>
                <a:srgbClr val="000000"/>
              </a:solidFill>
            </a:endParaRPr>
          </a:p>
          <a:p>
            <a:pPr algn="just"/>
            <a:endParaRPr lang="it-IT" sz="1600"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986884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2105025"/>
            <a:ext cx="8763000" cy="5293757"/>
          </a:xfrm>
          <a:prstGeom prst="rect">
            <a:avLst/>
          </a:prstGeom>
          <a:noFill/>
        </p:spPr>
        <p:txBody>
          <a:bodyPr wrap="square">
            <a:spAutoFit/>
          </a:bodyPr>
          <a:lstStyle/>
          <a:p>
            <a:pPr marL="285750" indent="-285750" algn="just">
              <a:buFont typeface="Wingdings" panose="05000000000000000000" pitchFamily="2" charset="2"/>
              <a:buChar char="§"/>
            </a:pPr>
            <a:r>
              <a:rPr lang="it-IT" sz="1600" b="1" dirty="0">
                <a:solidFill>
                  <a:srgbClr val="000000"/>
                </a:solidFill>
              </a:rPr>
              <a:t>crediti verso clienti e altri crediti</a:t>
            </a:r>
            <a:r>
              <a:rPr lang="it-IT" sz="1600" dirty="0">
                <a:solidFill>
                  <a:srgbClr val="000000"/>
                </a:solidFill>
              </a:rPr>
              <a:t>: se il fondo svalutazione crediti è insufficiente o sovrastimato, va rettificato per riflettere il valore presunto di realizzo economico dei crediti stessi, i crediti di dubbia esigibilità o incasso molto dilazionato devono essere valutati con prudenza;</a:t>
            </a:r>
          </a:p>
          <a:p>
            <a:pPr marL="285750" indent="-285750" algn="just">
              <a:buFont typeface="Wingdings" panose="05000000000000000000" pitchFamily="2" charset="2"/>
              <a:buChar char="§"/>
            </a:pPr>
            <a:endParaRPr lang="it-IT" sz="1600" dirty="0">
              <a:solidFill>
                <a:srgbClr val="000000"/>
              </a:solidFill>
            </a:endParaRPr>
          </a:p>
          <a:p>
            <a:pPr marL="285750" indent="-285750" algn="just">
              <a:buFont typeface="Wingdings" panose="05000000000000000000" pitchFamily="2" charset="2"/>
              <a:buChar char="§"/>
            </a:pPr>
            <a:r>
              <a:rPr lang="it-IT" sz="1600" b="1" dirty="0">
                <a:solidFill>
                  <a:srgbClr val="000000"/>
                </a:solidFill>
              </a:rPr>
              <a:t>debiti verso fornitori e altri debiti</a:t>
            </a:r>
            <a:r>
              <a:rPr lang="it-IT" sz="1600" dirty="0">
                <a:solidFill>
                  <a:srgbClr val="000000"/>
                </a:solidFill>
              </a:rPr>
              <a:t>: in caso di situazioni in cui alcuni debiti non siano più pagabili o vadano considerati in modo diverso, devono essere rettificati per non gonfiare a sproposito le passività;</a:t>
            </a:r>
          </a:p>
          <a:p>
            <a:pPr marL="285750" indent="-285750" algn="just">
              <a:buFont typeface="Wingdings" panose="05000000000000000000" pitchFamily="2" charset="2"/>
              <a:buChar char="§"/>
            </a:pPr>
            <a:endParaRPr lang="it-IT" sz="1600" dirty="0">
              <a:solidFill>
                <a:srgbClr val="000000"/>
              </a:solidFill>
            </a:endParaRPr>
          </a:p>
          <a:p>
            <a:pPr marL="285750" indent="-285750" algn="just">
              <a:buFont typeface="Wingdings" panose="05000000000000000000" pitchFamily="2" charset="2"/>
              <a:buChar char="§"/>
            </a:pPr>
            <a:r>
              <a:rPr lang="it-IT" sz="1600" b="1" dirty="0">
                <a:solidFill>
                  <a:srgbClr val="000000"/>
                </a:solidFill>
              </a:rPr>
              <a:t>attualizzazioni</a:t>
            </a:r>
            <a:r>
              <a:rPr lang="it-IT" sz="1600" dirty="0">
                <a:solidFill>
                  <a:srgbClr val="000000"/>
                </a:solidFill>
              </a:rPr>
              <a:t>: per crediti e debiti con scadenze oltre 12 mesi, se non sono stati attualizzati, occorre effettuare la relativa attualizzazione finanziaria secondo il tasso medio di costo del denaro dell'azienda;</a:t>
            </a:r>
          </a:p>
          <a:p>
            <a:pPr marL="285750" indent="-285750" algn="just">
              <a:buFont typeface="Wingdings" panose="05000000000000000000" pitchFamily="2" charset="2"/>
              <a:buChar char="§"/>
            </a:pPr>
            <a:endParaRPr lang="it-IT" sz="1600" dirty="0">
              <a:solidFill>
                <a:srgbClr val="000000"/>
              </a:solidFill>
            </a:endParaRPr>
          </a:p>
          <a:p>
            <a:pPr marL="285750" indent="-285750" algn="just">
              <a:buFont typeface="Wingdings" panose="05000000000000000000" pitchFamily="2" charset="2"/>
              <a:buChar char="§"/>
            </a:pPr>
            <a:r>
              <a:rPr lang="it-IT" sz="1600" b="1" dirty="0">
                <a:solidFill>
                  <a:srgbClr val="000000"/>
                </a:solidFill>
              </a:rPr>
              <a:t>elementi di natura straordinaria o non ricorrente</a:t>
            </a:r>
            <a:r>
              <a:rPr lang="it-IT" sz="1600" dirty="0">
                <a:solidFill>
                  <a:srgbClr val="000000"/>
                </a:solidFill>
              </a:rPr>
              <a:t>: alcune voci di bilancio come plusvalenze, minusvalenze o componenti straordinarie potrebbero essere escluse o trattate separatamente per non alterare la rappresentazione della struttura patrimoniale di base;</a:t>
            </a:r>
          </a:p>
          <a:p>
            <a:pPr marL="285750" indent="-285750" algn="just">
              <a:buFont typeface="Wingdings" panose="05000000000000000000" pitchFamily="2" charset="2"/>
              <a:buChar char="§"/>
            </a:pPr>
            <a:endParaRPr lang="it-IT" sz="1600" dirty="0">
              <a:solidFill>
                <a:srgbClr val="000000"/>
              </a:solidFill>
            </a:endParaRPr>
          </a:p>
          <a:p>
            <a:pPr marL="285750" indent="-285750" algn="just">
              <a:buFont typeface="Wingdings" panose="05000000000000000000" pitchFamily="2" charset="2"/>
              <a:buChar char="§"/>
            </a:pPr>
            <a:r>
              <a:rPr lang="it-IT" sz="1600" b="1" dirty="0">
                <a:solidFill>
                  <a:srgbClr val="000000"/>
                </a:solidFill>
              </a:rPr>
              <a:t>altre rettifiche</a:t>
            </a:r>
            <a:r>
              <a:rPr lang="it-IT" sz="1600" dirty="0">
                <a:solidFill>
                  <a:srgbClr val="000000"/>
                </a:solidFill>
              </a:rPr>
              <a:t>: eventuali altre rettifiche potrebbero riguardare fondi rischi e oneri, svalutazioni di avviamento, o rettifiche extracontabili necessarie per dare una rappresentazione più fedele del patrimonio netto.</a:t>
            </a:r>
          </a:p>
          <a:p>
            <a:pPr algn="just"/>
            <a:endParaRPr lang="it-IT" sz="1600"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4290081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75D57-9143-0C9A-B5D7-E16EEDF1196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10EEDE4-7C36-1F61-4CE6-881F2E3C5AA7}"/>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900F7A68-D102-93F6-D272-EC123914ED04}"/>
              </a:ext>
            </a:extLst>
          </p:cNvPr>
          <p:cNvSpPr txBox="1"/>
          <p:nvPr/>
        </p:nvSpPr>
        <p:spPr>
          <a:xfrm>
            <a:off x="864377" y="1700115"/>
            <a:ext cx="8763000" cy="5601533"/>
          </a:xfrm>
          <a:prstGeom prst="rect">
            <a:avLst/>
          </a:prstGeom>
          <a:noFill/>
        </p:spPr>
        <p:txBody>
          <a:bodyPr wrap="square">
            <a:spAutoFit/>
          </a:bodyPr>
          <a:lstStyle/>
          <a:p>
            <a:pPr algn="just"/>
            <a:endParaRPr lang="it-IT" sz="1600" dirty="0">
              <a:solidFill>
                <a:srgbClr val="000000"/>
              </a:solidFill>
            </a:endParaRPr>
          </a:p>
          <a:p>
            <a:pPr algn="just"/>
            <a:r>
              <a:rPr lang="it-IT" b="1" dirty="0">
                <a:solidFill>
                  <a:srgbClr val="000000"/>
                </a:solidFill>
              </a:rPr>
              <a:t>DOMANDA</a:t>
            </a:r>
          </a:p>
          <a:p>
            <a:pPr algn="just"/>
            <a:r>
              <a:rPr lang="it-IT" dirty="0">
                <a:solidFill>
                  <a:srgbClr val="000000"/>
                </a:solidFill>
              </a:rPr>
              <a:t>In assenza di una tale più approfondita valutazione sulle voci dello stato patrimoniale e di conseguente mancata segnalazione all'organo amministrativo di un segnale (anche sommesso ed iniziale) di crisi, l'organo di controllo complessivamente inteso incorre in responsabilità per il successivo eventuale aggravamento dello stato di crisi e danno arrecato alla società e ai creditori?</a:t>
            </a:r>
          </a:p>
          <a:p>
            <a:pPr algn="just"/>
            <a:r>
              <a:rPr lang="it-IT" dirty="0">
                <a:solidFill>
                  <a:srgbClr val="000000"/>
                </a:solidFill>
              </a:rPr>
              <a:t>La conoscenza tratta dai documenti contabili presentati all'organo di controllo ma non approfonditi con una attenta disamina e rilettura in ottica di rettifica può giustificare la condotta dell'organo di controllo sebbene tale situazione fosse "conoscibile" e sarebbe emersa con una più attenta analisi?</a:t>
            </a:r>
          </a:p>
          <a:p>
            <a:pPr algn="just"/>
            <a:endParaRPr lang="it-IT" dirty="0">
              <a:solidFill>
                <a:srgbClr val="000000"/>
              </a:solidFill>
            </a:endParaRPr>
          </a:p>
          <a:p>
            <a:pPr algn="just"/>
            <a:r>
              <a:rPr lang="it-IT" dirty="0">
                <a:solidFill>
                  <a:srgbClr val="000000"/>
                </a:solidFill>
              </a:rPr>
              <a:t>Se la </a:t>
            </a:r>
            <a:r>
              <a:rPr lang="it-IT" b="1" dirty="0">
                <a:solidFill>
                  <a:srgbClr val="000000"/>
                </a:solidFill>
              </a:rPr>
              <a:t>conoscenza</a:t>
            </a:r>
            <a:r>
              <a:rPr lang="it-IT" dirty="0">
                <a:solidFill>
                  <a:srgbClr val="000000"/>
                </a:solidFill>
              </a:rPr>
              <a:t> si riferisce alle informazioni effettivamente acquisite dai sindaci o dai revisori nel corso della loro attività di vigilanza o revisione e la </a:t>
            </a:r>
            <a:r>
              <a:rPr lang="it-IT" b="1" dirty="0">
                <a:solidFill>
                  <a:srgbClr val="000000"/>
                </a:solidFill>
              </a:rPr>
              <a:t>conoscibilità</a:t>
            </a:r>
            <a:r>
              <a:rPr lang="it-IT" dirty="0">
                <a:solidFill>
                  <a:srgbClr val="000000"/>
                </a:solidFill>
              </a:rPr>
              <a:t> si riferisce alla possibilità o capacità di acquisire tali informazioni, cioè a ciò che sarebbe ragionevolmente accessibile o noto ai soggetti in base al loro ruolo e competenze,</a:t>
            </a:r>
          </a:p>
          <a:p>
            <a:pPr algn="just"/>
            <a:endParaRPr lang="it-IT" dirty="0">
              <a:solidFill>
                <a:srgbClr val="000000"/>
              </a:solidFill>
            </a:endParaRPr>
          </a:p>
          <a:p>
            <a:pPr algn="ctr"/>
            <a:r>
              <a:rPr lang="it-IT" sz="2000" b="1" dirty="0">
                <a:solidFill>
                  <a:srgbClr val="000000"/>
                </a:solidFill>
              </a:rPr>
              <a:t>occorre provare a declinarli nell'ambito dei rispettivi obblighi e ruoli</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F9BC1DB4-E350-18C9-A510-5DFFEA488ACB}"/>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DE389698-BE79-539A-7175-464C43EC47A4}"/>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123807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01457-502E-89F0-7C36-C918D0DF12C1}"/>
              </a:ext>
            </a:extLst>
          </p:cNvPr>
          <p:cNvSpPr>
            <a:spLocks noGrp="1"/>
          </p:cNvSpPr>
          <p:nvPr>
            <p:ph type="title"/>
          </p:nvPr>
        </p:nvSpPr>
        <p:spPr>
          <a:xfrm>
            <a:off x="2070100" y="1266824"/>
            <a:ext cx="7086600" cy="152401"/>
          </a:xfrm>
        </p:spPr>
        <p:txBody>
          <a:bodyPr>
            <a:noAutofit/>
          </a:bodyPr>
          <a:lstStyle/>
          <a:p>
            <a:r>
              <a:rPr lang="it-IT" sz="2800" dirty="0">
                <a:latin typeface="Palatino Linotype" panose="02040502050505030304" pitchFamily="18" charset="0"/>
              </a:rPr>
              <a:t>MODIFICHE del CORRETTIVO TER all’art. 17 CCII </a:t>
            </a:r>
          </a:p>
        </p:txBody>
      </p:sp>
      <p:sp>
        <p:nvSpPr>
          <p:cNvPr id="4" name="CasellaDiTesto 3">
            <a:extLst>
              <a:ext uri="{FF2B5EF4-FFF2-40B4-BE49-F238E27FC236}">
                <a16:creationId xmlns:a16="http://schemas.microsoft.com/office/drawing/2014/main" id="{3F7AEBE0-2195-2E9D-C0AD-DEDBD4533841}"/>
              </a:ext>
            </a:extLst>
          </p:cNvPr>
          <p:cNvSpPr txBox="1"/>
          <p:nvPr/>
        </p:nvSpPr>
        <p:spPr>
          <a:xfrm>
            <a:off x="1079500" y="2181224"/>
            <a:ext cx="8686800" cy="5157822"/>
          </a:xfrm>
          <a:prstGeom prst="rect">
            <a:avLst/>
          </a:prstGeom>
          <a:noFill/>
        </p:spPr>
        <p:txBody>
          <a:bodyPr wrap="square">
            <a:spAutoFit/>
          </a:bodyPr>
          <a:lstStyle/>
          <a:p>
            <a:pPr marL="12700" marR="5080" algn="just">
              <a:spcBef>
                <a:spcPts val="95"/>
              </a:spcBef>
              <a:buClr>
                <a:schemeClr val="accent1"/>
              </a:buClr>
            </a:pPr>
            <a:r>
              <a:rPr lang="it-IT" spc="-5" dirty="0">
                <a:cs typeface="Microsoft Sans Serif"/>
              </a:rPr>
              <a:t>Il Codice della Crisi d'Impresa e dell'Insolvenza (CCII) ha introdotto rilevanti modifiche agli obblighi di vigilanza e segnalazione tempestiva e con l’ultimo Correttivo si sono ridefiniti il ruolo e gli obblighi dei vari organi sociali</a:t>
            </a:r>
          </a:p>
          <a:p>
            <a:pPr marL="12700" marR="5080" algn="just">
              <a:spcBef>
                <a:spcPts val="95"/>
              </a:spcBef>
              <a:buClr>
                <a:schemeClr val="accent1"/>
              </a:buClr>
            </a:pPr>
            <a:endParaRPr lang="it-IT" spc="-5" dirty="0">
              <a:cs typeface="Microsoft Sans Serif"/>
            </a:endParaRPr>
          </a:p>
          <a:p>
            <a:pPr marL="12700" marR="5080" algn="just">
              <a:spcBef>
                <a:spcPts val="95"/>
              </a:spcBef>
              <a:buClr>
                <a:schemeClr val="accent1"/>
              </a:buClr>
            </a:pPr>
            <a:endParaRPr lang="it-IT" spc="-5" dirty="0">
              <a:cs typeface="Microsoft Sans Serif"/>
            </a:endParaRPr>
          </a:p>
          <a:p>
            <a:pPr marL="12700" marR="5080" algn="ctr">
              <a:spcBef>
                <a:spcPts val="95"/>
              </a:spcBef>
              <a:buClr>
                <a:schemeClr val="accent1"/>
              </a:buClr>
            </a:pPr>
            <a:endParaRPr lang="it-IT" spc="-5" dirty="0">
              <a:cs typeface="Microsoft Sans Serif"/>
            </a:endParaRPr>
          </a:p>
          <a:p>
            <a:pPr marL="12700" marR="5080" algn="ctr">
              <a:spcBef>
                <a:spcPts val="95"/>
              </a:spcBef>
              <a:buClr>
                <a:schemeClr val="accent1"/>
              </a:buClr>
            </a:pPr>
            <a:r>
              <a:rPr lang="it-IT" sz="2000" b="1" spc="-5" dirty="0">
                <a:cs typeface="Microsoft Sans Serif"/>
              </a:rPr>
              <a:t>Art. 25 </a:t>
            </a:r>
            <a:r>
              <a:rPr lang="it-IT" sz="2000" b="1" i="1" spc="-5" dirty="0" err="1">
                <a:cs typeface="Microsoft Sans Serif"/>
              </a:rPr>
              <a:t>octies</a:t>
            </a:r>
            <a:endParaRPr lang="it-IT" sz="2000" spc="-5" dirty="0">
              <a:cs typeface="Microsoft Sans Serif"/>
            </a:endParaRPr>
          </a:p>
          <a:p>
            <a:pPr marL="12700" marR="5080" algn="just">
              <a:spcBef>
                <a:spcPts val="95"/>
              </a:spcBef>
              <a:buClr>
                <a:schemeClr val="accent1"/>
              </a:buClr>
            </a:pPr>
            <a:endParaRPr lang="it-IT" spc="-5" dirty="0">
              <a:cs typeface="Microsoft Sans Serif"/>
            </a:endParaRPr>
          </a:p>
          <a:p>
            <a:pPr marL="12700" marR="5080" algn="just">
              <a:spcBef>
                <a:spcPts val="95"/>
              </a:spcBef>
              <a:buClr>
                <a:schemeClr val="accent1"/>
              </a:buClr>
            </a:pPr>
            <a:r>
              <a:rPr lang="it-IT" dirty="0"/>
              <a:t>Precedentemente, la segnalazione tempestiva era competenza esclusiva dell'organo di vigilanza (sindaco unico o collegio sindacale)</a:t>
            </a:r>
          </a:p>
          <a:p>
            <a:pPr marL="12700" marR="5080" algn="just">
              <a:spcBef>
                <a:spcPts val="95"/>
              </a:spcBef>
              <a:buClr>
                <a:schemeClr val="accent1"/>
              </a:buClr>
            </a:pPr>
            <a:r>
              <a:rPr lang="it-IT" dirty="0"/>
              <a:t>Con il nuovo assetto normativo l’obbligo è condiviso con i revisori legali</a:t>
            </a:r>
          </a:p>
          <a:p>
            <a:pPr marL="12700" marR="5080" algn="just">
              <a:spcBef>
                <a:spcPts val="95"/>
              </a:spcBef>
              <a:buClr>
                <a:schemeClr val="accent1"/>
              </a:buClr>
            </a:pPr>
            <a:endParaRPr lang="it-IT" dirty="0"/>
          </a:p>
          <a:p>
            <a:pPr marL="12700" marR="5080" algn="just">
              <a:spcBef>
                <a:spcPts val="95"/>
              </a:spcBef>
              <a:buClr>
                <a:schemeClr val="accent1"/>
              </a:buClr>
            </a:pPr>
            <a:endParaRPr lang="it-IT" dirty="0"/>
          </a:p>
          <a:p>
            <a:pPr marL="12700" marR="5080" algn="just">
              <a:spcBef>
                <a:spcPts val="95"/>
              </a:spcBef>
              <a:buClr>
                <a:schemeClr val="accent1"/>
              </a:buClr>
            </a:pPr>
            <a:endParaRPr lang="it-IT" dirty="0"/>
          </a:p>
          <a:p>
            <a:pPr marL="12700" marR="5080" algn="ctr">
              <a:spcBef>
                <a:spcPts val="95"/>
              </a:spcBef>
              <a:buClr>
                <a:schemeClr val="accent1"/>
              </a:buClr>
            </a:pPr>
            <a:r>
              <a:rPr lang="it-IT" sz="2400" b="1" dirty="0"/>
              <a:t>Ampliamento del perimetro delle figure coinvolte nel monitoraggio dello stato di salute aziendale.</a:t>
            </a:r>
            <a:endParaRPr lang="it-IT" sz="2400" b="1" spc="-5" dirty="0">
              <a:cs typeface="Microsoft Sans Serif"/>
            </a:endParaRPr>
          </a:p>
          <a:p>
            <a:pPr algn="just"/>
            <a:endParaRPr lang="it-IT" dirty="0"/>
          </a:p>
        </p:txBody>
      </p:sp>
      <p:sp>
        <p:nvSpPr>
          <p:cNvPr id="5" name="Rettangolo 4">
            <a:extLst>
              <a:ext uri="{FF2B5EF4-FFF2-40B4-BE49-F238E27FC236}">
                <a16:creationId xmlns:a16="http://schemas.microsoft.com/office/drawing/2014/main" id="{0D1C0963-0DD0-9CEA-20AD-96CED015E1A1}"/>
              </a:ext>
            </a:extLst>
          </p:cNvPr>
          <p:cNvSpPr/>
          <p:nvPr/>
        </p:nvSpPr>
        <p:spPr>
          <a:xfrm>
            <a:off x="1917700" y="711778"/>
            <a:ext cx="72390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chemeClr val="accent1"/>
                </a:solidFill>
                <a:effectLst>
                  <a:outerShdw blurRad="38100" dist="25400" dir="5400000" algn="ctr" rotWithShape="0">
                    <a:srgbClr val="6E747A">
                      <a:alpha val="43000"/>
                    </a:srgbClr>
                  </a:outerShdw>
                </a:effectLst>
              </a:rPr>
              <a:t>INTRODUZIONE</a:t>
            </a:r>
          </a:p>
        </p:txBody>
      </p:sp>
      <p:pic>
        <p:nvPicPr>
          <p:cNvPr id="3" name="Immagine 2">
            <a:extLst>
              <a:ext uri="{FF2B5EF4-FFF2-40B4-BE49-F238E27FC236}">
                <a16:creationId xmlns:a16="http://schemas.microsoft.com/office/drawing/2014/main" id="{D9207059-0473-B424-1550-2082BA105C7F}"/>
              </a:ext>
            </a:extLst>
          </p:cNvPr>
          <p:cNvPicPr>
            <a:picLocks noChangeAspect="1"/>
          </p:cNvPicPr>
          <p:nvPr/>
        </p:nvPicPr>
        <p:blipFill>
          <a:blip r:embed="rId2"/>
          <a:stretch>
            <a:fillRect/>
          </a:stretch>
        </p:blipFill>
        <p:spPr>
          <a:xfrm>
            <a:off x="153857" y="86963"/>
            <a:ext cx="1459043" cy="1027462"/>
          </a:xfrm>
          <a:prstGeom prst="rect">
            <a:avLst/>
          </a:prstGeom>
        </p:spPr>
      </p:pic>
      <p:sp>
        <p:nvSpPr>
          <p:cNvPr id="6" name="Freccia in giù 5">
            <a:extLst>
              <a:ext uri="{FF2B5EF4-FFF2-40B4-BE49-F238E27FC236}">
                <a16:creationId xmlns:a16="http://schemas.microsoft.com/office/drawing/2014/main" id="{2E53ADB2-97F0-0E70-30C8-0A5B3A4CA106}"/>
              </a:ext>
            </a:extLst>
          </p:cNvPr>
          <p:cNvSpPr/>
          <p:nvPr/>
        </p:nvSpPr>
        <p:spPr>
          <a:xfrm>
            <a:off x="5222871" y="5610225"/>
            <a:ext cx="484632" cy="5334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in giù 6">
            <a:extLst>
              <a:ext uri="{FF2B5EF4-FFF2-40B4-BE49-F238E27FC236}">
                <a16:creationId xmlns:a16="http://schemas.microsoft.com/office/drawing/2014/main" id="{9D4599AB-20DB-2FCF-6BBA-1C6DC2DCBCBA}"/>
              </a:ext>
            </a:extLst>
          </p:cNvPr>
          <p:cNvSpPr/>
          <p:nvPr/>
        </p:nvSpPr>
        <p:spPr>
          <a:xfrm>
            <a:off x="5201857" y="3171825"/>
            <a:ext cx="484632" cy="5334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91304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500" y="2028824"/>
            <a:ext cx="8763000" cy="4832092"/>
          </a:xfrm>
          <a:prstGeom prst="rect">
            <a:avLst/>
          </a:prstGeom>
          <a:noFill/>
        </p:spPr>
        <p:txBody>
          <a:bodyPr wrap="square">
            <a:spAutoFit/>
          </a:bodyPr>
          <a:lstStyle/>
          <a:p>
            <a:pPr algn="ctr"/>
            <a:r>
              <a:rPr lang="it-IT" sz="2000" b="1" dirty="0">
                <a:solidFill>
                  <a:schemeClr val="accent1"/>
                </a:solidFill>
              </a:rPr>
              <a:t>SINDACI </a:t>
            </a:r>
          </a:p>
          <a:p>
            <a:pPr algn="just"/>
            <a:endParaRPr lang="it-IT" dirty="0">
              <a:solidFill>
                <a:srgbClr val="000000"/>
              </a:solidFill>
            </a:endParaRPr>
          </a:p>
          <a:p>
            <a:pPr algn="just"/>
            <a:r>
              <a:rPr lang="it-IT" dirty="0">
                <a:solidFill>
                  <a:srgbClr val="000000"/>
                </a:solidFill>
              </a:rPr>
              <a:t>I sindaci hanno un </a:t>
            </a:r>
            <a:r>
              <a:rPr lang="it-IT" b="1" dirty="0">
                <a:solidFill>
                  <a:srgbClr val="000000"/>
                </a:solidFill>
              </a:rPr>
              <a:t>ruolo di vigilanza continuativa e attiva</a:t>
            </a:r>
            <a:r>
              <a:rPr lang="it-IT" dirty="0">
                <a:solidFill>
                  <a:srgbClr val="000000"/>
                </a:solidFill>
              </a:rPr>
              <a:t>. </a:t>
            </a:r>
          </a:p>
          <a:p>
            <a:pPr algn="just"/>
            <a:endParaRPr lang="it-IT" dirty="0">
              <a:solidFill>
                <a:srgbClr val="000000"/>
              </a:solidFill>
            </a:endParaRPr>
          </a:p>
          <a:p>
            <a:pPr algn="just"/>
            <a:r>
              <a:rPr lang="it-IT" dirty="0">
                <a:solidFill>
                  <a:srgbClr val="000000"/>
                </a:solidFill>
              </a:rPr>
              <a:t>Devono </a:t>
            </a:r>
            <a:r>
              <a:rPr lang="it-IT" b="1" dirty="0">
                <a:solidFill>
                  <a:srgbClr val="000000"/>
                </a:solidFill>
              </a:rPr>
              <a:t>vigilare sull'adeguatezza dell'assetto organizzativo, amministrativo e contabile </a:t>
            </a:r>
            <a:r>
              <a:rPr lang="it-IT" dirty="0">
                <a:solidFill>
                  <a:srgbClr val="000000"/>
                </a:solidFill>
              </a:rPr>
              <a:t>e </a:t>
            </a:r>
            <a:r>
              <a:rPr lang="it-IT" b="1" dirty="0">
                <a:solidFill>
                  <a:srgbClr val="000000"/>
                </a:solidFill>
              </a:rPr>
              <a:t>segnalare tempestivamente</a:t>
            </a:r>
            <a:r>
              <a:rPr lang="it-IT" dirty="0">
                <a:solidFill>
                  <a:srgbClr val="000000"/>
                </a:solidFill>
              </a:rPr>
              <a:t> eventuali situazioni di crisi o irregolarità emerse nel corso della loro attività.</a:t>
            </a:r>
          </a:p>
          <a:p>
            <a:pPr algn="just"/>
            <a:endParaRPr lang="it-IT" dirty="0">
              <a:solidFill>
                <a:srgbClr val="000000"/>
              </a:solidFill>
            </a:endParaRPr>
          </a:p>
          <a:p>
            <a:pPr algn="just"/>
            <a:r>
              <a:rPr lang="it-IT" dirty="0">
                <a:solidFill>
                  <a:srgbClr val="000000"/>
                </a:solidFill>
              </a:rPr>
              <a:t>L'obbligo di segnalazione è basato sulla </a:t>
            </a:r>
            <a:r>
              <a:rPr lang="it-IT" b="1" dirty="0">
                <a:solidFill>
                  <a:srgbClr val="000000"/>
                </a:solidFill>
              </a:rPr>
              <a:t>conoscenza concreta delle condizioni aziendali</a:t>
            </a:r>
            <a:r>
              <a:rPr lang="it-IT" dirty="0">
                <a:solidFill>
                  <a:srgbClr val="000000"/>
                </a:solidFill>
              </a:rPr>
              <a:t>, derivante dal </a:t>
            </a:r>
            <a:r>
              <a:rPr lang="it-IT" b="1" dirty="0">
                <a:solidFill>
                  <a:srgbClr val="000000"/>
                </a:solidFill>
              </a:rPr>
              <a:t>controllo incessante e diretto, </a:t>
            </a:r>
            <a:r>
              <a:rPr lang="it-IT" dirty="0">
                <a:solidFill>
                  <a:srgbClr val="000000"/>
                </a:solidFill>
              </a:rPr>
              <a:t>dalla loro presenza attiva nella vita societaria.</a:t>
            </a:r>
          </a:p>
          <a:p>
            <a:pPr algn="just"/>
            <a:endParaRPr lang="it-IT" dirty="0">
              <a:solidFill>
                <a:srgbClr val="000000"/>
              </a:solidFill>
            </a:endParaRPr>
          </a:p>
          <a:p>
            <a:pPr algn="just"/>
            <a:r>
              <a:rPr lang="it-IT" dirty="0">
                <a:solidFill>
                  <a:srgbClr val="000000"/>
                </a:solidFill>
              </a:rPr>
              <a:t>La </a:t>
            </a:r>
            <a:r>
              <a:rPr lang="it-IT" b="1" dirty="0">
                <a:solidFill>
                  <a:srgbClr val="000000"/>
                </a:solidFill>
              </a:rPr>
              <a:t>segnalazione</a:t>
            </a:r>
            <a:r>
              <a:rPr lang="it-IT" dirty="0">
                <a:solidFill>
                  <a:srgbClr val="000000"/>
                </a:solidFill>
              </a:rPr>
              <a:t> deve essere </a:t>
            </a:r>
            <a:r>
              <a:rPr lang="it-IT" b="1" dirty="0">
                <a:solidFill>
                  <a:srgbClr val="000000"/>
                </a:solidFill>
              </a:rPr>
              <a:t>tempestiva</a:t>
            </a:r>
            <a:r>
              <a:rPr lang="it-IT" dirty="0">
                <a:solidFill>
                  <a:srgbClr val="000000"/>
                </a:solidFill>
              </a:rPr>
              <a:t> e può essere effettuata anche senza attendere un processo di revisione formale.</a:t>
            </a:r>
          </a:p>
          <a:p>
            <a:pPr algn="just"/>
            <a:endParaRPr lang="it-IT" dirty="0">
              <a:solidFill>
                <a:srgbClr val="000000"/>
              </a:solidFill>
            </a:endParaRPr>
          </a:p>
          <a:p>
            <a:pPr algn="just"/>
            <a:r>
              <a:rPr lang="it-IT" dirty="0">
                <a:solidFill>
                  <a:srgbClr val="000000"/>
                </a:solidFill>
              </a:rPr>
              <a:t>I sindaci agiscono come </a:t>
            </a:r>
            <a:r>
              <a:rPr lang="it-IT" b="1" dirty="0">
                <a:solidFill>
                  <a:srgbClr val="000000"/>
                </a:solidFill>
              </a:rPr>
              <a:t>guardiani attivi</a:t>
            </a:r>
            <a:r>
              <a:rPr lang="it-IT" dirty="0">
                <a:solidFill>
                  <a:srgbClr val="000000"/>
                </a:solidFill>
              </a:rPr>
              <a:t>, con poteri di intervento e reazione (convocazione assemblee, azioni legali) e quindi la loro conoscenza è più immediata e diretta.</a:t>
            </a: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1431149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1952625"/>
            <a:ext cx="8763000" cy="5078313"/>
          </a:xfrm>
          <a:prstGeom prst="rect">
            <a:avLst/>
          </a:prstGeom>
          <a:noFill/>
        </p:spPr>
        <p:txBody>
          <a:bodyPr wrap="square">
            <a:spAutoFit/>
          </a:bodyPr>
          <a:lstStyle/>
          <a:p>
            <a:pPr algn="ctr"/>
            <a:r>
              <a:rPr lang="it-IT" sz="2000" b="1" dirty="0">
                <a:solidFill>
                  <a:srgbClr val="E48312"/>
                </a:solidFill>
              </a:rPr>
              <a:t>REVISORI LEGALI </a:t>
            </a:r>
          </a:p>
          <a:p>
            <a:pPr algn="just"/>
            <a:endParaRPr lang="it-IT" dirty="0">
              <a:solidFill>
                <a:srgbClr val="000000"/>
              </a:solidFill>
            </a:endParaRPr>
          </a:p>
          <a:p>
            <a:pPr algn="just"/>
            <a:r>
              <a:rPr lang="it-IT" dirty="0">
                <a:solidFill>
                  <a:srgbClr val="000000"/>
                </a:solidFill>
              </a:rPr>
              <a:t>I</a:t>
            </a:r>
            <a:r>
              <a:rPr lang="it-IT" sz="1600" dirty="0">
                <a:solidFill>
                  <a:srgbClr val="000000"/>
                </a:solidFill>
              </a:rPr>
              <a:t> </a:t>
            </a:r>
            <a:r>
              <a:rPr lang="it-IT" dirty="0">
                <a:solidFill>
                  <a:srgbClr val="000000"/>
                </a:solidFill>
              </a:rPr>
              <a:t>revisori legali svolgono una funzione più tecnica e indipendente, focalizzata sul </a:t>
            </a:r>
            <a:r>
              <a:rPr lang="it-IT" b="1" dirty="0">
                <a:solidFill>
                  <a:srgbClr val="000000"/>
                </a:solidFill>
              </a:rPr>
              <a:t>controllo </a:t>
            </a:r>
            <a:r>
              <a:rPr lang="it-IT" b="1" i="1" dirty="0">
                <a:solidFill>
                  <a:srgbClr val="000000"/>
                </a:solidFill>
              </a:rPr>
              <a:t>ex post </a:t>
            </a:r>
            <a:r>
              <a:rPr lang="it-IT" b="1" dirty="0">
                <a:solidFill>
                  <a:srgbClr val="000000"/>
                </a:solidFill>
              </a:rPr>
              <a:t>della contabilità e del bilancio e l’obbligo di segnalazione </a:t>
            </a:r>
            <a:r>
              <a:rPr lang="it-IT" dirty="0">
                <a:solidFill>
                  <a:srgbClr val="000000"/>
                </a:solidFill>
              </a:rPr>
              <a:t>si basa su </a:t>
            </a:r>
            <a:r>
              <a:rPr lang="it-IT" u="sng" dirty="0">
                <a:solidFill>
                  <a:srgbClr val="000000"/>
                </a:solidFill>
              </a:rPr>
              <a:t>informazioni acquisite durante la revisione contabile</a:t>
            </a:r>
            <a:r>
              <a:rPr lang="it-IT" dirty="0">
                <a:solidFill>
                  <a:srgbClr val="000000"/>
                </a:solidFill>
              </a:rPr>
              <a:t>, spesso in modo formale e strutturato, tipicamente al termine del processo di revisione annuale.</a:t>
            </a:r>
          </a:p>
          <a:p>
            <a:pPr algn="just"/>
            <a:endParaRPr lang="it-IT" dirty="0">
              <a:solidFill>
                <a:srgbClr val="000000"/>
              </a:solidFill>
            </a:endParaRPr>
          </a:p>
          <a:p>
            <a:pPr algn="just"/>
            <a:r>
              <a:rPr lang="it-IT" dirty="0">
                <a:solidFill>
                  <a:srgbClr val="000000"/>
                </a:solidFill>
              </a:rPr>
              <a:t>La loro conoscenza è più legata all’</a:t>
            </a:r>
            <a:r>
              <a:rPr lang="it-IT" u="sng" dirty="0">
                <a:solidFill>
                  <a:srgbClr val="000000"/>
                </a:solidFill>
              </a:rPr>
              <a:t>attività di verifica tecnica e alla corretta rappresentazione dei dati contabili</a:t>
            </a:r>
            <a:r>
              <a:rPr lang="it-IT" dirty="0">
                <a:solidFill>
                  <a:srgbClr val="000000"/>
                </a:solidFill>
              </a:rPr>
              <a:t> ed hanno il dovere di segnalare irregolarità riscontrate, ma non svolgono di norma un controllo continuativo e diretto come i sindaci.</a:t>
            </a:r>
          </a:p>
          <a:p>
            <a:pPr algn="just"/>
            <a:endParaRPr lang="it-IT" dirty="0">
              <a:solidFill>
                <a:srgbClr val="000000"/>
              </a:solidFill>
            </a:endParaRPr>
          </a:p>
          <a:p>
            <a:pPr algn="just"/>
            <a:r>
              <a:rPr lang="it-IT" dirty="0">
                <a:solidFill>
                  <a:srgbClr val="000000"/>
                </a:solidFill>
              </a:rPr>
              <a:t>Rimane comunque valida anche per il revisore </a:t>
            </a:r>
            <a:r>
              <a:rPr lang="it-IT" u="sng" dirty="0">
                <a:solidFill>
                  <a:srgbClr val="000000"/>
                </a:solidFill>
              </a:rPr>
              <a:t>la medesima conclusione di responsabilità in caso di conseguenze dannose derivanti da una mancata segnalazione ove vi fosse la possibilità di conoscere i dati corretti</a:t>
            </a:r>
            <a:r>
              <a:rPr lang="it-IT" dirty="0">
                <a:solidFill>
                  <a:srgbClr val="000000"/>
                </a:solidFill>
              </a:rPr>
              <a:t>, pur nella consapevolezza che l’assenza di conoscenza all'esito delle rettifiche contabili di un revisore trova radice in un errore contabile o una rettifica errata.</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39156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8456" y="1876425"/>
            <a:ext cx="8763000" cy="5539978"/>
          </a:xfrm>
          <a:prstGeom prst="rect">
            <a:avLst/>
          </a:prstGeom>
          <a:noFill/>
        </p:spPr>
        <p:txBody>
          <a:bodyPr wrap="square">
            <a:spAutoFit/>
          </a:bodyPr>
          <a:lstStyle/>
          <a:p>
            <a:pPr algn="just"/>
            <a:r>
              <a:rPr lang="it-IT" sz="1600" b="1" dirty="0">
                <a:solidFill>
                  <a:srgbClr val="000000"/>
                </a:solidFill>
              </a:rPr>
              <a:t>CONOSCENZA E CONOSCIBILITA’</a:t>
            </a:r>
          </a:p>
          <a:p>
            <a:pPr algn="just"/>
            <a:endParaRPr lang="it-IT" sz="1600" dirty="0">
              <a:solidFill>
                <a:srgbClr val="000000"/>
              </a:solidFill>
            </a:endParaRPr>
          </a:p>
          <a:p>
            <a:pPr algn="just"/>
            <a:r>
              <a:rPr lang="it-IT" sz="1600" dirty="0">
                <a:solidFill>
                  <a:srgbClr val="000000"/>
                </a:solidFill>
              </a:rPr>
              <a:t>La "conoscibilità" indica la possibilità ragionevole, per il soggetto (es. sindaci o revisori legali), di venire a conoscenza delle informazioni rilevanti per l'emersione e la gestione tempestiva della crisi in base al ruolo, al dovere di diligenza e alle modalità operative di attuazione del proprio incarico.</a:t>
            </a:r>
          </a:p>
          <a:p>
            <a:pPr algn="just"/>
            <a:endParaRPr lang="it-IT" sz="1600" dirty="0">
              <a:solidFill>
                <a:srgbClr val="000000"/>
              </a:solidFill>
            </a:endParaRPr>
          </a:p>
          <a:p>
            <a:pPr algn="just"/>
            <a:endParaRPr lang="it-IT" sz="1600" dirty="0">
              <a:solidFill>
                <a:srgbClr val="000000"/>
              </a:solidFill>
            </a:endParaRPr>
          </a:p>
          <a:p>
            <a:pPr algn="just"/>
            <a:endParaRPr lang="it-IT" sz="1600" dirty="0">
              <a:solidFill>
                <a:srgbClr val="000000"/>
              </a:solidFill>
            </a:endParaRPr>
          </a:p>
          <a:p>
            <a:pPr algn="just"/>
            <a:r>
              <a:rPr lang="it-IT" sz="1600" dirty="0">
                <a:solidFill>
                  <a:srgbClr val="000000"/>
                </a:solidFill>
              </a:rPr>
              <a:t>L'obbligo di segnalazione e di intervento degli organi di controllo (sindaci e revisori) si fonda non solo sulla </a:t>
            </a:r>
            <a:r>
              <a:rPr lang="it-IT" sz="1600" b="1" u="sng" dirty="0">
                <a:solidFill>
                  <a:srgbClr val="000000"/>
                </a:solidFill>
              </a:rPr>
              <a:t>conoscenza effettiva </a:t>
            </a:r>
            <a:r>
              <a:rPr lang="it-IT" sz="1600" dirty="0">
                <a:solidFill>
                  <a:srgbClr val="000000"/>
                </a:solidFill>
              </a:rPr>
              <a:t>ma anche sulla </a:t>
            </a:r>
            <a:r>
              <a:rPr lang="it-IT" sz="1600" b="1" u="sng" dirty="0">
                <a:solidFill>
                  <a:srgbClr val="000000"/>
                </a:solidFill>
              </a:rPr>
              <a:t>conoscibilità degli elementi di crisi</a:t>
            </a:r>
            <a:r>
              <a:rPr lang="it-IT" sz="1600" dirty="0">
                <a:solidFill>
                  <a:srgbClr val="000000"/>
                </a:solidFill>
              </a:rPr>
              <a:t>: </a:t>
            </a:r>
          </a:p>
          <a:p>
            <a:pPr algn="just"/>
            <a:r>
              <a:rPr lang="it-IT" sz="1600" dirty="0">
                <a:solidFill>
                  <a:srgbClr val="000000"/>
                </a:solidFill>
              </a:rPr>
              <a:t>la segnalazione deve avvenire quando vi sono elementi di fatto o di diritto che, anche se non ancora pienamente confermati, sono ragionevolmente noti o conoscibili nell'ambito delle funzioni svolte.</a:t>
            </a:r>
          </a:p>
          <a:p>
            <a:pPr algn="just"/>
            <a:endParaRPr lang="it-IT" sz="1600" dirty="0">
              <a:solidFill>
                <a:srgbClr val="000000"/>
              </a:solidFill>
            </a:endParaRPr>
          </a:p>
          <a:p>
            <a:pPr algn="just"/>
            <a:r>
              <a:rPr lang="it-IT" sz="1600" dirty="0">
                <a:solidFill>
                  <a:srgbClr val="000000"/>
                </a:solidFill>
              </a:rPr>
              <a:t>In sintesi, </a:t>
            </a:r>
            <a:r>
              <a:rPr lang="it-IT" sz="1600" b="1" dirty="0">
                <a:solidFill>
                  <a:srgbClr val="000000"/>
                </a:solidFill>
              </a:rPr>
              <a:t>la conoscibilità si qualifica come la possibilità concreta e giuridicamente doverosa di avere informazioni</a:t>
            </a:r>
            <a:r>
              <a:rPr lang="it-IT" sz="1600" dirty="0">
                <a:solidFill>
                  <a:srgbClr val="000000"/>
                </a:solidFill>
              </a:rPr>
              <a:t>, connesse al ruolo fiduciario e di controllo, </a:t>
            </a:r>
            <a:r>
              <a:rPr lang="it-IT" sz="1600" b="1" dirty="0">
                <a:solidFill>
                  <a:srgbClr val="000000"/>
                </a:solidFill>
              </a:rPr>
              <a:t>che impongono un obbligo di vigilanza e segnalazione</a:t>
            </a:r>
            <a:r>
              <a:rPr lang="it-IT" sz="1600" dirty="0">
                <a:solidFill>
                  <a:srgbClr val="000000"/>
                </a:solidFill>
              </a:rPr>
              <a:t> per prevenire e gestire la crisi d'impresa, anche in assenza di una conoscenza diretta e certa, che giustifica una eventuale conseguente responsabilità in caso di mancata attivazione.</a:t>
            </a:r>
          </a:p>
          <a:p>
            <a:pPr algn="just"/>
            <a:endParaRPr lang="it-IT" sz="1600" dirty="0">
              <a:solidFill>
                <a:srgbClr val="000000"/>
              </a:solidFill>
            </a:endParaRPr>
          </a:p>
          <a:p>
            <a:pPr algn="just"/>
            <a:r>
              <a:rPr lang="it-IT" sz="1600" b="1" dirty="0">
                <a:solidFill>
                  <a:srgbClr val="000000"/>
                </a:solidFill>
              </a:rPr>
              <a:t>Questa interpretazione è coerente con il principio generale di diligenza nell'esercizio delle funzioni di controllo e con il sistema di responsabilità previsto dal Codice della crisi.</a:t>
            </a:r>
          </a:p>
          <a:p>
            <a:pPr algn="just"/>
            <a:endParaRPr lang="it-IT" sz="1600" b="1"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GLI ELEMENTI DI ALLARME RILEVABILI DAL BILANCIO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
        <p:nvSpPr>
          <p:cNvPr id="6" name="Freccia in giù 5">
            <a:extLst>
              <a:ext uri="{FF2B5EF4-FFF2-40B4-BE49-F238E27FC236}">
                <a16:creationId xmlns:a16="http://schemas.microsoft.com/office/drawing/2014/main" id="{32BE6005-05EC-6D2E-2146-90A49D1B03B3}"/>
              </a:ext>
            </a:extLst>
          </p:cNvPr>
          <p:cNvSpPr/>
          <p:nvPr/>
        </p:nvSpPr>
        <p:spPr>
          <a:xfrm>
            <a:off x="4905324" y="3196123"/>
            <a:ext cx="484632" cy="6096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497506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2181225"/>
            <a:ext cx="8763000" cy="4801314"/>
          </a:xfrm>
          <a:prstGeom prst="rect">
            <a:avLst/>
          </a:prstGeom>
          <a:noFill/>
        </p:spPr>
        <p:txBody>
          <a:bodyPr wrap="square">
            <a:spAutoFit/>
          </a:bodyPr>
          <a:lstStyle/>
          <a:p>
            <a:pPr algn="just"/>
            <a:endParaRPr lang="it-IT" sz="1600" b="1" dirty="0">
              <a:solidFill>
                <a:srgbClr val="000000"/>
              </a:solidFill>
            </a:endParaRPr>
          </a:p>
          <a:p>
            <a:pPr algn="just"/>
            <a:r>
              <a:rPr lang="it-IT" sz="1600" b="1" dirty="0">
                <a:solidFill>
                  <a:srgbClr val="000000"/>
                </a:solidFill>
              </a:rPr>
              <a:t>Art. 25 </a:t>
            </a:r>
            <a:r>
              <a:rPr lang="it-IT" sz="1600" b="1" i="1" dirty="0" err="1">
                <a:solidFill>
                  <a:srgbClr val="000000"/>
                </a:solidFill>
              </a:rPr>
              <a:t>octies</a:t>
            </a:r>
            <a:r>
              <a:rPr lang="it-IT" sz="1600" b="1" dirty="0">
                <a:solidFill>
                  <a:srgbClr val="000000"/>
                </a:solidFill>
              </a:rPr>
              <a:t> CCII </a:t>
            </a:r>
            <a:endParaRPr lang="it-IT" sz="1600" dirty="0">
              <a:solidFill>
                <a:srgbClr val="000000"/>
              </a:solidFill>
            </a:endParaRPr>
          </a:p>
          <a:p>
            <a:pPr marL="285750" indent="-285750" algn="just">
              <a:buFont typeface="Wingdings" panose="05000000000000000000" pitchFamily="2" charset="2"/>
              <a:buChar char="§"/>
            </a:pPr>
            <a:r>
              <a:rPr lang="it-IT" sz="1600" dirty="0">
                <a:solidFill>
                  <a:srgbClr val="000000"/>
                </a:solidFill>
              </a:rPr>
              <a:t>il </a:t>
            </a:r>
            <a:r>
              <a:rPr lang="it-IT" sz="1600" b="1" dirty="0">
                <a:solidFill>
                  <a:srgbClr val="000000"/>
                </a:solidFill>
              </a:rPr>
              <a:t>comma 1</a:t>
            </a:r>
            <a:r>
              <a:rPr lang="it-IT" sz="1600" dirty="0">
                <a:solidFill>
                  <a:srgbClr val="000000"/>
                </a:solidFill>
              </a:rPr>
              <a:t> si sofferma sulle modalità di esecuzione della segnalazione e ribadisce che, in pendenza di trattative (nel caso di apertura di una CNC), rimane fermo il dovere di vigilanza ex art. 2403 c.c. e </a:t>
            </a:r>
          </a:p>
          <a:p>
            <a:pPr marL="285750" indent="-285750" algn="just">
              <a:buFont typeface="Wingdings" panose="05000000000000000000" pitchFamily="2" charset="2"/>
              <a:buChar char="§"/>
            </a:pPr>
            <a:r>
              <a:rPr lang="it-IT" sz="1600" dirty="0">
                <a:solidFill>
                  <a:srgbClr val="000000"/>
                </a:solidFill>
              </a:rPr>
              <a:t>il </a:t>
            </a:r>
            <a:r>
              <a:rPr lang="it-IT" sz="1600" b="1" dirty="0">
                <a:solidFill>
                  <a:srgbClr val="000000"/>
                </a:solidFill>
              </a:rPr>
              <a:t>comma 2</a:t>
            </a:r>
            <a:r>
              <a:rPr lang="it-IT" sz="1600" dirty="0">
                <a:solidFill>
                  <a:srgbClr val="000000"/>
                </a:solidFill>
              </a:rPr>
              <a:t> precisa che la tempestiva segnalazione all'organo di amministrazione e la vigilanza sull'andamento delle trattative sono valutate ai fini della responsabilità prevista dall'art. 2407 c.c. o dall'art. 15 </a:t>
            </a:r>
            <a:r>
              <a:rPr lang="it-IT" sz="1600" dirty="0" err="1">
                <a:solidFill>
                  <a:srgbClr val="000000"/>
                </a:solidFill>
              </a:rPr>
              <a:t>D.lgs.n</a:t>
            </a:r>
            <a:r>
              <a:rPr lang="it-IT" sz="1600" dirty="0">
                <a:solidFill>
                  <a:srgbClr val="000000"/>
                </a:solidFill>
              </a:rPr>
              <a:t>. 39/2010.</a:t>
            </a:r>
          </a:p>
          <a:p>
            <a:pPr algn="just"/>
            <a:endParaRPr lang="it-IT" sz="1600" dirty="0">
              <a:solidFill>
                <a:srgbClr val="000000"/>
              </a:solidFill>
            </a:endParaRPr>
          </a:p>
          <a:p>
            <a:pPr algn="just"/>
            <a:r>
              <a:rPr lang="it-IT" sz="1600" dirty="0">
                <a:solidFill>
                  <a:srgbClr val="000000"/>
                </a:solidFill>
              </a:rPr>
              <a:t>Ne deriva pertanto che </a:t>
            </a:r>
            <a:r>
              <a:rPr lang="it-IT" sz="1600" u="sng" dirty="0">
                <a:solidFill>
                  <a:srgbClr val="000000"/>
                </a:solidFill>
              </a:rPr>
              <a:t>l'obbligo di segnalazione viene correlato</a:t>
            </a:r>
            <a:r>
              <a:rPr lang="it-IT" sz="1600" dirty="0">
                <a:solidFill>
                  <a:srgbClr val="000000"/>
                </a:solidFill>
              </a:rPr>
              <a:t>:</a:t>
            </a:r>
          </a:p>
          <a:p>
            <a:pPr marL="285750" indent="-285750" algn="just">
              <a:buFont typeface="Wingdings" panose="05000000000000000000" pitchFamily="2" charset="2"/>
              <a:buChar char="§"/>
            </a:pPr>
            <a:r>
              <a:rPr lang="it-IT" sz="1600" u="sng" dirty="0">
                <a:solidFill>
                  <a:srgbClr val="000000"/>
                </a:solidFill>
              </a:rPr>
              <a:t>all'obbligo di vigilanza</a:t>
            </a:r>
            <a:r>
              <a:rPr lang="it-IT" sz="1600" dirty="0">
                <a:solidFill>
                  <a:srgbClr val="000000"/>
                </a:solidFill>
              </a:rPr>
              <a:t> dalla cui inosservanza deriva la responsabilità </a:t>
            </a:r>
            <a:r>
              <a:rPr lang="it-IT" sz="1600" i="1" dirty="0">
                <a:solidFill>
                  <a:srgbClr val="000000"/>
                </a:solidFill>
              </a:rPr>
              <a:t>ex </a:t>
            </a:r>
            <a:r>
              <a:rPr lang="it-IT" sz="1600" dirty="0">
                <a:solidFill>
                  <a:srgbClr val="000000"/>
                </a:solidFill>
              </a:rPr>
              <a:t>art. 2407 comma 2 c.c. ed </a:t>
            </a:r>
          </a:p>
          <a:p>
            <a:pPr marL="285750" indent="-285750" algn="just">
              <a:buFont typeface="Wingdings" panose="05000000000000000000" pitchFamily="2" charset="2"/>
              <a:buChar char="§"/>
            </a:pPr>
            <a:r>
              <a:rPr lang="it-IT" sz="1600" u="sng" dirty="0">
                <a:solidFill>
                  <a:srgbClr val="000000"/>
                </a:solidFill>
              </a:rPr>
              <a:t>all'obbligo di corretto adempimento della revisione legale</a:t>
            </a:r>
            <a:r>
              <a:rPr lang="it-IT" sz="1600" dirty="0">
                <a:solidFill>
                  <a:srgbClr val="000000"/>
                </a:solidFill>
              </a:rPr>
              <a:t> dalla cui inosservanza deriva la responsabilità </a:t>
            </a:r>
            <a:r>
              <a:rPr lang="it-IT" sz="1600" i="1" dirty="0">
                <a:solidFill>
                  <a:srgbClr val="000000"/>
                </a:solidFill>
              </a:rPr>
              <a:t>ex </a:t>
            </a:r>
            <a:r>
              <a:rPr lang="it-IT" sz="1600" dirty="0">
                <a:solidFill>
                  <a:srgbClr val="000000"/>
                </a:solidFill>
              </a:rPr>
              <a:t>art. 15 </a:t>
            </a:r>
            <a:r>
              <a:rPr lang="it-IT" sz="1600" dirty="0" err="1">
                <a:solidFill>
                  <a:srgbClr val="000000"/>
                </a:solidFill>
              </a:rPr>
              <a:t>D.Lgs.</a:t>
            </a:r>
            <a:r>
              <a:rPr lang="it-IT" sz="1600" dirty="0">
                <a:solidFill>
                  <a:srgbClr val="000000"/>
                </a:solidFill>
              </a:rPr>
              <a:t> 39/2010 </a:t>
            </a:r>
          </a:p>
          <a:p>
            <a:pPr algn="just"/>
            <a:endParaRPr lang="it-IT" sz="1600" dirty="0">
              <a:solidFill>
                <a:srgbClr val="000000"/>
              </a:solidFill>
            </a:endParaRPr>
          </a:p>
          <a:p>
            <a:pPr algn="just"/>
            <a:r>
              <a:rPr lang="it-IT" sz="1600" dirty="0">
                <a:solidFill>
                  <a:srgbClr val="000000"/>
                </a:solidFill>
              </a:rPr>
              <a:t>con la conseguenza che il sindaco e il revisore devono segnalare tempestivamente se vogliono </a:t>
            </a:r>
            <a:r>
              <a:rPr lang="it-IT" sz="1600" b="1" dirty="0">
                <a:solidFill>
                  <a:srgbClr val="000000"/>
                </a:solidFill>
              </a:rPr>
              <a:t>evitare l'omissione di un atto dovuto </a:t>
            </a:r>
            <a:r>
              <a:rPr lang="it-IT" sz="1600" dirty="0">
                <a:solidFill>
                  <a:srgbClr val="000000"/>
                </a:solidFill>
              </a:rPr>
              <a:t>(prescritto dall'art. 2086 comma 2 c.c.) o, nel corso delle trattative, </a:t>
            </a:r>
            <a:r>
              <a:rPr lang="it-IT" sz="1600" b="1" dirty="0">
                <a:solidFill>
                  <a:srgbClr val="000000"/>
                </a:solidFill>
              </a:rPr>
              <a:t>per fronteggiare ed ostacolare l'attività dell'Amministratore che risulti dannosa </a:t>
            </a:r>
            <a:r>
              <a:rPr lang="it-IT" sz="1600" dirty="0">
                <a:solidFill>
                  <a:srgbClr val="000000"/>
                </a:solidFill>
              </a:rPr>
              <a:t>per la società, i soci e i creditori.</a:t>
            </a:r>
          </a:p>
          <a:p>
            <a:pPr algn="just"/>
            <a:endParaRPr lang="it-IT" sz="1600" b="1"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I PUNTI ESSENZIALI DELLA SEGNALAZIONE OBBLIGATORIA</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2221435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28827" y="2257425"/>
            <a:ext cx="8763000" cy="4216539"/>
          </a:xfrm>
          <a:prstGeom prst="rect">
            <a:avLst/>
          </a:prstGeom>
          <a:noFill/>
        </p:spPr>
        <p:txBody>
          <a:bodyPr wrap="square">
            <a:spAutoFit/>
          </a:bodyPr>
          <a:lstStyle/>
          <a:p>
            <a:pPr algn="just"/>
            <a:endParaRPr lang="it-IT" sz="1600" b="1" dirty="0">
              <a:solidFill>
                <a:srgbClr val="000000"/>
              </a:solidFill>
            </a:endParaRPr>
          </a:p>
          <a:p>
            <a:pPr algn="just"/>
            <a:r>
              <a:rPr lang="it-IT" dirty="0">
                <a:solidFill>
                  <a:srgbClr val="000000"/>
                </a:solidFill>
              </a:rPr>
              <a:t>Il </a:t>
            </a:r>
            <a:r>
              <a:rPr lang="it-IT" b="1" dirty="0">
                <a:solidFill>
                  <a:srgbClr val="000000"/>
                </a:solidFill>
              </a:rPr>
              <a:t>destinatario</a:t>
            </a:r>
            <a:r>
              <a:rPr lang="it-IT" dirty="0">
                <a:solidFill>
                  <a:srgbClr val="000000"/>
                </a:solidFill>
              </a:rPr>
              <a:t> della segnalazione è l'organo amministrativo.</a:t>
            </a:r>
          </a:p>
          <a:p>
            <a:pPr algn="just"/>
            <a:endParaRPr lang="it-IT" dirty="0">
              <a:solidFill>
                <a:srgbClr val="000000"/>
              </a:solidFill>
            </a:endParaRPr>
          </a:p>
          <a:p>
            <a:pPr algn="just"/>
            <a:r>
              <a:rPr lang="it-IT" dirty="0">
                <a:solidFill>
                  <a:srgbClr val="000000"/>
                </a:solidFill>
              </a:rPr>
              <a:t>La </a:t>
            </a:r>
            <a:r>
              <a:rPr lang="it-IT" b="1" dirty="0">
                <a:solidFill>
                  <a:srgbClr val="000000"/>
                </a:solidFill>
              </a:rPr>
              <a:t>forma </a:t>
            </a:r>
            <a:r>
              <a:rPr lang="it-IT" dirty="0">
                <a:solidFill>
                  <a:srgbClr val="000000"/>
                </a:solidFill>
              </a:rPr>
              <a:t>deve essere scritta e tracciabile (con mezzi che ne assicurino la ricezione).</a:t>
            </a:r>
          </a:p>
          <a:p>
            <a:pPr algn="just"/>
            <a:endParaRPr lang="it-IT" dirty="0">
              <a:solidFill>
                <a:srgbClr val="000000"/>
              </a:solidFill>
            </a:endParaRPr>
          </a:p>
          <a:p>
            <a:pPr algn="just"/>
            <a:r>
              <a:rPr lang="it-IT" dirty="0">
                <a:solidFill>
                  <a:srgbClr val="000000"/>
                </a:solidFill>
              </a:rPr>
              <a:t>La </a:t>
            </a:r>
            <a:r>
              <a:rPr lang="it-IT" b="1" dirty="0">
                <a:solidFill>
                  <a:srgbClr val="000000"/>
                </a:solidFill>
              </a:rPr>
              <a:t>segnalazione</a:t>
            </a:r>
            <a:r>
              <a:rPr lang="it-IT" dirty="0">
                <a:solidFill>
                  <a:srgbClr val="000000"/>
                </a:solidFill>
              </a:rPr>
              <a:t> deve essere </a:t>
            </a:r>
            <a:r>
              <a:rPr lang="it-IT" b="1" dirty="0">
                <a:solidFill>
                  <a:srgbClr val="000000"/>
                </a:solidFill>
              </a:rPr>
              <a:t>tempestiva</a:t>
            </a:r>
            <a:r>
              <a:rPr lang="it-IT" dirty="0">
                <a:solidFill>
                  <a:srgbClr val="000000"/>
                </a:solidFill>
              </a:rPr>
              <a:t>, cioè deve avvenire "senza indugio" e il codice individua il termine di 60 giorni dalla conoscenza degli elementi da cui si arguisce la situazione di crisi come termine entro il quale l'attivazione esonera il sindaco e revisore da responsabilità.</a:t>
            </a:r>
          </a:p>
          <a:p>
            <a:pPr algn="just"/>
            <a:endParaRPr lang="it-IT" dirty="0">
              <a:solidFill>
                <a:srgbClr val="000000"/>
              </a:solidFill>
            </a:endParaRPr>
          </a:p>
          <a:p>
            <a:pPr algn="just"/>
            <a:r>
              <a:rPr lang="it-IT" dirty="0">
                <a:solidFill>
                  <a:srgbClr val="000000"/>
                </a:solidFill>
              </a:rPr>
              <a:t>La segnalazione deve essere </a:t>
            </a:r>
            <a:r>
              <a:rPr lang="it-IT" b="1" dirty="0">
                <a:solidFill>
                  <a:srgbClr val="000000"/>
                </a:solidFill>
              </a:rPr>
              <a:t>adeguatamente motivata</a:t>
            </a:r>
            <a:r>
              <a:rPr lang="it-IT" dirty="0">
                <a:solidFill>
                  <a:srgbClr val="000000"/>
                </a:solidFill>
              </a:rPr>
              <a:t>, con descrizione dettagliata degli indizi di crisi e con concessione di un congruo termine, non superiore a 30 giorni, per le risposte degli amministratori.</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I PUNTI ESSENZIALI DELLA SEGNALAZIONE OBBLIGATORIA</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1751172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965199" y="1973230"/>
            <a:ext cx="8763001" cy="4770537"/>
          </a:xfrm>
          <a:prstGeom prst="rect">
            <a:avLst/>
          </a:prstGeom>
          <a:noFill/>
        </p:spPr>
        <p:txBody>
          <a:bodyPr wrap="square">
            <a:spAutoFit/>
          </a:bodyPr>
          <a:lstStyle/>
          <a:p>
            <a:pPr algn="just"/>
            <a:r>
              <a:rPr lang="it-IT" sz="1600" b="1" dirty="0">
                <a:solidFill>
                  <a:srgbClr val="000000"/>
                </a:solidFill>
              </a:rPr>
              <a:t>L'OSSERVANZA DA PARTE DEI SINDACI E REVISORI dell'obbligo di verifica e di segnalazione dei sintomi di crisi o di insolvenza agli amministratori</a:t>
            </a:r>
            <a:r>
              <a:rPr lang="it-IT" sz="1600" dirty="0">
                <a:solidFill>
                  <a:srgbClr val="000000"/>
                </a:solidFill>
              </a:rPr>
              <a:t> costituisce </a:t>
            </a:r>
          </a:p>
          <a:p>
            <a:pPr algn="just"/>
            <a:endParaRPr lang="it-IT" sz="1600" dirty="0">
              <a:solidFill>
                <a:srgbClr val="000000"/>
              </a:solidFill>
            </a:endParaRPr>
          </a:p>
          <a:p>
            <a:pPr algn="just"/>
            <a:r>
              <a:rPr lang="it-IT" sz="1600" b="1" dirty="0">
                <a:solidFill>
                  <a:srgbClr val="000000"/>
                </a:solidFill>
              </a:rPr>
              <a:t>criterio di valutazione e di attribuzione di responsabilità, anche in concorso con gli amministratori, degli organi di controllo in quanto si tratta di adempimento dei doveri professionali relativi alla carica </a:t>
            </a:r>
          </a:p>
          <a:p>
            <a:pPr algn="just"/>
            <a:endParaRPr lang="it-IT" sz="1600" b="1" dirty="0">
              <a:solidFill>
                <a:srgbClr val="000000"/>
              </a:solidFill>
            </a:endParaRPr>
          </a:p>
          <a:p>
            <a:pPr algn="just"/>
            <a:endParaRPr lang="it-IT" sz="1600" b="1" dirty="0">
              <a:solidFill>
                <a:srgbClr val="000000"/>
              </a:solidFill>
            </a:endParaRPr>
          </a:p>
          <a:p>
            <a:pPr algn="just"/>
            <a:r>
              <a:rPr lang="it-IT" sz="1600" dirty="0">
                <a:solidFill>
                  <a:srgbClr val="000000"/>
                </a:solidFill>
              </a:rPr>
              <a:t>l’inosservanza può contribuire a fondare un’azione di responsabilità civile per il danno causato dagli amministratori a seguito della violazione degli obblighi di corretta amministrazione</a:t>
            </a:r>
          </a:p>
          <a:p>
            <a:pPr algn="just"/>
            <a:endParaRPr lang="it-IT" sz="1600" dirty="0">
              <a:solidFill>
                <a:srgbClr val="000000"/>
              </a:solidFill>
            </a:endParaRPr>
          </a:p>
          <a:p>
            <a:pPr algn="just"/>
            <a:endParaRPr lang="it-IT" sz="1600" dirty="0">
              <a:solidFill>
                <a:srgbClr val="000000"/>
              </a:solidFill>
            </a:endParaRPr>
          </a:p>
          <a:p>
            <a:pPr algn="just"/>
            <a:r>
              <a:rPr lang="it-IT" sz="1600" dirty="0">
                <a:solidFill>
                  <a:srgbClr val="000000"/>
                </a:solidFill>
              </a:rPr>
              <a:t>L’art 2407, comma 2, c.c. prevede la responsabilità dei sindaci (anche nel caso in cui svolgano la revisione legale </a:t>
            </a:r>
            <a:r>
              <a:rPr lang="it-IT" sz="1600" i="1" dirty="0">
                <a:solidFill>
                  <a:srgbClr val="000000"/>
                </a:solidFill>
              </a:rPr>
              <a:t>ex</a:t>
            </a:r>
            <a:r>
              <a:rPr lang="it-IT" sz="1600" dirty="0">
                <a:solidFill>
                  <a:srgbClr val="000000"/>
                </a:solidFill>
              </a:rPr>
              <a:t> art. 2409 </a:t>
            </a:r>
            <a:r>
              <a:rPr lang="it-IT" sz="1600" i="1" dirty="0">
                <a:solidFill>
                  <a:srgbClr val="000000"/>
                </a:solidFill>
              </a:rPr>
              <a:t>bis</a:t>
            </a:r>
            <a:r>
              <a:rPr lang="it-IT" sz="1600" dirty="0">
                <a:solidFill>
                  <a:srgbClr val="000000"/>
                </a:solidFill>
              </a:rPr>
              <a:t> c.c.) per i danni derivanti da fatti omissivi</a:t>
            </a:r>
          </a:p>
          <a:p>
            <a:pPr algn="just"/>
            <a:endParaRPr lang="it-IT" sz="1600" dirty="0">
              <a:solidFill>
                <a:srgbClr val="000000"/>
              </a:solidFill>
            </a:endParaRPr>
          </a:p>
          <a:p>
            <a:pPr algn="just"/>
            <a:r>
              <a:rPr lang="it-IT" sz="1600" b="1" dirty="0">
                <a:solidFill>
                  <a:srgbClr val="000000"/>
                </a:solidFill>
              </a:rPr>
              <a:t>Pertanto</a:t>
            </a:r>
            <a:r>
              <a:rPr lang="it-IT" sz="1600" dirty="0">
                <a:solidFill>
                  <a:srgbClr val="000000"/>
                </a:solidFill>
              </a:rPr>
              <a:t>, il mancato svolgimento dell’attività di vigilanza e di controllo comporta una </a:t>
            </a:r>
            <a:r>
              <a:rPr lang="it-IT" sz="1600" b="1" dirty="0">
                <a:solidFill>
                  <a:srgbClr val="000000"/>
                </a:solidFill>
              </a:rPr>
              <a:t>responsabilità omissiva </a:t>
            </a:r>
            <a:r>
              <a:rPr lang="it-IT" sz="1600" b="1" u="sng" dirty="0">
                <a:solidFill>
                  <a:srgbClr val="000000"/>
                </a:solidFill>
              </a:rPr>
              <a:t>per fatto proprio</a:t>
            </a:r>
            <a:r>
              <a:rPr lang="it-IT" sz="1600" b="1" dirty="0">
                <a:solidFill>
                  <a:srgbClr val="000000"/>
                </a:solidFill>
              </a:rPr>
              <a:t> consistente nella violazione dei doveri dì costante informazione sull'andamento dell'esercizio dell'impresa e del conseguente dovere di intervento e di segnalazione, da valutare sotto il profilo della colpa           completo superamento della responsabilità «oggettiva»</a:t>
            </a:r>
            <a:endParaRPr lang="it-IT" sz="1600" dirty="0">
              <a:solidFill>
                <a:srgbClr val="000000"/>
              </a:solidFill>
            </a:endParaRPr>
          </a:p>
          <a:p>
            <a:pPr algn="just"/>
            <a:endParaRPr lang="it-IT" sz="1600"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PROFILI DI RESPONSABILITÀ PER OMESSA SEGNALAZIONE</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
        <p:nvSpPr>
          <p:cNvPr id="6" name="Freccia in giù 5">
            <a:extLst>
              <a:ext uri="{FF2B5EF4-FFF2-40B4-BE49-F238E27FC236}">
                <a16:creationId xmlns:a16="http://schemas.microsoft.com/office/drawing/2014/main" id="{97BE17B6-7BA2-033F-C4EC-0C5F68FF049C}"/>
              </a:ext>
            </a:extLst>
          </p:cNvPr>
          <p:cNvSpPr/>
          <p:nvPr/>
        </p:nvSpPr>
        <p:spPr>
          <a:xfrm>
            <a:off x="5152852" y="3321695"/>
            <a:ext cx="484632" cy="40841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in giù 6">
            <a:extLst>
              <a:ext uri="{FF2B5EF4-FFF2-40B4-BE49-F238E27FC236}">
                <a16:creationId xmlns:a16="http://schemas.microsoft.com/office/drawing/2014/main" id="{0377E682-CA68-E517-A2A9-7DFC8879A5AB}"/>
              </a:ext>
            </a:extLst>
          </p:cNvPr>
          <p:cNvSpPr/>
          <p:nvPr/>
        </p:nvSpPr>
        <p:spPr>
          <a:xfrm>
            <a:off x="5152852" y="4238625"/>
            <a:ext cx="484632" cy="40840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9" name="Connettore 2 8">
            <a:extLst>
              <a:ext uri="{FF2B5EF4-FFF2-40B4-BE49-F238E27FC236}">
                <a16:creationId xmlns:a16="http://schemas.microsoft.com/office/drawing/2014/main" id="{4E26FFC7-415D-AC89-4FDF-57347FCF16D3}"/>
              </a:ext>
            </a:extLst>
          </p:cNvPr>
          <p:cNvCxnSpPr>
            <a:cxnSpLocks/>
          </p:cNvCxnSpPr>
          <p:nvPr/>
        </p:nvCxnSpPr>
        <p:spPr>
          <a:xfrm>
            <a:off x="4279900" y="6296025"/>
            <a:ext cx="381000" cy="0"/>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88556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155700" y="2181225"/>
            <a:ext cx="8621792" cy="3693319"/>
          </a:xfrm>
          <a:prstGeom prst="rect">
            <a:avLst/>
          </a:prstGeom>
          <a:noFill/>
        </p:spPr>
        <p:txBody>
          <a:bodyPr wrap="square">
            <a:spAutoFit/>
          </a:bodyPr>
          <a:lstStyle/>
          <a:p>
            <a:pPr algn="just"/>
            <a:r>
              <a:rPr lang="it-IT" b="1" dirty="0">
                <a:solidFill>
                  <a:srgbClr val="000000"/>
                </a:solidFill>
              </a:rPr>
              <a:t>GIURISPRUDENZA</a:t>
            </a:r>
          </a:p>
          <a:p>
            <a:pPr algn="just"/>
            <a:endParaRPr lang="it-IT" b="1" dirty="0">
              <a:solidFill>
                <a:srgbClr val="000000"/>
              </a:solidFill>
            </a:endParaRPr>
          </a:p>
          <a:p>
            <a:pPr algn="just"/>
            <a:r>
              <a:rPr lang="it-IT" b="1" dirty="0">
                <a:solidFill>
                  <a:srgbClr val="000000"/>
                </a:solidFill>
              </a:rPr>
              <a:t>Cass. </a:t>
            </a:r>
            <a:r>
              <a:rPr lang="it-IT" b="1" dirty="0" err="1">
                <a:solidFill>
                  <a:srgbClr val="000000"/>
                </a:solidFill>
              </a:rPr>
              <a:t>Civ</a:t>
            </a:r>
            <a:r>
              <a:rPr lang="it-IT" b="1" dirty="0">
                <a:solidFill>
                  <a:srgbClr val="000000"/>
                </a:solidFill>
              </a:rPr>
              <a:t>. n. 16891/2022: </a:t>
            </a:r>
            <a:r>
              <a:rPr lang="it-IT" dirty="0">
                <a:solidFill>
                  <a:srgbClr val="000000"/>
                </a:solidFill>
              </a:rPr>
              <a:t>è</a:t>
            </a:r>
            <a:r>
              <a:rPr lang="it-IT" b="1" dirty="0">
                <a:solidFill>
                  <a:srgbClr val="000000"/>
                </a:solidFill>
              </a:rPr>
              <a:t> </a:t>
            </a:r>
            <a:r>
              <a:rPr lang="it-IT" dirty="0">
                <a:solidFill>
                  <a:srgbClr val="000000"/>
                </a:solidFill>
              </a:rPr>
              <a:t>responsabile il sindaco che non attiva meccanismi di segnalazione tempestiva, contribuendo all'aggravamento del dissesto</a:t>
            </a:r>
          </a:p>
          <a:p>
            <a:pPr algn="just"/>
            <a:endParaRPr lang="it-IT" dirty="0">
              <a:solidFill>
                <a:srgbClr val="000000"/>
              </a:solidFill>
            </a:endParaRPr>
          </a:p>
          <a:p>
            <a:pPr algn="just"/>
            <a:r>
              <a:rPr lang="it-IT" b="1" dirty="0">
                <a:solidFill>
                  <a:srgbClr val="000000"/>
                </a:solidFill>
              </a:rPr>
              <a:t>Cass. </a:t>
            </a:r>
            <a:r>
              <a:rPr lang="it-IT" b="1" dirty="0" err="1">
                <a:solidFill>
                  <a:srgbClr val="000000"/>
                </a:solidFill>
              </a:rPr>
              <a:t>Civ</a:t>
            </a:r>
            <a:r>
              <a:rPr lang="it-IT" b="1" dirty="0">
                <a:solidFill>
                  <a:srgbClr val="000000"/>
                </a:solidFill>
              </a:rPr>
              <a:t>. 15 febbraio 2024 n. 4168:</a:t>
            </a:r>
            <a:r>
              <a:rPr lang="it-IT" dirty="0">
                <a:solidFill>
                  <a:srgbClr val="000000"/>
                </a:solidFill>
              </a:rPr>
              <a:t> il dovere di controllo non si esaurisce nel mero e formale controllo sulla documentazione messa a disposizione dagli amministratori </a:t>
            </a:r>
          </a:p>
          <a:p>
            <a:pPr algn="just"/>
            <a:endParaRPr lang="it-IT" dirty="0">
              <a:solidFill>
                <a:srgbClr val="000000"/>
              </a:solidFill>
            </a:endParaRPr>
          </a:p>
          <a:p>
            <a:pPr algn="just"/>
            <a:r>
              <a:rPr lang="it-IT" b="1" dirty="0">
                <a:solidFill>
                  <a:srgbClr val="000000"/>
                </a:solidFill>
              </a:rPr>
              <a:t>Cass. 19 febbraio 2024 n. 4315: </a:t>
            </a:r>
            <a:r>
              <a:rPr lang="it-IT" dirty="0">
                <a:solidFill>
                  <a:srgbClr val="000000"/>
                </a:solidFill>
              </a:rPr>
              <a:t>la responsabilità sorge quando il sindaco non reagisce “</a:t>
            </a:r>
            <a:r>
              <a:rPr lang="it-IT" i="1" dirty="0">
                <a:solidFill>
                  <a:srgbClr val="000000"/>
                </a:solidFill>
              </a:rPr>
              <a:t>di fronte ad atti di dubbia legittimità e regolarità</a:t>
            </a:r>
            <a:r>
              <a:rPr lang="it-IT" dirty="0">
                <a:solidFill>
                  <a:srgbClr val="000000"/>
                </a:solidFill>
              </a:rPr>
              <a:t>” sussistendo “</a:t>
            </a:r>
            <a:r>
              <a:rPr lang="it-IT" i="1" dirty="0">
                <a:solidFill>
                  <a:srgbClr val="000000"/>
                </a:solidFill>
              </a:rPr>
              <a:t>un obbligo di immediata attivazione dei sindaci in presenza di atti di mala </a:t>
            </a:r>
            <a:r>
              <a:rPr lang="it-IT" i="1" dirty="0" err="1">
                <a:solidFill>
                  <a:srgbClr val="000000"/>
                </a:solidFill>
              </a:rPr>
              <a:t>gestio</a:t>
            </a:r>
            <a:r>
              <a:rPr lang="it-IT" i="1" dirty="0">
                <a:solidFill>
                  <a:srgbClr val="000000"/>
                </a:solidFill>
              </a:rPr>
              <a:t> come nel caso in cui, in presenza di una situazione gravemente deficitaria, gli organi amministrativi non abbiano attuato il cosiddetto </a:t>
            </a:r>
            <a:r>
              <a:rPr lang="it-IT" i="1" dirty="0" err="1">
                <a:solidFill>
                  <a:srgbClr val="000000"/>
                </a:solidFill>
              </a:rPr>
              <a:t>autofallimento</a:t>
            </a:r>
            <a:r>
              <a:rPr lang="it-IT" i="1" dirty="0">
                <a:solidFill>
                  <a:srgbClr val="000000"/>
                </a:solidFill>
              </a:rPr>
              <a:t>, determinando l’aggravamento del dissesto</a:t>
            </a:r>
            <a:r>
              <a:rPr lang="it-IT" dirty="0">
                <a:solidFill>
                  <a:srgbClr val="000000"/>
                </a:solidFill>
              </a:rPr>
              <a:t>” </a:t>
            </a: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PROFILI DI RESPONSABILITÀ PER OMESSA SEGNALAZIONE</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4072226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2333625"/>
            <a:ext cx="8763000" cy="4308872"/>
          </a:xfrm>
          <a:prstGeom prst="rect">
            <a:avLst/>
          </a:prstGeom>
          <a:noFill/>
        </p:spPr>
        <p:txBody>
          <a:bodyPr wrap="square">
            <a:spAutoFit/>
          </a:bodyPr>
          <a:lstStyle/>
          <a:p>
            <a:pPr algn="just"/>
            <a:r>
              <a:rPr lang="it-IT" sz="1600" b="1" dirty="0">
                <a:solidFill>
                  <a:srgbClr val="000000"/>
                </a:solidFill>
              </a:rPr>
              <a:t>Con il Codice della crisi </a:t>
            </a:r>
            <a:r>
              <a:rPr lang="it-IT" sz="1600" dirty="0">
                <a:solidFill>
                  <a:srgbClr val="000000"/>
                </a:solidFill>
              </a:rPr>
              <a:t>il compito assegnato al sindaco non si è solo arricchito di altri obblighi ma di un sistema complesso nel quale </a:t>
            </a:r>
            <a:r>
              <a:rPr lang="it-IT" sz="1600" b="1" dirty="0">
                <a:solidFill>
                  <a:srgbClr val="000000"/>
                </a:solidFill>
              </a:rPr>
              <a:t>i sindaci sono chiamati a svolgere una regolare attività continuativa di verifica dello stato della società nel suo assetto organizzativo, contabile ed amministrativo</a:t>
            </a:r>
          </a:p>
          <a:p>
            <a:pPr algn="just"/>
            <a:endParaRPr lang="it-IT" sz="1600" dirty="0">
              <a:solidFill>
                <a:srgbClr val="000000"/>
              </a:solidFill>
            </a:endParaRPr>
          </a:p>
          <a:p>
            <a:pPr algn="just"/>
            <a:endParaRPr lang="it-IT" sz="1600" dirty="0">
              <a:solidFill>
                <a:srgbClr val="000000"/>
              </a:solidFill>
            </a:endParaRPr>
          </a:p>
          <a:p>
            <a:pPr algn="just"/>
            <a:endParaRPr lang="it-IT" sz="1600" dirty="0">
              <a:solidFill>
                <a:srgbClr val="000000"/>
              </a:solidFill>
            </a:endParaRPr>
          </a:p>
          <a:p>
            <a:pPr algn="just"/>
            <a:r>
              <a:rPr lang="it-IT" sz="1600" dirty="0">
                <a:solidFill>
                  <a:srgbClr val="000000"/>
                </a:solidFill>
              </a:rPr>
              <a:t>Questa implementazione della vigilanza ha comportato una profonda e sostanziale modificazione del ruolo e della funzione del controllo che è passata </a:t>
            </a:r>
            <a:r>
              <a:rPr lang="it-IT" sz="1600" b="1" dirty="0">
                <a:solidFill>
                  <a:srgbClr val="000000"/>
                </a:solidFill>
              </a:rPr>
              <a:t>da compiti di verifica </a:t>
            </a:r>
            <a:r>
              <a:rPr lang="it-IT" sz="1600" b="1" i="1" dirty="0">
                <a:solidFill>
                  <a:srgbClr val="000000"/>
                </a:solidFill>
              </a:rPr>
              <a:t>ex post</a:t>
            </a:r>
            <a:r>
              <a:rPr lang="it-IT" sz="1600" b="1" dirty="0">
                <a:solidFill>
                  <a:srgbClr val="000000"/>
                </a:solidFill>
              </a:rPr>
              <a:t> ad un'attività di raccolta di dati, approfondimento e verifica</a:t>
            </a:r>
            <a:r>
              <a:rPr lang="it-IT" sz="1600" dirty="0">
                <a:solidFill>
                  <a:srgbClr val="000000"/>
                </a:solidFill>
              </a:rPr>
              <a:t>, cui i sindaci (e con il Correttivo </a:t>
            </a:r>
            <a:r>
              <a:rPr lang="it-IT" sz="1600" i="1" dirty="0">
                <a:solidFill>
                  <a:srgbClr val="000000"/>
                </a:solidFill>
              </a:rPr>
              <a:t>ter</a:t>
            </a:r>
            <a:r>
              <a:rPr lang="it-IT" sz="1600" dirty="0">
                <a:solidFill>
                  <a:srgbClr val="000000"/>
                </a:solidFill>
              </a:rPr>
              <a:t> anche i revisori) sono tenuti in modo costante e contemporaneamente alla gestione dell'impresa da parte degli organi di governo della società.</a:t>
            </a:r>
          </a:p>
          <a:p>
            <a:pPr algn="just"/>
            <a:endParaRPr lang="it-IT" sz="1600" dirty="0">
              <a:solidFill>
                <a:srgbClr val="000000"/>
              </a:solidFill>
            </a:endParaRPr>
          </a:p>
          <a:p>
            <a:pPr algn="just"/>
            <a:endParaRPr lang="it-IT" sz="1600" b="1" dirty="0">
              <a:solidFill>
                <a:srgbClr val="000000"/>
              </a:solidFill>
            </a:endParaRPr>
          </a:p>
          <a:p>
            <a:pPr algn="just"/>
            <a:r>
              <a:rPr lang="it-IT" sz="1600" dirty="0">
                <a:solidFill>
                  <a:srgbClr val="000000"/>
                </a:solidFill>
              </a:rPr>
              <a:t>Si è quindi verificato </a:t>
            </a:r>
            <a:r>
              <a:rPr lang="it-IT" sz="1600" b="1" dirty="0">
                <a:solidFill>
                  <a:srgbClr val="000000"/>
                </a:solidFill>
              </a:rPr>
              <a:t>un significativo ampliamento delle prestazioni definibili di controllo e verifica </a:t>
            </a:r>
            <a:r>
              <a:rPr lang="it-IT" sz="1600" dirty="0">
                <a:solidFill>
                  <a:srgbClr val="000000"/>
                </a:solidFill>
              </a:rPr>
              <a:t>cui sono obbligati sindaci (e i revisori) </a:t>
            </a:r>
            <a:r>
              <a:rPr lang="it-IT" sz="1600" b="1" dirty="0">
                <a:solidFill>
                  <a:srgbClr val="000000"/>
                </a:solidFill>
              </a:rPr>
              <a:t>con un conseguente rafforzamento della responsabilità per i danni causati dalla condotta inadempiente dolosa/colposa</a:t>
            </a:r>
            <a:endParaRPr lang="it-IT" sz="1600"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PROFILI DI RESPONSABILITÀ PER OMESSA SEGNALAZIONE</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
        <p:nvSpPr>
          <p:cNvPr id="6" name="Freccia in giù 5">
            <a:extLst>
              <a:ext uri="{FF2B5EF4-FFF2-40B4-BE49-F238E27FC236}">
                <a16:creationId xmlns:a16="http://schemas.microsoft.com/office/drawing/2014/main" id="{23B14A7C-4C69-E43D-929F-0A098D1494F2}"/>
              </a:ext>
            </a:extLst>
          </p:cNvPr>
          <p:cNvSpPr/>
          <p:nvPr/>
        </p:nvSpPr>
        <p:spPr>
          <a:xfrm>
            <a:off x="4936196" y="3222430"/>
            <a:ext cx="484632" cy="59757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in giù 6">
            <a:extLst>
              <a:ext uri="{FF2B5EF4-FFF2-40B4-BE49-F238E27FC236}">
                <a16:creationId xmlns:a16="http://schemas.microsoft.com/office/drawing/2014/main" id="{ACB4CD14-6019-7727-A2CA-49E9F84ADEF9}"/>
              </a:ext>
            </a:extLst>
          </p:cNvPr>
          <p:cNvSpPr/>
          <p:nvPr/>
        </p:nvSpPr>
        <p:spPr>
          <a:xfrm>
            <a:off x="4936196" y="4915135"/>
            <a:ext cx="484632" cy="59757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23255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499" y="1952625"/>
            <a:ext cx="8686801" cy="5016758"/>
          </a:xfrm>
          <a:prstGeom prst="rect">
            <a:avLst/>
          </a:prstGeom>
          <a:noFill/>
        </p:spPr>
        <p:txBody>
          <a:bodyPr wrap="square">
            <a:spAutoFit/>
          </a:bodyPr>
          <a:lstStyle/>
          <a:p>
            <a:pPr algn="just"/>
            <a:r>
              <a:rPr lang="it-IT" sz="1600" dirty="0">
                <a:solidFill>
                  <a:srgbClr val="000000"/>
                </a:solidFill>
              </a:rPr>
              <a:t>L'introduzione della composizione negoziata quale prima misura per la soluzione e regolamentazione della crisi è stata accompagnata dalla previsione di un insieme di </a:t>
            </a:r>
            <a:r>
              <a:rPr lang="it-IT" sz="1600" u="sng" dirty="0">
                <a:solidFill>
                  <a:srgbClr val="000000"/>
                </a:solidFill>
              </a:rPr>
              <a:t>strumenti per consentire al debitore di attuare le iniziative più opportune</a:t>
            </a:r>
            <a:r>
              <a:rPr lang="it-IT" sz="1600" dirty="0">
                <a:solidFill>
                  <a:srgbClr val="000000"/>
                </a:solidFill>
              </a:rPr>
              <a:t> per farvi fronte ed, in questo contesto, uno specifico obbligo di intervento è stato imposto all'organo di controllo e con il Correttivo </a:t>
            </a:r>
            <a:r>
              <a:rPr lang="it-IT" sz="1600" i="1" dirty="0">
                <a:solidFill>
                  <a:srgbClr val="000000"/>
                </a:solidFill>
              </a:rPr>
              <a:t>ter</a:t>
            </a:r>
            <a:r>
              <a:rPr lang="it-IT" sz="1600" dirty="0">
                <a:solidFill>
                  <a:srgbClr val="000000"/>
                </a:solidFill>
              </a:rPr>
              <a:t> anche al revisore legale che, in caso di inadempimento, comporta responsabilità dirette in capo a questi organi</a:t>
            </a:r>
            <a:endParaRPr lang="it-IT" sz="1600" b="1" dirty="0">
              <a:solidFill>
                <a:schemeClr val="accent1"/>
              </a:solidFill>
            </a:endParaRPr>
          </a:p>
          <a:p>
            <a:pPr algn="ctr"/>
            <a:r>
              <a:rPr lang="it-IT" sz="1600" b="1" dirty="0">
                <a:solidFill>
                  <a:schemeClr val="accent1"/>
                </a:solidFill>
              </a:rPr>
              <a:t>ART. 25 OCTIES CCII</a:t>
            </a:r>
            <a:endParaRPr lang="it-IT" sz="1600" dirty="0">
              <a:solidFill>
                <a:srgbClr val="000000"/>
              </a:solidFill>
            </a:endParaRPr>
          </a:p>
          <a:p>
            <a:pPr algn="just"/>
            <a:r>
              <a:rPr lang="it-IT" sz="1600" dirty="0">
                <a:solidFill>
                  <a:srgbClr val="000000"/>
                </a:solidFill>
              </a:rPr>
              <a:t>A. L’obbligo di segnalazione all'organo amministrativo circa l'esistenza dei presupposti della crisi o dell'insolvenza che segue il principio di salvaguardia del risanamento e continuità delle imprese dettato dal legislatore, ove venga adempiuto tempestivamente, comporterà esclusione o riduzione di responsabilità;</a:t>
            </a:r>
          </a:p>
          <a:p>
            <a:pPr algn="just"/>
            <a:endParaRPr lang="it-IT" sz="1600" dirty="0">
              <a:solidFill>
                <a:srgbClr val="000000"/>
              </a:solidFill>
            </a:endParaRPr>
          </a:p>
          <a:p>
            <a:pPr algn="just"/>
            <a:r>
              <a:rPr lang="it-IT" sz="1600" dirty="0">
                <a:solidFill>
                  <a:srgbClr val="000000"/>
                </a:solidFill>
              </a:rPr>
              <a:t>B. L'obbligo di intervento è poi rafforzato </a:t>
            </a:r>
            <a:r>
              <a:rPr lang="it-IT" sz="1600" u="sng" dirty="0">
                <a:solidFill>
                  <a:srgbClr val="000000"/>
                </a:solidFill>
              </a:rPr>
              <a:t>sul piano della deterrenza</a:t>
            </a:r>
            <a:r>
              <a:rPr lang="it-IT" sz="1600" dirty="0">
                <a:solidFill>
                  <a:srgbClr val="000000"/>
                </a:solidFill>
              </a:rPr>
              <a:t> dalla previsione contenuta nel comma 2 secondo cui la tempestiva segnalazione e la vigilanza sull'andamento delle trattative forniscono elementi per l'attenuazione o l'esclusione della responsabilità determinata dal pregiudizio arrecato o che si è contribuito ad arrecare sulla base del quale la condotta dovrà essere valutata ai sensi dell'art. 2407 per i sindaci e dell'art. 15 </a:t>
            </a:r>
            <a:r>
              <a:rPr lang="it-IT" sz="1600" dirty="0" err="1">
                <a:solidFill>
                  <a:srgbClr val="000000"/>
                </a:solidFill>
              </a:rPr>
              <a:t>D.Lgs.</a:t>
            </a:r>
            <a:r>
              <a:rPr lang="it-IT" sz="1600" dirty="0">
                <a:solidFill>
                  <a:srgbClr val="000000"/>
                </a:solidFill>
              </a:rPr>
              <a:t> n. 39/2010 per i revisori legali</a:t>
            </a:r>
          </a:p>
          <a:p>
            <a:pPr algn="just"/>
            <a:endParaRPr lang="it-IT" sz="1600" dirty="0">
              <a:solidFill>
                <a:srgbClr val="000000"/>
              </a:solidFill>
            </a:endParaRPr>
          </a:p>
          <a:p>
            <a:pPr algn="just"/>
            <a:r>
              <a:rPr lang="it-IT" sz="1600" b="1" dirty="0">
                <a:solidFill>
                  <a:srgbClr val="000000"/>
                </a:solidFill>
              </a:rPr>
              <a:t>L’obbligo di intervento </a:t>
            </a:r>
            <a:r>
              <a:rPr lang="it-IT" sz="1600" dirty="0">
                <a:solidFill>
                  <a:srgbClr val="000000"/>
                </a:solidFill>
              </a:rPr>
              <a:t>è stato strettamente collegato a condizioni aventi, nello stesso tempo, </a:t>
            </a:r>
            <a:r>
              <a:rPr lang="it-IT" sz="1600" b="1" dirty="0">
                <a:solidFill>
                  <a:srgbClr val="000000"/>
                </a:solidFill>
              </a:rPr>
              <a:t>una finalità premiale </a:t>
            </a:r>
            <a:r>
              <a:rPr lang="it-IT" sz="1600" dirty="0">
                <a:solidFill>
                  <a:srgbClr val="000000"/>
                </a:solidFill>
              </a:rPr>
              <a:t>(la tempestiva segnalazione comporta attenuazione o esclusione di responsabilità) </a:t>
            </a:r>
            <a:r>
              <a:rPr lang="it-IT" sz="1600" b="1" dirty="0">
                <a:solidFill>
                  <a:srgbClr val="000000"/>
                </a:solidFill>
              </a:rPr>
              <a:t>e di deterrenza </a:t>
            </a:r>
            <a:r>
              <a:rPr lang="it-IT" sz="1600" dirty="0">
                <a:solidFill>
                  <a:srgbClr val="000000"/>
                </a:solidFill>
              </a:rPr>
              <a:t>(la mancata o difettosa segnalazione è fonte di responsabilità piena).</a:t>
            </a:r>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PROFILI DI RESPONSABILITÀ PER OMESSA SEGNALAZIONE</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91363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965200" y="1881024"/>
            <a:ext cx="8763000" cy="4770537"/>
          </a:xfrm>
          <a:prstGeom prst="rect">
            <a:avLst/>
          </a:prstGeom>
          <a:noFill/>
        </p:spPr>
        <p:txBody>
          <a:bodyPr wrap="square">
            <a:spAutoFit/>
          </a:bodyPr>
          <a:lstStyle/>
          <a:p>
            <a:pPr algn="ctr"/>
            <a:r>
              <a:rPr lang="it-IT" sz="1600" b="1" dirty="0">
                <a:solidFill>
                  <a:srgbClr val="E48312"/>
                </a:solidFill>
              </a:rPr>
              <a:t>ART. 25 OCTIES CCII</a:t>
            </a:r>
          </a:p>
          <a:p>
            <a:pPr algn="just"/>
            <a:r>
              <a:rPr lang="it-IT" sz="1600" dirty="0">
                <a:solidFill>
                  <a:srgbClr val="000000"/>
                </a:solidFill>
              </a:rPr>
              <a:t>Ha una portata che va ben oltre il controllo ai fini dell’introduzione della CNC in quanto</a:t>
            </a:r>
          </a:p>
          <a:p>
            <a:pPr marL="285750" indent="-285750" algn="just">
              <a:buFontTx/>
              <a:buChar char="-"/>
            </a:pPr>
            <a:r>
              <a:rPr lang="it-IT" sz="1600" dirty="0">
                <a:solidFill>
                  <a:srgbClr val="000000"/>
                </a:solidFill>
              </a:rPr>
              <a:t>introduce il sistema di segnalazione per consentire l'anticipata emersione della crisi e </a:t>
            </a:r>
          </a:p>
          <a:p>
            <a:pPr marL="285750" indent="-285750" algn="just">
              <a:buFontTx/>
              <a:buChar char="-"/>
            </a:pPr>
            <a:r>
              <a:rPr lang="it-IT" sz="1600" dirty="0">
                <a:solidFill>
                  <a:srgbClr val="000000"/>
                </a:solidFill>
              </a:rPr>
              <a:t>individua l'organo di controllo e il soggetto incaricato di revisione legale </a:t>
            </a:r>
            <a:r>
              <a:rPr lang="it-IT" sz="1600" b="1" dirty="0">
                <a:solidFill>
                  <a:srgbClr val="000000"/>
                </a:solidFill>
              </a:rPr>
              <a:t>come i soggetti che devono realizzare o contribuire a realizzare tale anticipata emersione</a:t>
            </a:r>
          </a:p>
          <a:p>
            <a:pPr algn="just"/>
            <a:endParaRPr lang="it-IT" sz="1600" dirty="0">
              <a:solidFill>
                <a:srgbClr val="000000"/>
              </a:solidFill>
            </a:endParaRPr>
          </a:p>
          <a:p>
            <a:pPr algn="just"/>
            <a:r>
              <a:rPr lang="it-IT" sz="1600" b="1" dirty="0">
                <a:solidFill>
                  <a:schemeClr val="accent1"/>
                </a:solidFill>
              </a:rPr>
              <a:t>Conseguentemente:</a:t>
            </a:r>
          </a:p>
          <a:p>
            <a:pPr marL="285750" indent="-285750" algn="just">
              <a:buFont typeface="Arial" panose="020B0604020202020204" pitchFamily="34" charset="0"/>
              <a:buChar char="•"/>
            </a:pPr>
            <a:r>
              <a:rPr lang="it-IT" sz="1600" dirty="0">
                <a:solidFill>
                  <a:srgbClr val="000000"/>
                </a:solidFill>
              </a:rPr>
              <a:t>Se l'organo di controllo ha </a:t>
            </a:r>
            <a:r>
              <a:rPr lang="it-IT" sz="1600" u="sng" dirty="0">
                <a:solidFill>
                  <a:srgbClr val="000000"/>
                </a:solidFill>
              </a:rPr>
              <a:t>operato correttamente</a:t>
            </a:r>
            <a:r>
              <a:rPr lang="it-IT" sz="1600" dirty="0">
                <a:solidFill>
                  <a:srgbClr val="000000"/>
                </a:solidFill>
              </a:rPr>
              <a:t> una costante vigilanza e controllo, la segnalazione potrà far emergere la crisi fin dal suo primo manifestarsi e si verificherà la vera anticipata emersione.</a:t>
            </a:r>
          </a:p>
          <a:p>
            <a:pPr algn="just"/>
            <a:endParaRPr lang="it-IT" sz="1600" dirty="0">
              <a:solidFill>
                <a:srgbClr val="000000"/>
              </a:solidFill>
            </a:endParaRPr>
          </a:p>
          <a:p>
            <a:pPr marL="285750" indent="-285750" algn="just">
              <a:buFont typeface="Arial" panose="020B0604020202020204" pitchFamily="34" charset="0"/>
              <a:buChar char="•"/>
            </a:pPr>
            <a:r>
              <a:rPr lang="it-IT" sz="1600" dirty="0">
                <a:solidFill>
                  <a:srgbClr val="000000"/>
                </a:solidFill>
              </a:rPr>
              <a:t>Se </a:t>
            </a:r>
            <a:r>
              <a:rPr lang="it-IT" sz="1600" u="sng" dirty="0">
                <a:solidFill>
                  <a:srgbClr val="000000"/>
                </a:solidFill>
              </a:rPr>
              <a:t>tale vigilanza e controllo sono stati insufficienti</a:t>
            </a:r>
            <a:r>
              <a:rPr lang="it-IT" sz="1600" dirty="0">
                <a:solidFill>
                  <a:srgbClr val="000000"/>
                </a:solidFill>
              </a:rPr>
              <a:t>, </a:t>
            </a:r>
            <a:r>
              <a:rPr lang="it-IT" sz="1600" u="sng" dirty="0">
                <a:solidFill>
                  <a:srgbClr val="000000"/>
                </a:solidFill>
              </a:rPr>
              <a:t>inadeguati o addirittura del tutto mancanti</a:t>
            </a:r>
            <a:r>
              <a:rPr lang="it-IT" sz="1600" dirty="0">
                <a:solidFill>
                  <a:srgbClr val="000000"/>
                </a:solidFill>
              </a:rPr>
              <a:t>, la segnalazione non potrà che essere tardiva e quindi non meritevole di alcun elemento premiale per l'organo di controllo, che sarà ritenuto </a:t>
            </a:r>
            <a:r>
              <a:rPr lang="it-IT" sz="1600" b="1" dirty="0">
                <a:solidFill>
                  <a:srgbClr val="000000"/>
                </a:solidFill>
              </a:rPr>
              <a:t>inadempiente</a:t>
            </a:r>
            <a:r>
              <a:rPr lang="it-IT" sz="1600" dirty="0">
                <a:solidFill>
                  <a:srgbClr val="000000"/>
                </a:solidFill>
              </a:rPr>
              <a:t> e la sola circostanza dell’avvenuta segnalazione non potrà giustificare o cancellare il comportamento inerte ed omissivo tenuto in precedenza.</a:t>
            </a:r>
          </a:p>
          <a:p>
            <a:pPr algn="just"/>
            <a:endParaRPr lang="it-IT" sz="1600" dirty="0">
              <a:solidFill>
                <a:srgbClr val="000000"/>
              </a:solidFill>
            </a:endParaRPr>
          </a:p>
          <a:p>
            <a:pPr algn="just"/>
            <a:r>
              <a:rPr lang="it-IT" sz="1600" b="1" dirty="0">
                <a:solidFill>
                  <a:schemeClr val="accent1"/>
                </a:solidFill>
              </a:rPr>
              <a:t>In buona sostanza:</a:t>
            </a:r>
          </a:p>
          <a:p>
            <a:pPr algn="just"/>
            <a:r>
              <a:rPr lang="it-IT" sz="1600" b="1" dirty="0">
                <a:solidFill>
                  <a:srgbClr val="000000"/>
                </a:solidFill>
              </a:rPr>
              <a:t>a seconda che l'organo di controllo abbia o meno effettuato la segnalazione e a seconda della tempestività della stessa in relazione al livello di crisi dell'impresa, è possibile dedurre elementi significativi per escludere o affermare la sua responsabilità con una graduazione di intensità</a:t>
            </a:r>
            <a:r>
              <a:rPr lang="it-IT" sz="1600" dirty="0">
                <a:solidFill>
                  <a:srgbClr val="000000"/>
                </a:solidFill>
              </a:rPr>
              <a:t>.</a:t>
            </a: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PROFILI DI RESPONSABILITÀ PER OMESSA SEGNALAZIONE</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47063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01457-502E-89F0-7C36-C918D0DF12C1}"/>
              </a:ext>
            </a:extLst>
          </p:cNvPr>
          <p:cNvSpPr>
            <a:spLocks noGrp="1"/>
          </p:cNvSpPr>
          <p:nvPr>
            <p:ph type="title"/>
          </p:nvPr>
        </p:nvSpPr>
        <p:spPr>
          <a:xfrm>
            <a:off x="2070100" y="1266824"/>
            <a:ext cx="7086600" cy="152401"/>
          </a:xfrm>
        </p:spPr>
        <p:txBody>
          <a:bodyPr>
            <a:noAutofit/>
          </a:bodyPr>
          <a:lstStyle/>
          <a:p>
            <a:r>
              <a:rPr lang="it-IT" sz="2800" dirty="0">
                <a:latin typeface="Palatino Linotype" panose="02040502050505030304" pitchFamily="18" charset="0"/>
              </a:rPr>
              <a:t>MODIFICHE del CORRETTIVO TER all’art. 17 CCII </a:t>
            </a:r>
          </a:p>
        </p:txBody>
      </p:sp>
      <p:sp>
        <p:nvSpPr>
          <p:cNvPr id="4" name="CasellaDiTesto 3">
            <a:extLst>
              <a:ext uri="{FF2B5EF4-FFF2-40B4-BE49-F238E27FC236}">
                <a16:creationId xmlns:a16="http://schemas.microsoft.com/office/drawing/2014/main" id="{3F7AEBE0-2195-2E9D-C0AD-DEDBD4533841}"/>
              </a:ext>
            </a:extLst>
          </p:cNvPr>
          <p:cNvSpPr txBox="1"/>
          <p:nvPr/>
        </p:nvSpPr>
        <p:spPr>
          <a:xfrm>
            <a:off x="1079500" y="2333625"/>
            <a:ext cx="8610600" cy="5078313"/>
          </a:xfrm>
          <a:prstGeom prst="rect">
            <a:avLst/>
          </a:prstGeom>
          <a:noFill/>
        </p:spPr>
        <p:txBody>
          <a:bodyPr wrap="square">
            <a:spAutoFit/>
          </a:bodyPr>
          <a:lstStyle/>
          <a:p>
            <a:pPr algn="ctr"/>
            <a:r>
              <a:rPr lang="it-IT" b="1" u="sng" dirty="0"/>
              <a:t>OBBLIGHI PREVISTI PER CIASCUN ORGANO SOCIALE</a:t>
            </a:r>
            <a:endParaRPr lang="it-IT" b="1" dirty="0"/>
          </a:p>
          <a:p>
            <a:pPr algn="just"/>
            <a:endParaRPr lang="it-IT" dirty="0"/>
          </a:p>
          <a:p>
            <a:pPr marL="342900" lvl="0" indent="-342900" algn="just">
              <a:buFont typeface="+mj-lt"/>
              <a:buAutoNum type="arabicPeriod"/>
            </a:pPr>
            <a:r>
              <a:rPr lang="it-IT" b="1" dirty="0"/>
              <a:t>Amministratori: </a:t>
            </a:r>
          </a:p>
          <a:p>
            <a:pPr marL="400050" lvl="0" indent="-400050" algn="just">
              <a:buAutoNum type="romanLcParenR"/>
            </a:pPr>
            <a:r>
              <a:rPr lang="it-IT" dirty="0"/>
              <a:t>predisporre un assetto organizzativo, amministrativo e contabile adeguato per identificare eventuali squilibri, verificare la sostenibilità del debito e garantire la continuità aziendale per almeno dodici mesi e</a:t>
            </a:r>
          </a:p>
          <a:p>
            <a:pPr marL="400050" lvl="0" indent="-400050" algn="just">
              <a:buAutoNum type="romanLcParenR"/>
            </a:pPr>
            <a:r>
              <a:rPr lang="it-IT" dirty="0"/>
              <a:t>rilevare segnali di allarme e, se necessario, avviare procedure di risanamento.</a:t>
            </a:r>
          </a:p>
          <a:p>
            <a:pPr marL="342900" lvl="0" indent="-342900" algn="just">
              <a:buFont typeface="+mj-lt"/>
              <a:buAutoNum type="arabicPeriod"/>
            </a:pPr>
            <a:endParaRPr lang="it-IT" dirty="0"/>
          </a:p>
          <a:p>
            <a:pPr lvl="0" algn="just"/>
            <a:r>
              <a:rPr lang="it-IT" b="1" dirty="0"/>
              <a:t>2. Sindaci: </a:t>
            </a:r>
            <a:r>
              <a:rPr lang="it-IT" dirty="0"/>
              <a:t>in linea con l’art. 2403 c.c., </a:t>
            </a:r>
          </a:p>
          <a:p>
            <a:pPr marL="400050" lvl="0" indent="-400050" algn="just">
              <a:buAutoNum type="romanLcParenR"/>
            </a:pPr>
            <a:r>
              <a:rPr lang="it-IT" dirty="0"/>
              <a:t>controllare l'adeguatezza dell'assetto organizzativo, amministrativo e contabile predisposto dagli amministratori, </a:t>
            </a:r>
          </a:p>
          <a:p>
            <a:pPr marL="400050" lvl="0" indent="-400050" algn="just">
              <a:buAutoNum type="romanLcParenR"/>
            </a:pPr>
            <a:r>
              <a:rPr lang="it-IT" dirty="0"/>
              <a:t>vigilare sulla conformità della condotta ai principi di corretta gestione e </a:t>
            </a:r>
          </a:p>
          <a:p>
            <a:pPr marL="400050" lvl="0" indent="-400050" algn="just">
              <a:buAutoNum type="romanLcParenR"/>
            </a:pPr>
            <a:r>
              <a:rPr lang="it-IT" dirty="0"/>
              <a:t>in linea con l'art. 25 </a:t>
            </a:r>
            <a:r>
              <a:rPr lang="it-IT" i="1" dirty="0" err="1"/>
              <a:t>octies</a:t>
            </a:r>
            <a:r>
              <a:rPr lang="it-IT" dirty="0"/>
              <a:t> CCII, </a:t>
            </a:r>
            <a:r>
              <a:rPr lang="it-IT" u="sng" dirty="0"/>
              <a:t>nell'ambito delle proprie funzioni</a:t>
            </a:r>
            <a:r>
              <a:rPr lang="it-IT" dirty="0"/>
              <a:t>, segnalare agli amministratori la sussistenza dei sintomi dello stato di crisi od insolvenza.</a:t>
            </a:r>
          </a:p>
          <a:p>
            <a:pPr marL="342900" lvl="0" indent="-342900" algn="just">
              <a:buFont typeface="+mj-lt"/>
              <a:buAutoNum type="arabicPeriod"/>
            </a:pPr>
            <a:endParaRPr lang="it-IT" dirty="0"/>
          </a:p>
          <a:p>
            <a:pPr marL="342900" lvl="0" indent="-342900" algn="just">
              <a:buFont typeface="+mj-lt"/>
              <a:buAutoNum type="arabicPeriod"/>
            </a:pPr>
            <a:endParaRPr lang="it-IT" dirty="0"/>
          </a:p>
          <a:p>
            <a:pPr marL="342900" lvl="0" indent="-342900" algn="just">
              <a:buFont typeface="+mj-lt"/>
              <a:buAutoNum type="arabicPeriod"/>
            </a:pPr>
            <a:endParaRPr lang="it-IT" dirty="0"/>
          </a:p>
          <a:p>
            <a:pPr marL="342900" lvl="0" indent="-342900" algn="just">
              <a:buFont typeface="+mj-lt"/>
              <a:buAutoNum type="arabicPeriod"/>
            </a:pPr>
            <a:endParaRPr lang="it-IT" dirty="0"/>
          </a:p>
        </p:txBody>
      </p:sp>
      <p:sp>
        <p:nvSpPr>
          <p:cNvPr id="5" name="Rettangolo 4">
            <a:extLst>
              <a:ext uri="{FF2B5EF4-FFF2-40B4-BE49-F238E27FC236}">
                <a16:creationId xmlns:a16="http://schemas.microsoft.com/office/drawing/2014/main" id="{0D1C0963-0DD0-9CEA-20AD-96CED015E1A1}"/>
              </a:ext>
            </a:extLst>
          </p:cNvPr>
          <p:cNvSpPr/>
          <p:nvPr/>
        </p:nvSpPr>
        <p:spPr>
          <a:xfrm>
            <a:off x="1917700" y="711778"/>
            <a:ext cx="72390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chemeClr val="accent1"/>
                </a:solidFill>
                <a:effectLst>
                  <a:outerShdw blurRad="38100" dist="25400" dir="5400000" algn="ctr" rotWithShape="0">
                    <a:srgbClr val="6E747A">
                      <a:alpha val="43000"/>
                    </a:srgbClr>
                  </a:outerShdw>
                </a:effectLst>
              </a:rPr>
              <a:t>INTRODUZIONE</a:t>
            </a:r>
          </a:p>
        </p:txBody>
      </p:sp>
      <p:pic>
        <p:nvPicPr>
          <p:cNvPr id="3" name="Immagine 2">
            <a:extLst>
              <a:ext uri="{FF2B5EF4-FFF2-40B4-BE49-F238E27FC236}">
                <a16:creationId xmlns:a16="http://schemas.microsoft.com/office/drawing/2014/main" id="{D9207059-0473-B424-1550-2082BA105C7F}"/>
              </a:ext>
            </a:extLst>
          </p:cNvPr>
          <p:cNvPicPr>
            <a:picLocks noChangeAspect="1"/>
          </p:cNvPicPr>
          <p:nvPr/>
        </p:nvPicPr>
        <p:blipFill>
          <a:blip r:embed="rId2"/>
          <a:stretch>
            <a:fillRect/>
          </a:stretch>
        </p:blipFill>
        <p:spPr>
          <a:xfrm>
            <a:off x="153857" y="86963"/>
            <a:ext cx="1459043" cy="1027462"/>
          </a:xfrm>
          <a:prstGeom prst="rect">
            <a:avLst/>
          </a:prstGeom>
        </p:spPr>
      </p:pic>
    </p:spTree>
    <p:extLst>
      <p:ext uri="{BB962C8B-B14F-4D97-AF65-F5344CB8AC3E}">
        <p14:creationId xmlns:p14="http://schemas.microsoft.com/office/powerpoint/2010/main" val="1628893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16001" y="2409825"/>
            <a:ext cx="8763000" cy="4247317"/>
          </a:xfrm>
          <a:prstGeom prst="rect">
            <a:avLst/>
          </a:prstGeom>
          <a:noFill/>
        </p:spPr>
        <p:txBody>
          <a:bodyPr wrap="square">
            <a:spAutoFit/>
          </a:bodyPr>
          <a:lstStyle/>
          <a:p>
            <a:pPr algn="just"/>
            <a:r>
              <a:rPr lang="it-IT" b="1" dirty="0">
                <a:solidFill>
                  <a:srgbClr val="000000"/>
                </a:solidFill>
              </a:rPr>
              <a:t>App Napoli n. 1785/2022 e </a:t>
            </a:r>
            <a:r>
              <a:rPr lang="it-IT" b="1" dirty="0" err="1">
                <a:solidFill>
                  <a:srgbClr val="000000"/>
                </a:solidFill>
              </a:rPr>
              <a:t>Trib</a:t>
            </a:r>
            <a:r>
              <a:rPr lang="it-IT" b="1" dirty="0">
                <a:solidFill>
                  <a:srgbClr val="000000"/>
                </a:solidFill>
              </a:rPr>
              <a:t>. Venezia n. 1782/13 maggio 2024</a:t>
            </a:r>
          </a:p>
          <a:p>
            <a:pPr algn="just"/>
            <a:r>
              <a:rPr lang="it-IT" dirty="0">
                <a:solidFill>
                  <a:srgbClr val="000000"/>
                </a:solidFill>
              </a:rPr>
              <a:t>A fondamento dell’azione di responsabilità, </a:t>
            </a:r>
            <a:r>
              <a:rPr lang="it-IT" u="sng" dirty="0">
                <a:solidFill>
                  <a:srgbClr val="000000"/>
                </a:solidFill>
              </a:rPr>
              <a:t>l'attore deve tuttavia dimostrare il nesso di causalità - anche in via presuntiva - tra l'omissione dell'organo di controllo e l'aggravamento del danno</a:t>
            </a:r>
            <a:r>
              <a:rPr lang="it-IT" dirty="0">
                <a:solidFill>
                  <a:srgbClr val="000000"/>
                </a:solidFill>
              </a:rPr>
              <a:t>.</a:t>
            </a:r>
          </a:p>
          <a:p>
            <a:pPr algn="just"/>
            <a:endParaRPr lang="it-IT" dirty="0">
              <a:solidFill>
                <a:srgbClr val="000000"/>
              </a:solidFill>
            </a:endParaRPr>
          </a:p>
          <a:p>
            <a:pPr algn="just"/>
            <a:r>
              <a:rPr lang="it-IT" b="1" dirty="0">
                <a:solidFill>
                  <a:srgbClr val="000000"/>
                </a:solidFill>
              </a:rPr>
              <a:t>Cass. </a:t>
            </a:r>
            <a:r>
              <a:rPr lang="it-IT" b="1" dirty="0" err="1">
                <a:solidFill>
                  <a:srgbClr val="000000"/>
                </a:solidFill>
              </a:rPr>
              <a:t>Civ</a:t>
            </a:r>
            <a:r>
              <a:rPr lang="it-IT" b="1" dirty="0">
                <a:solidFill>
                  <a:srgbClr val="000000"/>
                </a:solidFill>
              </a:rPr>
              <a:t>. n. 4315/2024</a:t>
            </a:r>
            <a:r>
              <a:rPr lang="it-IT" dirty="0">
                <a:solidFill>
                  <a:srgbClr val="000000"/>
                </a:solidFill>
              </a:rPr>
              <a:t>; </a:t>
            </a:r>
            <a:r>
              <a:rPr lang="it-IT" b="1" dirty="0">
                <a:solidFill>
                  <a:srgbClr val="000000"/>
                </a:solidFill>
              </a:rPr>
              <a:t>Cass. n. 9427/2024</a:t>
            </a:r>
          </a:p>
          <a:p>
            <a:pPr algn="just"/>
            <a:r>
              <a:rPr lang="it-IT" dirty="0">
                <a:solidFill>
                  <a:srgbClr val="000000"/>
                </a:solidFill>
              </a:rPr>
              <a:t>Una volta provata la condotta omissiva e l'esistenza dei segnali di allarme che avrebbero dovuto indurre l'organo di controllo ad assumere un comportamento proattivo volto a limitare il danno, </a:t>
            </a:r>
            <a:r>
              <a:rPr lang="it-IT" u="sng" dirty="0">
                <a:solidFill>
                  <a:srgbClr val="000000"/>
                </a:solidFill>
              </a:rPr>
              <a:t>l'inerzia del sindaco integra il fatto illecito e la conseguente responsabilità</a:t>
            </a:r>
            <a:r>
              <a:rPr lang="it-IT" dirty="0">
                <a:solidFill>
                  <a:srgbClr val="000000"/>
                </a:solidFill>
              </a:rPr>
              <a:t>, restando a suo carico di provare di essere stato nella concreta impossibilità di attivarsi utilmente ponendo in essere tutti gli atti, sollecitazioni, richieste, richiami, indagini, giacché </a:t>
            </a:r>
            <a:r>
              <a:rPr lang="it-IT" u="sng" dirty="0">
                <a:solidFill>
                  <a:srgbClr val="000000"/>
                </a:solidFill>
              </a:rPr>
              <a:t>l'onere della prova si sposta sui sindaci e revisori, che devono dimostrare di aver adempiuto correttamente al proprio incarico</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NESSO DI CAUSALITÀ E ONERE DELLA PROVA</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2773487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16001" y="2409825"/>
            <a:ext cx="8763000" cy="4247317"/>
          </a:xfrm>
          <a:prstGeom prst="rect">
            <a:avLst/>
          </a:prstGeom>
          <a:noFill/>
        </p:spPr>
        <p:txBody>
          <a:bodyPr wrap="square">
            <a:spAutoFit/>
          </a:bodyPr>
          <a:lstStyle/>
          <a:p>
            <a:pPr algn="just"/>
            <a:r>
              <a:rPr lang="it-IT" dirty="0">
                <a:solidFill>
                  <a:srgbClr val="000000"/>
                </a:solidFill>
              </a:rPr>
              <a:t>Al fine della pronuncia di responsabilità occorre quindi </a:t>
            </a:r>
            <a:r>
              <a:rPr lang="it-IT" u="sng" dirty="0">
                <a:solidFill>
                  <a:srgbClr val="000000"/>
                </a:solidFill>
              </a:rPr>
              <a:t>verificare</a:t>
            </a:r>
            <a:r>
              <a:rPr lang="it-IT" dirty="0">
                <a:solidFill>
                  <a:srgbClr val="000000"/>
                </a:solidFill>
              </a:rPr>
              <a:t>:</a:t>
            </a:r>
          </a:p>
          <a:p>
            <a:pPr algn="just"/>
            <a:endParaRPr lang="it-IT" dirty="0">
              <a:solidFill>
                <a:srgbClr val="000000"/>
              </a:solidFill>
            </a:endParaRPr>
          </a:p>
          <a:p>
            <a:pPr marL="285750" indent="-285750" algn="just">
              <a:buFont typeface="Wingdings" panose="05000000000000000000" pitchFamily="2" charset="2"/>
              <a:buChar char="§"/>
            </a:pPr>
            <a:r>
              <a:rPr lang="it-IT" dirty="0">
                <a:solidFill>
                  <a:srgbClr val="000000"/>
                </a:solidFill>
              </a:rPr>
              <a:t>la </a:t>
            </a:r>
            <a:r>
              <a:rPr lang="it-IT" b="1" dirty="0">
                <a:solidFill>
                  <a:srgbClr val="000000"/>
                </a:solidFill>
              </a:rPr>
              <a:t>condotta inerte</a:t>
            </a:r>
            <a:r>
              <a:rPr lang="it-IT" dirty="0">
                <a:solidFill>
                  <a:srgbClr val="000000"/>
                </a:solidFill>
              </a:rPr>
              <a:t>;</a:t>
            </a:r>
          </a:p>
          <a:p>
            <a:pPr marL="285750" indent="-285750" algn="just">
              <a:buFont typeface="Wingdings" panose="05000000000000000000" pitchFamily="2" charset="2"/>
              <a:buChar char="§"/>
            </a:pPr>
            <a:endParaRPr lang="it-IT" dirty="0">
              <a:solidFill>
                <a:srgbClr val="000000"/>
              </a:solidFill>
            </a:endParaRPr>
          </a:p>
          <a:p>
            <a:pPr marL="285750" indent="-285750" algn="just">
              <a:buFont typeface="Wingdings" panose="05000000000000000000" pitchFamily="2" charset="2"/>
              <a:buChar char="§"/>
            </a:pPr>
            <a:r>
              <a:rPr lang="it-IT" dirty="0">
                <a:solidFill>
                  <a:srgbClr val="000000"/>
                </a:solidFill>
              </a:rPr>
              <a:t>l’</a:t>
            </a:r>
            <a:r>
              <a:rPr lang="it-IT" b="1" dirty="0">
                <a:solidFill>
                  <a:srgbClr val="000000"/>
                </a:solidFill>
              </a:rPr>
              <a:t>evento quale fatto pregiudizievole e </a:t>
            </a:r>
            <a:r>
              <a:rPr lang="it-IT" b="1" dirty="0" err="1">
                <a:solidFill>
                  <a:srgbClr val="000000"/>
                </a:solidFill>
              </a:rPr>
              <a:t>antidoveroso</a:t>
            </a:r>
            <a:r>
              <a:rPr lang="it-IT" dirty="0">
                <a:solidFill>
                  <a:srgbClr val="000000"/>
                </a:solidFill>
              </a:rPr>
              <a:t>;</a:t>
            </a:r>
          </a:p>
          <a:p>
            <a:pPr marL="285750" indent="-285750" algn="just">
              <a:buFont typeface="Wingdings" panose="05000000000000000000" pitchFamily="2" charset="2"/>
              <a:buChar char="§"/>
            </a:pPr>
            <a:endParaRPr lang="it-IT" dirty="0">
              <a:solidFill>
                <a:srgbClr val="000000"/>
              </a:solidFill>
            </a:endParaRPr>
          </a:p>
          <a:p>
            <a:pPr marL="285750" indent="-285750" algn="just">
              <a:buFont typeface="Wingdings" panose="05000000000000000000" pitchFamily="2" charset="2"/>
              <a:buChar char="§"/>
            </a:pPr>
            <a:r>
              <a:rPr lang="it-IT" dirty="0">
                <a:solidFill>
                  <a:srgbClr val="000000"/>
                </a:solidFill>
              </a:rPr>
              <a:t>il </a:t>
            </a:r>
            <a:r>
              <a:rPr lang="it-IT" b="1" dirty="0">
                <a:solidFill>
                  <a:srgbClr val="000000"/>
                </a:solidFill>
              </a:rPr>
              <a:t>nesso causale </a:t>
            </a:r>
            <a:r>
              <a:rPr lang="it-IT" dirty="0">
                <a:solidFill>
                  <a:srgbClr val="000000"/>
                </a:solidFill>
              </a:rPr>
              <a:t>verificando che l'attivazione dell'organo di controllo avrebbe potuto impedire l'evento anche con riguardo alla protrazione, reiterazione o aggravamento, (prova molto ardua considerato che si tratterebbe di provare che la segnalazione avrebbe indotto l'organo amministrativo a desistere dal commettere il fatto gestorio dannoso, incidendo tale attivazione sulla causazione del danno);</a:t>
            </a:r>
          </a:p>
          <a:p>
            <a:pPr marL="285750" indent="-285750" algn="just">
              <a:buFont typeface="Wingdings" panose="05000000000000000000" pitchFamily="2" charset="2"/>
              <a:buChar char="§"/>
            </a:pPr>
            <a:endParaRPr lang="it-IT" dirty="0">
              <a:solidFill>
                <a:srgbClr val="000000"/>
              </a:solidFill>
            </a:endParaRPr>
          </a:p>
          <a:p>
            <a:pPr marL="285750" indent="-285750" algn="just">
              <a:buFont typeface="Wingdings" panose="05000000000000000000" pitchFamily="2" charset="2"/>
              <a:buChar char="§"/>
            </a:pPr>
            <a:r>
              <a:rPr lang="it-IT" dirty="0">
                <a:solidFill>
                  <a:srgbClr val="000000"/>
                </a:solidFill>
              </a:rPr>
              <a:t>l’</a:t>
            </a:r>
            <a:r>
              <a:rPr lang="it-IT" b="1" dirty="0">
                <a:solidFill>
                  <a:srgbClr val="000000"/>
                </a:solidFill>
              </a:rPr>
              <a:t>elemento soggettivo (dolo o colpa) </a:t>
            </a:r>
            <a:r>
              <a:rPr lang="it-IT" dirty="0">
                <a:solidFill>
                  <a:srgbClr val="000000"/>
                </a:solidFill>
              </a:rPr>
              <a:t>posto a monte dell'azione o omissione</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NESSO DI CAUSALITÀ E ONERE DELLA PROVA</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2188679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41547" y="1841565"/>
            <a:ext cx="8743674" cy="5355312"/>
          </a:xfrm>
          <a:prstGeom prst="rect">
            <a:avLst/>
          </a:prstGeom>
          <a:noFill/>
        </p:spPr>
        <p:txBody>
          <a:bodyPr wrap="square">
            <a:spAutoFit/>
          </a:bodyPr>
          <a:lstStyle/>
          <a:p>
            <a:pPr algn="ctr"/>
            <a:r>
              <a:rPr lang="it-IT" b="1" dirty="0">
                <a:solidFill>
                  <a:schemeClr val="accent1"/>
                </a:solidFill>
              </a:rPr>
              <a:t>NATURA DEL DANNO</a:t>
            </a:r>
          </a:p>
          <a:p>
            <a:pPr algn="just"/>
            <a:r>
              <a:rPr lang="it-IT" sz="1600" dirty="0">
                <a:solidFill>
                  <a:srgbClr val="000000"/>
                </a:solidFill>
              </a:rPr>
              <a:t>Il </a:t>
            </a:r>
            <a:r>
              <a:rPr lang="it-IT" sz="2000" b="1" dirty="0">
                <a:solidFill>
                  <a:srgbClr val="000000"/>
                </a:solidFill>
              </a:rPr>
              <a:t>danno può avere una dimensione ampia e una natura diversa, in quanto:</a:t>
            </a:r>
          </a:p>
          <a:p>
            <a:pPr algn="just"/>
            <a:endParaRPr lang="it-IT" sz="1600" b="1" dirty="0">
              <a:solidFill>
                <a:srgbClr val="000000"/>
              </a:solidFill>
            </a:endParaRPr>
          </a:p>
          <a:p>
            <a:pPr algn="just"/>
            <a:r>
              <a:rPr lang="it-IT" sz="1600" b="1" dirty="0">
                <a:solidFill>
                  <a:srgbClr val="000000"/>
                </a:solidFill>
              </a:rPr>
              <a:t>può consistere nel </a:t>
            </a:r>
            <a:r>
              <a:rPr lang="it-IT" sz="1600" b="1" u="sng" dirty="0">
                <a:solidFill>
                  <a:srgbClr val="000000"/>
                </a:solidFill>
              </a:rPr>
              <a:t>pregiudizio al patrimonio della società</a:t>
            </a:r>
            <a:r>
              <a:rPr lang="it-IT" sz="1600" b="1" dirty="0">
                <a:solidFill>
                  <a:srgbClr val="000000"/>
                </a:solidFill>
              </a:rPr>
              <a:t> che può confluire in una lesione della capacità reddituale, una rottura della continuità aziendale, una perdita di valore del patrimonio tale da compromettere la garanzia patrimoniale offerta ai creditori e compromettere la capacità di adempiere alle obbligazioni con pregiudizio ai creditori</a:t>
            </a:r>
          </a:p>
          <a:p>
            <a:pPr algn="just"/>
            <a:endParaRPr lang="it-IT" sz="1600" b="1" dirty="0">
              <a:solidFill>
                <a:srgbClr val="000000"/>
              </a:solidFill>
            </a:endParaRPr>
          </a:p>
          <a:p>
            <a:pPr algn="just"/>
            <a:r>
              <a:rPr lang="it-IT" sz="1600" dirty="0">
                <a:solidFill>
                  <a:srgbClr val="000000"/>
                </a:solidFill>
              </a:rPr>
              <a:t>La responsabilità si fa valere tanto nei confronti degli amministratori che dell'organo di controllo con l’</a:t>
            </a:r>
            <a:r>
              <a:rPr lang="it-IT" sz="1600" b="1" dirty="0">
                <a:solidFill>
                  <a:srgbClr val="000000"/>
                </a:solidFill>
              </a:rPr>
              <a:t>azione sociale di responsabilità</a:t>
            </a:r>
            <a:r>
              <a:rPr lang="it-IT" sz="1600" dirty="0">
                <a:solidFill>
                  <a:srgbClr val="000000"/>
                </a:solidFill>
              </a:rPr>
              <a:t> per la quale sono legittimati attivi la società, i soci e anche il curatore fallimentare, </a:t>
            </a:r>
            <a:r>
              <a:rPr lang="it-IT" sz="1600" u="sng" dirty="0">
                <a:solidFill>
                  <a:srgbClr val="000000"/>
                </a:solidFill>
              </a:rPr>
              <a:t>per la perdita di valore della società</a:t>
            </a:r>
            <a:r>
              <a:rPr lang="it-IT" sz="1600" dirty="0">
                <a:solidFill>
                  <a:srgbClr val="000000"/>
                </a:solidFill>
              </a:rPr>
              <a:t> e con l’</a:t>
            </a:r>
            <a:r>
              <a:rPr lang="it-IT" sz="1600" b="1" dirty="0">
                <a:solidFill>
                  <a:srgbClr val="000000"/>
                </a:solidFill>
              </a:rPr>
              <a:t>azione di responsabilità dei creditori </a:t>
            </a:r>
            <a:r>
              <a:rPr lang="it-IT" sz="1600" dirty="0">
                <a:solidFill>
                  <a:srgbClr val="000000"/>
                </a:solidFill>
              </a:rPr>
              <a:t>per la quale è legittimato il creditore e anche il curatore fallimentare per la parte non soddisfatta del credito e/o per il pregiudizio subito per il ritardo nell'adempimento. </a:t>
            </a:r>
          </a:p>
          <a:p>
            <a:pPr algn="just"/>
            <a:endParaRPr lang="it-IT" sz="1600" dirty="0">
              <a:solidFill>
                <a:srgbClr val="000000"/>
              </a:solidFill>
            </a:endParaRPr>
          </a:p>
          <a:p>
            <a:pPr algn="just"/>
            <a:r>
              <a:rPr lang="it-IT" sz="1600" dirty="0">
                <a:solidFill>
                  <a:srgbClr val="000000"/>
                </a:solidFill>
              </a:rPr>
              <a:t>Le nuove più ampie dimensioni dei compiti e doveri di sindaci e revisori secondo la rinnovata disciplina introdotta dal Codice della crisi </a:t>
            </a:r>
            <a:r>
              <a:rPr lang="it-IT" sz="1600" u="sng" dirty="0">
                <a:solidFill>
                  <a:srgbClr val="000000"/>
                </a:solidFill>
              </a:rPr>
              <a:t>agevolano l'attribuzione di una </a:t>
            </a:r>
            <a:r>
              <a:rPr lang="it-IT" sz="1600" b="1" u="sng" dirty="0">
                <a:solidFill>
                  <a:srgbClr val="000000"/>
                </a:solidFill>
              </a:rPr>
              <a:t>responsabilità concorrente</a:t>
            </a:r>
            <a:r>
              <a:rPr lang="it-IT" sz="1600" b="1" dirty="0">
                <a:solidFill>
                  <a:srgbClr val="000000"/>
                </a:solidFill>
              </a:rPr>
              <a:t> </a:t>
            </a:r>
            <a:r>
              <a:rPr lang="it-IT" sz="1600" dirty="0">
                <a:solidFill>
                  <a:srgbClr val="000000"/>
                </a:solidFill>
              </a:rPr>
              <a:t>in quanto, di fronte al comportamento illegittimo e pregiudizievole dell'amministratore, la corretta osservanza da parte dei sindaci  e revisori degli ampi doveri di controllo, vigilanza e intervento avrebbero potuto ragionevolmente impedire, frenare ed eventualmente porre rimedio alla crisi con l'applicazione delle misure e degli strumenti oggi previsti. </a:t>
            </a:r>
          </a:p>
          <a:p>
            <a:pPr algn="just"/>
            <a:endParaRPr lang="it-IT" sz="1600"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155700" y="581025"/>
            <a:ext cx="8610601"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L’EVENTO PREGIUDIZIEVOLE</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8529973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22627" y="2562225"/>
            <a:ext cx="8763000" cy="3693319"/>
          </a:xfrm>
          <a:prstGeom prst="rect">
            <a:avLst/>
          </a:prstGeom>
          <a:noFill/>
        </p:spPr>
        <p:txBody>
          <a:bodyPr wrap="square">
            <a:spAutoFit/>
          </a:bodyPr>
          <a:lstStyle/>
          <a:p>
            <a:pPr algn="just"/>
            <a:r>
              <a:rPr lang="it-IT" dirty="0"/>
              <a:t>La Cassazione ha sottolineato che la responsabilità sorge quando il sindaco non reagisce di fronte ad "</a:t>
            </a:r>
            <a:r>
              <a:rPr lang="it-IT" i="1" dirty="0"/>
              <a:t>atti di dubbia legittimità e regolarità</a:t>
            </a:r>
            <a:r>
              <a:rPr lang="it-IT" dirty="0"/>
              <a:t>" (</a:t>
            </a:r>
            <a:r>
              <a:rPr lang="it-IT" b="1" dirty="0" err="1"/>
              <a:t>Cass</a:t>
            </a:r>
            <a:r>
              <a:rPr lang="it-IT" b="1" dirty="0"/>
              <a:t>. </a:t>
            </a:r>
            <a:r>
              <a:rPr lang="it-IT" b="1" dirty="0" err="1"/>
              <a:t>Civ</a:t>
            </a:r>
            <a:r>
              <a:rPr lang="it-IT" b="1" dirty="0"/>
              <a:t>„ Sez. 1, n. 4315 del 19 febbraio 2024</a:t>
            </a:r>
            <a:r>
              <a:rPr lang="it-IT" dirty="0"/>
              <a:t>).</a:t>
            </a:r>
          </a:p>
          <a:p>
            <a:pPr algn="just"/>
            <a:endParaRPr lang="it-IT" dirty="0"/>
          </a:p>
          <a:p>
            <a:pPr algn="just"/>
            <a:r>
              <a:rPr lang="it-IT" b="1" dirty="0"/>
              <a:t>Quali sono gli strumenti operativi utilizzabili per una vigilanza concreta ed attiva?</a:t>
            </a:r>
          </a:p>
          <a:p>
            <a:pPr algn="just"/>
            <a:endParaRPr lang="it-IT" dirty="0"/>
          </a:p>
          <a:p>
            <a:pPr marL="285750" indent="-285750" algn="just">
              <a:buFont typeface="Wingdings" panose="05000000000000000000" pitchFamily="2" charset="2"/>
              <a:buChar char="§"/>
            </a:pPr>
            <a:r>
              <a:rPr lang="it-IT" dirty="0"/>
              <a:t>Adozione di procedure di monitoraggio;</a:t>
            </a:r>
          </a:p>
          <a:p>
            <a:pPr marL="285750" indent="-285750" algn="just">
              <a:buFont typeface="Wingdings" panose="05000000000000000000" pitchFamily="2" charset="2"/>
              <a:buChar char="§"/>
            </a:pPr>
            <a:r>
              <a:rPr lang="it-IT" i="1" dirty="0" err="1"/>
              <a:t>Check</a:t>
            </a:r>
            <a:r>
              <a:rPr lang="it-IT" i="1" dirty="0"/>
              <a:t>-list</a:t>
            </a:r>
            <a:r>
              <a:rPr lang="it-IT" dirty="0"/>
              <a:t> indicatori crisi e sistemi di </a:t>
            </a:r>
            <a:r>
              <a:rPr lang="it-IT" i="1" dirty="0" err="1"/>
              <a:t>alert</a:t>
            </a:r>
            <a:r>
              <a:rPr lang="it-IT" dirty="0"/>
              <a:t>;</a:t>
            </a:r>
          </a:p>
          <a:p>
            <a:pPr marL="285750" indent="-285750" algn="just">
              <a:buFont typeface="Wingdings" panose="05000000000000000000" pitchFamily="2" charset="2"/>
              <a:buChar char="§"/>
            </a:pPr>
            <a:r>
              <a:rPr lang="it-IT" dirty="0"/>
              <a:t>Reportistica periodica (es. </a:t>
            </a:r>
            <a:r>
              <a:rPr lang="it-IT" i="1" dirty="0" err="1"/>
              <a:t>dashboard</a:t>
            </a:r>
            <a:r>
              <a:rPr lang="it-IT" i="1" dirty="0"/>
              <a:t> </a:t>
            </a:r>
            <a:r>
              <a:rPr lang="it-IT" dirty="0"/>
              <a:t>direzionale);</a:t>
            </a:r>
          </a:p>
          <a:p>
            <a:pPr marL="285750" indent="-285750" algn="just">
              <a:buFont typeface="Wingdings" panose="05000000000000000000" pitchFamily="2" charset="2"/>
              <a:buChar char="§"/>
            </a:pPr>
            <a:r>
              <a:rPr lang="it-IT" dirty="0"/>
              <a:t>Monitoraggio incrociato </a:t>
            </a:r>
            <a:r>
              <a:rPr lang="it-IT" dirty="0">
                <a:latin typeface="Arial" panose="020B0604020202020204" pitchFamily="34" charset="0"/>
                <a:cs typeface="Arial" panose="020B0604020202020204" pitchFamily="34" charset="0"/>
              </a:rPr>
              <a:t>→ </a:t>
            </a:r>
            <a:r>
              <a:rPr lang="it-IT" dirty="0"/>
              <a:t>banche, consulenti, IRAP-IVA-INPS;</a:t>
            </a:r>
          </a:p>
          <a:p>
            <a:pPr marL="285750" indent="-285750" algn="just">
              <a:buFont typeface="Wingdings" panose="05000000000000000000" pitchFamily="2" charset="2"/>
              <a:buChar char="§"/>
            </a:pPr>
            <a:r>
              <a:rPr lang="it-IT" dirty="0"/>
              <a:t>Formazione tecnica continua dei sindaci/revisori;</a:t>
            </a:r>
          </a:p>
          <a:p>
            <a:pPr marL="285750" indent="-285750" algn="just">
              <a:buFont typeface="Wingdings" panose="05000000000000000000" pitchFamily="2" charset="2"/>
              <a:buChar char="§"/>
            </a:pPr>
            <a:r>
              <a:rPr lang="it-IT" dirty="0"/>
              <a:t>Collaborazione ed interlocuzione trasparente con gli amministratori</a:t>
            </a:r>
          </a:p>
          <a:p>
            <a:pPr algn="just"/>
            <a:endParaRPr lang="it-IT" dirty="0"/>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STRUMENTI DA ADOTTARE PER UNA TUTELA ADEGUATA</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4153485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79500" y="2181225"/>
            <a:ext cx="8763000" cy="4524315"/>
          </a:xfrm>
          <a:prstGeom prst="rect">
            <a:avLst/>
          </a:prstGeom>
          <a:noFill/>
        </p:spPr>
        <p:txBody>
          <a:bodyPr wrap="square">
            <a:spAutoFit/>
          </a:bodyPr>
          <a:lstStyle/>
          <a:p>
            <a:pPr algn="just"/>
            <a:r>
              <a:rPr lang="it-IT" b="1" dirty="0" err="1">
                <a:solidFill>
                  <a:srgbClr val="000000"/>
                </a:solidFill>
              </a:rPr>
              <a:t>Cass</a:t>
            </a:r>
            <a:r>
              <a:rPr lang="it-IT" b="1" dirty="0">
                <a:solidFill>
                  <a:srgbClr val="000000"/>
                </a:solidFill>
              </a:rPr>
              <a:t>. </a:t>
            </a:r>
            <a:r>
              <a:rPr lang="it-IT" b="1" dirty="0" err="1">
                <a:solidFill>
                  <a:srgbClr val="000000"/>
                </a:solidFill>
              </a:rPr>
              <a:t>Civ</a:t>
            </a:r>
            <a:r>
              <a:rPr lang="it-IT" b="1" dirty="0">
                <a:solidFill>
                  <a:srgbClr val="000000"/>
                </a:solidFill>
              </a:rPr>
              <a:t>. n. 16891/2022</a:t>
            </a:r>
            <a:r>
              <a:rPr lang="it-IT" dirty="0">
                <a:solidFill>
                  <a:srgbClr val="000000"/>
                </a:solidFill>
              </a:rPr>
              <a:t>: sindaco omissivo </a:t>
            </a:r>
            <a:r>
              <a:rPr lang="it-IT" dirty="0">
                <a:solidFill>
                  <a:srgbClr val="000000"/>
                </a:solidFill>
                <a:latin typeface="Arial" panose="020B0604020202020204" pitchFamily="34" charset="0"/>
                <a:cs typeface="Arial" panose="020B0604020202020204" pitchFamily="34" charset="0"/>
              </a:rPr>
              <a:t>→ </a:t>
            </a:r>
            <a:r>
              <a:rPr lang="it-IT" dirty="0">
                <a:solidFill>
                  <a:srgbClr val="000000"/>
                </a:solidFill>
              </a:rPr>
              <a:t>aggravamento del danno</a:t>
            </a:r>
          </a:p>
          <a:p>
            <a:pPr algn="just"/>
            <a:r>
              <a:rPr lang="it-IT" dirty="0">
                <a:solidFill>
                  <a:srgbClr val="000000"/>
                </a:solidFill>
              </a:rPr>
              <a:t>"</a:t>
            </a:r>
            <a:r>
              <a:rPr lang="it-IT" i="1" dirty="0">
                <a:solidFill>
                  <a:srgbClr val="000000"/>
                </a:solidFill>
              </a:rPr>
              <a:t>È responsabile il sindaco che, pur consapevole di indici di crisi, non abbia attivato </a:t>
            </a:r>
            <a:r>
              <a:rPr lang="it-IT" i="1" u="sng" dirty="0">
                <a:solidFill>
                  <a:srgbClr val="000000"/>
                </a:solidFill>
              </a:rPr>
              <a:t>meccanismi di segnalazione tempestiva </a:t>
            </a:r>
            <a:r>
              <a:rPr lang="it-IT" i="1" dirty="0">
                <a:solidFill>
                  <a:srgbClr val="000000"/>
                </a:solidFill>
              </a:rPr>
              <a:t>verso il C.d.A., soprattutto laddove ciò abbia reso possibile il protrarsi di una gestione </a:t>
            </a:r>
            <a:r>
              <a:rPr lang="it-IT" i="1" dirty="0" err="1">
                <a:solidFill>
                  <a:srgbClr val="000000"/>
                </a:solidFill>
              </a:rPr>
              <a:t>aggravatoria</a:t>
            </a:r>
            <a:r>
              <a:rPr lang="it-IT" dirty="0">
                <a:solidFill>
                  <a:srgbClr val="000000"/>
                </a:solidFill>
              </a:rPr>
              <a:t>".</a:t>
            </a:r>
          </a:p>
          <a:p>
            <a:pPr algn="just"/>
            <a:r>
              <a:rPr lang="it-IT" dirty="0">
                <a:solidFill>
                  <a:srgbClr val="000000"/>
                </a:solidFill>
              </a:rPr>
              <a:t>La Suprema Corte sottolinea che la tempestività dell’azione può ridurre/riparare il danno e riconosce la responsabilità del sindaco per omessa tempestiva segnalazione in presenza di indici di crisi chiari (perdite reiterate, capitale eroso ove tale omissione determini l’aggravamento della situazione debitoria) valorizzando </a:t>
            </a:r>
            <a:r>
              <a:rPr lang="it-IT" u="sng" dirty="0">
                <a:solidFill>
                  <a:srgbClr val="000000"/>
                </a:solidFill>
              </a:rPr>
              <a:t>la tempestività come elemento decisivo per esonerarsi dalla responsabilità</a:t>
            </a:r>
            <a:endParaRPr lang="it-IT" dirty="0">
              <a:solidFill>
                <a:srgbClr val="000000"/>
              </a:solidFill>
            </a:endParaRPr>
          </a:p>
          <a:p>
            <a:pPr algn="just"/>
            <a:endParaRPr lang="it-IT" dirty="0">
              <a:solidFill>
                <a:srgbClr val="000000"/>
              </a:solidFill>
            </a:endParaRPr>
          </a:p>
          <a:p>
            <a:pPr algn="just"/>
            <a:r>
              <a:rPr lang="it-IT" b="1" dirty="0" err="1">
                <a:solidFill>
                  <a:srgbClr val="000000"/>
                </a:solidFill>
              </a:rPr>
              <a:t>Trib</a:t>
            </a:r>
            <a:r>
              <a:rPr lang="it-IT" b="1" dirty="0">
                <a:solidFill>
                  <a:srgbClr val="000000"/>
                </a:solidFill>
              </a:rPr>
              <a:t>. Milano, 12.03.2024</a:t>
            </a:r>
            <a:r>
              <a:rPr lang="it-IT" dirty="0">
                <a:solidFill>
                  <a:srgbClr val="000000"/>
                </a:solidFill>
              </a:rPr>
              <a:t>: collegio sindacale responsabile di omissione di allerta</a:t>
            </a:r>
          </a:p>
          <a:p>
            <a:pPr algn="just"/>
            <a:r>
              <a:rPr lang="it-IT" dirty="0">
                <a:solidFill>
                  <a:srgbClr val="000000"/>
                </a:solidFill>
              </a:rPr>
              <a:t>Il Tribunale rafforza il principio in forza del quale la mancata segnalazione di indici di crisi integra la </a:t>
            </a:r>
            <a:r>
              <a:rPr lang="it-IT" u="sng" dirty="0">
                <a:solidFill>
                  <a:srgbClr val="000000"/>
                </a:solidFill>
              </a:rPr>
              <a:t>responsabilità in caso di danno patrimoniale sofferto dalla società o da creditori</a:t>
            </a:r>
            <a:r>
              <a:rPr lang="it-IT" dirty="0">
                <a:solidFill>
                  <a:srgbClr val="000000"/>
                </a:solidFill>
              </a:rPr>
              <a:t>, condannando il sindaco che abbia omesso segnalazioni su gravi anomalie di bilancio per responsabilità insieme con gli amministratori.</a:t>
            </a: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NESSO DI CAUSALITÀ E ONERE DELLA PROVA</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26538124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25940" y="2028824"/>
            <a:ext cx="8763000" cy="4555093"/>
          </a:xfrm>
          <a:prstGeom prst="rect">
            <a:avLst/>
          </a:prstGeom>
          <a:noFill/>
        </p:spPr>
        <p:txBody>
          <a:bodyPr wrap="square">
            <a:spAutoFit/>
          </a:bodyPr>
          <a:lstStyle/>
          <a:p>
            <a:pPr algn="just"/>
            <a:r>
              <a:rPr lang="it-IT" sz="1600" b="1" dirty="0" err="1">
                <a:solidFill>
                  <a:srgbClr val="000000"/>
                </a:solidFill>
              </a:rPr>
              <a:t>Cass</a:t>
            </a:r>
            <a:r>
              <a:rPr lang="it-IT" sz="1600" b="1" dirty="0">
                <a:solidFill>
                  <a:srgbClr val="000000"/>
                </a:solidFill>
              </a:rPr>
              <a:t>. </a:t>
            </a:r>
            <a:r>
              <a:rPr lang="it-IT" sz="1600" b="1" dirty="0" err="1">
                <a:solidFill>
                  <a:srgbClr val="000000"/>
                </a:solidFill>
              </a:rPr>
              <a:t>Civ</a:t>
            </a:r>
            <a:r>
              <a:rPr lang="it-IT" sz="1600" b="1" dirty="0">
                <a:solidFill>
                  <a:srgbClr val="000000"/>
                </a:solidFill>
              </a:rPr>
              <a:t>. n. 5687/2021 </a:t>
            </a:r>
            <a:r>
              <a:rPr lang="it-IT" sz="1600" dirty="0">
                <a:solidFill>
                  <a:srgbClr val="000000"/>
                </a:solidFill>
              </a:rPr>
              <a:t>e </a:t>
            </a:r>
            <a:r>
              <a:rPr lang="it-IT" sz="1600" b="1" dirty="0" err="1">
                <a:solidFill>
                  <a:srgbClr val="000000"/>
                </a:solidFill>
              </a:rPr>
              <a:t>App</a:t>
            </a:r>
            <a:r>
              <a:rPr lang="it-IT" sz="1600" b="1" dirty="0">
                <a:solidFill>
                  <a:srgbClr val="000000"/>
                </a:solidFill>
              </a:rPr>
              <a:t>. Milano, 23.01.2021</a:t>
            </a:r>
            <a:r>
              <a:rPr lang="it-IT" sz="1600" dirty="0">
                <a:solidFill>
                  <a:srgbClr val="000000"/>
                </a:solidFill>
              </a:rPr>
              <a:t>: </a:t>
            </a:r>
            <a:r>
              <a:rPr lang="it-IT" sz="1600" u="sng" dirty="0">
                <a:solidFill>
                  <a:srgbClr val="000000"/>
                </a:solidFill>
              </a:rPr>
              <a:t>verbalizzazione = esonero </a:t>
            </a:r>
          </a:p>
          <a:p>
            <a:pPr algn="just"/>
            <a:r>
              <a:rPr lang="it-IT" sz="1600" dirty="0">
                <a:solidFill>
                  <a:srgbClr val="000000"/>
                </a:solidFill>
              </a:rPr>
              <a:t>La verbalizzazione dettagliata e la "tracciabilità" delle comunicazioni costituiscano elemento chiave di esonero dalla responsabilità. La Corte ribadisce l'importanza della verbalizzazione dettagliata delle attività di controllo e vigilanza esercitate dai sindaci e revisori, quale essenziale presidio di autotutela.</a:t>
            </a:r>
          </a:p>
          <a:p>
            <a:pPr algn="just"/>
            <a:endParaRPr lang="it-IT" sz="1600" dirty="0">
              <a:solidFill>
                <a:srgbClr val="000000"/>
              </a:solidFill>
            </a:endParaRPr>
          </a:p>
          <a:p>
            <a:pPr algn="just"/>
            <a:r>
              <a:rPr lang="it-IT" sz="1600" b="1" dirty="0" err="1">
                <a:solidFill>
                  <a:srgbClr val="000000"/>
                </a:solidFill>
              </a:rPr>
              <a:t>Trib</a:t>
            </a:r>
            <a:r>
              <a:rPr lang="it-IT" sz="1600" b="1" dirty="0">
                <a:solidFill>
                  <a:srgbClr val="000000"/>
                </a:solidFill>
              </a:rPr>
              <a:t>. Vercelli 14 marzo 2025</a:t>
            </a:r>
            <a:r>
              <a:rPr lang="it-IT" sz="1600" dirty="0">
                <a:solidFill>
                  <a:srgbClr val="000000"/>
                </a:solidFill>
              </a:rPr>
              <a:t>: </a:t>
            </a:r>
            <a:r>
              <a:rPr lang="it-IT" sz="1600" u="sng" dirty="0">
                <a:solidFill>
                  <a:srgbClr val="000000"/>
                </a:solidFill>
              </a:rPr>
              <a:t>controllo effettivo=attenuazione o esclusione di responsabilità</a:t>
            </a:r>
          </a:p>
          <a:p>
            <a:pPr algn="just"/>
            <a:r>
              <a:rPr lang="it-IT" sz="1600" dirty="0">
                <a:solidFill>
                  <a:srgbClr val="000000"/>
                </a:solidFill>
              </a:rPr>
              <a:t>“</a:t>
            </a:r>
            <a:r>
              <a:rPr lang="it-IT" sz="1600" i="1" dirty="0">
                <a:solidFill>
                  <a:srgbClr val="000000"/>
                </a:solidFill>
              </a:rPr>
              <a:t>il dovere di vigilanza dell’organo di controllo ai sensi dell’art. 2403 c.c. non si esaurisce nell’attività meramente formale, ma richiede </a:t>
            </a:r>
            <a:r>
              <a:rPr lang="it-IT" sz="1600" i="1" u="sng" dirty="0">
                <a:solidFill>
                  <a:srgbClr val="000000"/>
                </a:solidFill>
              </a:rPr>
              <a:t>una condotta attiva, efficace e tempestiva</a:t>
            </a:r>
            <a:r>
              <a:rPr lang="it-IT" sz="1600" i="1" dirty="0">
                <a:solidFill>
                  <a:srgbClr val="000000"/>
                </a:solidFill>
              </a:rPr>
              <a:t>, che impone l’adozione di ogni iniziativa idonea ad esercitare un controllo effettivo sulla gestione sociale, anche mediante l’uso degli strumenti istruttori e impeditivi previsti dalla legge</a:t>
            </a:r>
            <a:r>
              <a:rPr lang="it-IT" sz="1600" dirty="0">
                <a:solidFill>
                  <a:srgbClr val="000000"/>
                </a:solidFill>
              </a:rPr>
              <a:t>” e su questo presupposto specifica che “</a:t>
            </a:r>
            <a:r>
              <a:rPr lang="it-IT" sz="1600" i="1" dirty="0">
                <a:solidFill>
                  <a:srgbClr val="000000"/>
                </a:solidFill>
              </a:rPr>
              <a:t>la segnalazione di allerta ex art. 25 </a:t>
            </a:r>
            <a:r>
              <a:rPr lang="it-IT" sz="1600" i="1" dirty="0" err="1">
                <a:solidFill>
                  <a:srgbClr val="000000"/>
                </a:solidFill>
              </a:rPr>
              <a:t>octies</a:t>
            </a:r>
            <a:r>
              <a:rPr lang="it-IT" sz="1600" i="1" dirty="0">
                <a:solidFill>
                  <a:srgbClr val="000000"/>
                </a:solidFill>
              </a:rPr>
              <a:t> CCII deve essere effettuata entro 60 giorni dalla conoscenza dello stato di crisi ed è valutata ai fini dell’attenuazione o esclusione della responsabilità del sindaco</a:t>
            </a:r>
            <a:r>
              <a:rPr lang="it-IT" sz="1600" dirty="0">
                <a:solidFill>
                  <a:srgbClr val="000000"/>
                </a:solidFill>
              </a:rPr>
              <a:t>”, mentre “</a:t>
            </a:r>
            <a:r>
              <a:rPr lang="it-IT" sz="1600" i="1" dirty="0">
                <a:solidFill>
                  <a:srgbClr val="000000"/>
                </a:solidFill>
              </a:rPr>
              <a:t>una segnalazione tardiva, effettuata quando la crisi è già irreversibile, non è idonea a soddisfare lo scopo della norma, che è quello di favorire l’emersione anticipata della crisi e la salvaguardia del valore aziendale ….. L’omessa contestazione del lungo periodo di crisi e la mancata dimostrazione di atti di vigilanza effettiva da parte del sindaco, in una situazione societaria compromessa da anni, integra l’inadempimento rilevante a giustificare l’esclusione del compenso professionale dal passivo</a:t>
            </a:r>
            <a:r>
              <a:rPr lang="it-IT" sz="1600" dirty="0">
                <a:solidFill>
                  <a:srgbClr val="000000"/>
                </a:solidFill>
              </a:rPr>
              <a:t>”</a:t>
            </a: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NESSO DI CAUSALITÀ E ONERE DELLA PROVA</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16033320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2181225"/>
            <a:ext cx="8763000" cy="5047536"/>
          </a:xfrm>
          <a:prstGeom prst="rect">
            <a:avLst/>
          </a:prstGeom>
          <a:noFill/>
        </p:spPr>
        <p:txBody>
          <a:bodyPr wrap="square">
            <a:spAutoFit/>
          </a:bodyPr>
          <a:lstStyle/>
          <a:p>
            <a:pPr algn="just"/>
            <a:r>
              <a:rPr lang="it-IT" sz="1600" dirty="0">
                <a:solidFill>
                  <a:srgbClr val="000000"/>
                </a:solidFill>
              </a:rPr>
              <a:t>Il ruolo degli organi di controllo si è evoluto verso un </a:t>
            </a:r>
          </a:p>
          <a:p>
            <a:pPr algn="just"/>
            <a:endParaRPr lang="it-IT" sz="1600" dirty="0">
              <a:solidFill>
                <a:srgbClr val="000000"/>
              </a:solidFill>
            </a:endParaRPr>
          </a:p>
          <a:p>
            <a:pPr algn="ctr"/>
            <a:r>
              <a:rPr lang="it-IT" sz="1600" b="1" dirty="0">
                <a:solidFill>
                  <a:srgbClr val="000000"/>
                </a:solidFill>
              </a:rPr>
              <a:t>PRESIDIO ATTIVO DI LEGALITÀ E STABILITÀ AZIENDALE</a:t>
            </a:r>
            <a:endParaRPr lang="it-IT" sz="1600" dirty="0">
              <a:solidFill>
                <a:srgbClr val="000000"/>
              </a:solidFill>
            </a:endParaRPr>
          </a:p>
          <a:p>
            <a:pPr algn="just"/>
            <a:endParaRPr lang="it-IT" sz="1600" dirty="0">
              <a:solidFill>
                <a:srgbClr val="000000"/>
              </a:solidFill>
            </a:endParaRPr>
          </a:p>
          <a:p>
            <a:pPr algn="just"/>
            <a:r>
              <a:rPr lang="it-IT" sz="1600" dirty="0">
                <a:solidFill>
                  <a:srgbClr val="000000"/>
                </a:solidFill>
              </a:rPr>
              <a:t>La responsabilità per omessa segnalazione </a:t>
            </a:r>
            <a:r>
              <a:rPr lang="it-IT" sz="1600" b="1" dirty="0">
                <a:solidFill>
                  <a:srgbClr val="000000"/>
                </a:solidFill>
              </a:rPr>
              <a:t>non è una sanzione per non aver previsto la crisi, ma per non aver svolto il proprio incarico con diligenza e tempestività di fronte a segnali evidenti</a:t>
            </a:r>
            <a:r>
              <a:rPr lang="it-IT" sz="1600" dirty="0">
                <a:solidFill>
                  <a:srgbClr val="000000"/>
                </a:solidFill>
              </a:rPr>
              <a:t>. </a:t>
            </a:r>
          </a:p>
          <a:p>
            <a:pPr algn="just"/>
            <a:endParaRPr lang="it-IT" sz="1600" dirty="0">
              <a:solidFill>
                <a:srgbClr val="000000"/>
              </a:solidFill>
            </a:endParaRPr>
          </a:p>
          <a:p>
            <a:pPr algn="just"/>
            <a:r>
              <a:rPr lang="it-IT" sz="1600" dirty="0">
                <a:solidFill>
                  <a:srgbClr val="000000"/>
                </a:solidFill>
              </a:rPr>
              <a:t>La documentazione puntuale e formale dell'attività di vigilanza rappresenta la principale forma di autotutela per il professionista.</a:t>
            </a:r>
          </a:p>
          <a:p>
            <a:pPr algn="just"/>
            <a:endParaRPr lang="it-IT" sz="1600" dirty="0">
              <a:solidFill>
                <a:srgbClr val="000000"/>
              </a:solidFill>
            </a:endParaRPr>
          </a:p>
          <a:p>
            <a:pPr algn="just"/>
            <a:r>
              <a:rPr lang="it-IT" sz="1600" dirty="0">
                <a:solidFill>
                  <a:srgbClr val="000000"/>
                </a:solidFill>
              </a:rPr>
              <a:t>La responsabilità dei sindaci e dei revisori legali si configura tanto nella fase di individuazione degli elementi di allarme quanto nella sollecita attivazione dei poteri di segnalazione verso gli amministratori.</a:t>
            </a:r>
          </a:p>
          <a:p>
            <a:pPr algn="just"/>
            <a:r>
              <a:rPr lang="it-IT" sz="1600" dirty="0">
                <a:solidFill>
                  <a:srgbClr val="000000"/>
                </a:solidFill>
              </a:rPr>
              <a:t>Quindi, da tali principi si può evincere che:</a:t>
            </a:r>
          </a:p>
          <a:p>
            <a:pPr marL="285750" indent="-285750" algn="just">
              <a:buFont typeface="Wingdings" panose="05000000000000000000" pitchFamily="2" charset="2"/>
              <a:buChar char="§"/>
            </a:pPr>
            <a:r>
              <a:rPr lang="it-IT" sz="1600" b="1" dirty="0">
                <a:solidFill>
                  <a:srgbClr val="000000"/>
                </a:solidFill>
              </a:rPr>
              <a:t>la tempestività e tracciabilità delle iniziative assunte rappresentano la miglior tutela e protezione da ogni responsabilità </a:t>
            </a:r>
            <a:r>
              <a:rPr lang="it-IT" sz="1600" dirty="0">
                <a:solidFill>
                  <a:srgbClr val="000000"/>
                </a:solidFill>
              </a:rPr>
              <a:t>con necessità di documentare ogni passaggio: chi controlla deve documentare, verbalizzare, intervenire formalmente;</a:t>
            </a:r>
          </a:p>
          <a:p>
            <a:pPr marL="285750" indent="-285750" algn="just">
              <a:buFont typeface="Wingdings" panose="05000000000000000000" pitchFamily="2" charset="2"/>
              <a:buChar char="§"/>
            </a:pPr>
            <a:r>
              <a:rPr lang="it-IT" sz="1600" b="1" dirty="0">
                <a:solidFill>
                  <a:srgbClr val="000000"/>
                </a:solidFill>
              </a:rPr>
              <a:t>la responsabilità si misura con ciò che il professionista "avrebbe dovuto fare" </a:t>
            </a:r>
            <a:r>
              <a:rPr lang="it-IT" sz="1600" dirty="0">
                <a:solidFill>
                  <a:srgbClr val="000000"/>
                </a:solidFill>
              </a:rPr>
              <a:t>per cui occorre stimolare il </a:t>
            </a:r>
            <a:r>
              <a:rPr lang="it-IT" sz="1600" b="1" dirty="0">
                <a:solidFill>
                  <a:srgbClr val="000000"/>
                </a:solidFill>
              </a:rPr>
              <a:t>ruolo proattivo del sindaco/revisore </a:t>
            </a:r>
            <a:r>
              <a:rPr lang="it-IT" sz="1600" dirty="0">
                <a:solidFill>
                  <a:srgbClr val="000000"/>
                </a:solidFill>
              </a:rPr>
              <a:t>nell'attività di controllo e successiva eventuale segnalazione.</a:t>
            </a: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CONCLUSIONI</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19760297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2181225"/>
            <a:ext cx="8763000" cy="4524315"/>
          </a:xfrm>
          <a:prstGeom prst="rect">
            <a:avLst/>
          </a:prstGeom>
          <a:noFill/>
        </p:spPr>
        <p:txBody>
          <a:bodyPr wrap="square">
            <a:spAutoFit/>
          </a:bodyPr>
          <a:lstStyle/>
          <a:p>
            <a:pPr algn="just"/>
            <a:r>
              <a:rPr lang="it-IT" b="1" dirty="0">
                <a:solidFill>
                  <a:srgbClr val="000000"/>
                </a:solidFill>
              </a:rPr>
              <a:t>Contesto</a:t>
            </a:r>
            <a:r>
              <a:rPr lang="it-IT" dirty="0">
                <a:solidFill>
                  <a:srgbClr val="000000"/>
                </a:solidFill>
              </a:rPr>
              <a:t>:</a:t>
            </a:r>
          </a:p>
          <a:p>
            <a:pPr algn="just"/>
            <a:r>
              <a:rPr lang="it-IT" dirty="0">
                <a:solidFill>
                  <a:srgbClr val="000000"/>
                </a:solidFill>
              </a:rPr>
              <a:t>Società industriale con progressiva erosione delle disponibilità liquide, ritardi nei pagamenti dei fornitori ed esposizioni bancarie in aumento.</a:t>
            </a:r>
          </a:p>
          <a:p>
            <a:pPr algn="just"/>
            <a:endParaRPr lang="it-IT" dirty="0">
              <a:solidFill>
                <a:srgbClr val="000000"/>
              </a:solidFill>
            </a:endParaRPr>
          </a:p>
          <a:p>
            <a:pPr algn="just"/>
            <a:r>
              <a:rPr lang="it-IT" b="1" dirty="0">
                <a:solidFill>
                  <a:srgbClr val="000000"/>
                </a:solidFill>
              </a:rPr>
              <a:t>Azione del Collegio sindacale</a:t>
            </a:r>
            <a:r>
              <a:rPr lang="it-IT" dirty="0">
                <a:solidFill>
                  <a:srgbClr val="000000"/>
                </a:solidFill>
              </a:rPr>
              <a:t>:</a:t>
            </a:r>
          </a:p>
          <a:p>
            <a:pPr algn="just"/>
            <a:r>
              <a:rPr lang="it-IT" dirty="0">
                <a:solidFill>
                  <a:srgbClr val="000000"/>
                </a:solidFill>
              </a:rPr>
              <a:t>Esamina la situazione finanziaria trimestralmente e rileva nel bilancio intermedio un patrimonio netto prossimo a zero con flussi di cassa in forte diminuzione.</a:t>
            </a:r>
          </a:p>
          <a:p>
            <a:pPr algn="just"/>
            <a:r>
              <a:rPr lang="it-IT" dirty="0">
                <a:solidFill>
                  <a:srgbClr val="000000"/>
                </a:solidFill>
              </a:rPr>
              <a:t>Provvede a redigere una segnalazione scritta al </a:t>
            </a:r>
            <a:r>
              <a:rPr lang="it-IT" dirty="0" err="1">
                <a:solidFill>
                  <a:srgbClr val="000000"/>
                </a:solidFill>
              </a:rPr>
              <a:t>CdA</a:t>
            </a:r>
            <a:r>
              <a:rPr lang="it-IT" dirty="0">
                <a:solidFill>
                  <a:srgbClr val="000000"/>
                </a:solidFill>
              </a:rPr>
              <a:t>, chiedendo l'immediata adozione di misure correttive e la convocazione dell'assemblea.</a:t>
            </a:r>
          </a:p>
          <a:p>
            <a:pPr algn="just"/>
            <a:endParaRPr lang="it-IT" dirty="0">
              <a:solidFill>
                <a:srgbClr val="000000"/>
              </a:solidFill>
            </a:endParaRPr>
          </a:p>
          <a:p>
            <a:pPr algn="just"/>
            <a:r>
              <a:rPr lang="it-IT" b="1" dirty="0">
                <a:solidFill>
                  <a:srgbClr val="000000"/>
                </a:solidFill>
              </a:rPr>
              <a:t>Esito</a:t>
            </a:r>
            <a:r>
              <a:rPr lang="it-IT" dirty="0">
                <a:solidFill>
                  <a:srgbClr val="000000"/>
                </a:solidFill>
              </a:rPr>
              <a:t>:</a:t>
            </a:r>
          </a:p>
          <a:p>
            <a:pPr algn="just"/>
            <a:r>
              <a:rPr lang="it-IT" dirty="0">
                <a:solidFill>
                  <a:srgbClr val="000000"/>
                </a:solidFill>
              </a:rPr>
              <a:t>Gli amministratori adottano tempestivamente un piano di ristrutturazione e ricapitalizzazione: in caso di azione di responsabilità successiva, la tempestività della segnalazione e la verbalizzazione tutelano i sindaci dalla corresponsabilità.</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CASE STUDY N. 1 </a:t>
            </a:r>
          </a:p>
          <a:p>
            <a:pPr algn="ctr"/>
            <a:r>
              <a:rPr lang="it-IT" sz="2400" b="1" dirty="0">
                <a:ln w="0"/>
                <a:solidFill>
                  <a:srgbClr val="E48312"/>
                </a:solidFill>
                <a:effectLst>
                  <a:outerShdw blurRad="38100" dist="25400" dir="5400000" algn="ctr" rotWithShape="0">
                    <a:srgbClr val="6E747A">
                      <a:alpha val="43000"/>
                    </a:srgbClr>
                  </a:outerShdw>
                </a:effectLst>
              </a:rPr>
              <a:t>CRISI DI LIQUIDITÀ RILEVATA DAL COLLEGIO SINDACALE</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1035039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2486025"/>
            <a:ext cx="8763000" cy="3970318"/>
          </a:xfrm>
          <a:prstGeom prst="rect">
            <a:avLst/>
          </a:prstGeom>
          <a:noFill/>
        </p:spPr>
        <p:txBody>
          <a:bodyPr wrap="square">
            <a:spAutoFit/>
          </a:bodyPr>
          <a:lstStyle/>
          <a:p>
            <a:pPr algn="just"/>
            <a:r>
              <a:rPr lang="it-IT" b="1" dirty="0">
                <a:solidFill>
                  <a:srgbClr val="000000"/>
                </a:solidFill>
              </a:rPr>
              <a:t>Contesto</a:t>
            </a:r>
            <a:r>
              <a:rPr lang="it-IT" dirty="0">
                <a:solidFill>
                  <a:srgbClr val="000000"/>
                </a:solidFill>
              </a:rPr>
              <a:t>:</a:t>
            </a:r>
          </a:p>
          <a:p>
            <a:pPr algn="just"/>
            <a:r>
              <a:rPr lang="it-IT" dirty="0">
                <a:solidFill>
                  <a:srgbClr val="000000"/>
                </a:solidFill>
              </a:rPr>
              <a:t>Società commerciale con perdite ricorrenti, capitale sociale intaccato, ma il collegio si limita ad annotazioni generiche nei verbali.</a:t>
            </a:r>
          </a:p>
          <a:p>
            <a:pPr algn="just"/>
            <a:endParaRPr lang="it-IT" dirty="0">
              <a:solidFill>
                <a:srgbClr val="000000"/>
              </a:solidFill>
            </a:endParaRPr>
          </a:p>
          <a:p>
            <a:pPr algn="just"/>
            <a:r>
              <a:rPr lang="it-IT" b="1" dirty="0">
                <a:solidFill>
                  <a:srgbClr val="000000"/>
                </a:solidFill>
              </a:rPr>
              <a:t>Assenza di azione</a:t>
            </a:r>
            <a:r>
              <a:rPr lang="it-IT" dirty="0">
                <a:solidFill>
                  <a:srgbClr val="000000"/>
                </a:solidFill>
              </a:rPr>
              <a:t>:</a:t>
            </a:r>
          </a:p>
          <a:p>
            <a:pPr algn="just"/>
            <a:r>
              <a:rPr lang="it-IT" dirty="0">
                <a:solidFill>
                  <a:srgbClr val="000000"/>
                </a:solidFill>
              </a:rPr>
              <a:t>Il Collegio sindacale non invia alcuna segnalazione formale agli amministratori, perciò non verbalizza né segnala, ma addossa il problema alla gestione.</a:t>
            </a:r>
          </a:p>
          <a:p>
            <a:pPr algn="just"/>
            <a:endParaRPr lang="it-IT" dirty="0">
              <a:solidFill>
                <a:srgbClr val="000000"/>
              </a:solidFill>
            </a:endParaRPr>
          </a:p>
          <a:p>
            <a:pPr algn="just"/>
            <a:r>
              <a:rPr lang="it-IT" b="1" dirty="0">
                <a:solidFill>
                  <a:srgbClr val="000000"/>
                </a:solidFill>
              </a:rPr>
              <a:t>Esito</a:t>
            </a:r>
            <a:r>
              <a:rPr lang="it-IT" dirty="0">
                <a:solidFill>
                  <a:srgbClr val="000000"/>
                </a:solidFill>
              </a:rPr>
              <a:t>:</a:t>
            </a:r>
          </a:p>
          <a:p>
            <a:pPr algn="just"/>
            <a:r>
              <a:rPr lang="it-IT" dirty="0">
                <a:solidFill>
                  <a:srgbClr val="000000"/>
                </a:solidFill>
              </a:rPr>
              <a:t>I creditori agiscono per l'aggravamento dello stato di insolvenza.</a:t>
            </a:r>
          </a:p>
          <a:p>
            <a:pPr algn="just"/>
            <a:r>
              <a:rPr lang="it-IT" dirty="0">
                <a:solidFill>
                  <a:srgbClr val="000000"/>
                </a:solidFill>
              </a:rPr>
              <a:t>In giudizio la mancata segnalazione (o anche la mancata verbalizzazione) determina l'accertamento della responsabilità dei sindaci insieme a quella del </a:t>
            </a:r>
            <a:r>
              <a:rPr lang="it-IT" dirty="0" err="1">
                <a:solidFill>
                  <a:srgbClr val="000000"/>
                </a:solidFill>
              </a:rPr>
              <a:t>CdA</a:t>
            </a:r>
            <a:r>
              <a:rPr lang="it-IT" dirty="0">
                <a:solidFill>
                  <a:srgbClr val="000000"/>
                </a:solidFill>
              </a:rPr>
              <a:t>.</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CASE STUDY N. 2 </a:t>
            </a:r>
          </a:p>
          <a:p>
            <a:pPr algn="ctr"/>
            <a:r>
              <a:rPr lang="it-IT" sz="2400" b="1" dirty="0">
                <a:ln w="0"/>
                <a:solidFill>
                  <a:srgbClr val="E48312"/>
                </a:solidFill>
                <a:effectLst>
                  <a:outerShdw blurRad="38100" dist="25400" dir="5400000" algn="ctr" rotWithShape="0">
                    <a:srgbClr val="6E747A">
                      <a:alpha val="43000"/>
                    </a:srgbClr>
                  </a:outerShdw>
                </a:effectLst>
              </a:rPr>
              <a:t>OMISSIONE DI VIGILANZA E RESPONSABILITÀ</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5029048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16A60-6D22-577C-5C64-35E416305CFA}"/>
              </a:ext>
            </a:extLst>
          </p:cNvPr>
          <p:cNvSpPr>
            <a:spLocks noGrp="1"/>
          </p:cNvSpPr>
          <p:nvPr>
            <p:ph type="title"/>
          </p:nvPr>
        </p:nvSpPr>
        <p:spPr>
          <a:xfrm>
            <a:off x="1859662" y="885824"/>
            <a:ext cx="7678038" cy="381001"/>
          </a:xfrm>
        </p:spPr>
        <p:txBody>
          <a:bodyPr>
            <a:normAutofit/>
          </a:bodyPr>
          <a:lstStyle/>
          <a:p>
            <a:endParaRPr lang="it-IT" sz="1600" dirty="0"/>
          </a:p>
        </p:txBody>
      </p:sp>
      <p:sp>
        <p:nvSpPr>
          <p:cNvPr id="4" name="CasellaDiTesto 3">
            <a:extLst>
              <a:ext uri="{FF2B5EF4-FFF2-40B4-BE49-F238E27FC236}">
                <a16:creationId xmlns:a16="http://schemas.microsoft.com/office/drawing/2014/main" id="{DC4D22D9-6837-8E0E-8E17-FEA92E7B2571}"/>
              </a:ext>
            </a:extLst>
          </p:cNvPr>
          <p:cNvSpPr txBox="1"/>
          <p:nvPr/>
        </p:nvSpPr>
        <p:spPr>
          <a:xfrm>
            <a:off x="1003301" y="2562225"/>
            <a:ext cx="8763000" cy="3693319"/>
          </a:xfrm>
          <a:prstGeom prst="rect">
            <a:avLst/>
          </a:prstGeom>
          <a:noFill/>
        </p:spPr>
        <p:txBody>
          <a:bodyPr wrap="square">
            <a:spAutoFit/>
          </a:bodyPr>
          <a:lstStyle/>
          <a:p>
            <a:pPr algn="just"/>
            <a:r>
              <a:rPr lang="it-IT" b="1" dirty="0">
                <a:solidFill>
                  <a:srgbClr val="000000"/>
                </a:solidFill>
              </a:rPr>
              <a:t>Contesto</a:t>
            </a:r>
            <a:r>
              <a:rPr lang="it-IT" dirty="0">
                <a:solidFill>
                  <a:srgbClr val="000000"/>
                </a:solidFill>
              </a:rPr>
              <a:t>:</a:t>
            </a:r>
          </a:p>
          <a:p>
            <a:pPr algn="just"/>
            <a:r>
              <a:rPr lang="it-IT" dirty="0">
                <a:solidFill>
                  <a:srgbClr val="000000"/>
                </a:solidFill>
              </a:rPr>
              <a:t>Il Revisore unico nota l'assenza dei requisiti di continuità aziendale </a:t>
            </a:r>
            <a:r>
              <a:rPr lang="it-IT" dirty="0">
                <a:solidFill>
                  <a:srgbClr val="000000"/>
                </a:solidFill>
                <a:latin typeface="Arial" panose="020B0604020202020204" pitchFamily="34" charset="0"/>
                <a:cs typeface="Arial" panose="020B0604020202020204" pitchFamily="34" charset="0"/>
              </a:rPr>
              <a:t>→ </a:t>
            </a:r>
            <a:r>
              <a:rPr lang="it-IT" dirty="0">
                <a:solidFill>
                  <a:srgbClr val="000000"/>
                </a:solidFill>
              </a:rPr>
              <a:t>ad es. i creditori sociali non sono soddisfatti e sono stati sospesi i pagamenti degli stipendi.</a:t>
            </a:r>
          </a:p>
          <a:p>
            <a:pPr algn="just"/>
            <a:endParaRPr lang="it-IT" dirty="0">
              <a:solidFill>
                <a:srgbClr val="000000"/>
              </a:solidFill>
            </a:endParaRPr>
          </a:p>
          <a:p>
            <a:pPr algn="just"/>
            <a:r>
              <a:rPr lang="it-IT" b="1" dirty="0">
                <a:solidFill>
                  <a:srgbClr val="000000"/>
                </a:solidFill>
              </a:rPr>
              <a:t>Azione</a:t>
            </a:r>
            <a:r>
              <a:rPr lang="it-IT" dirty="0">
                <a:solidFill>
                  <a:srgbClr val="000000"/>
                </a:solidFill>
              </a:rPr>
              <a:t>:</a:t>
            </a:r>
          </a:p>
          <a:p>
            <a:pPr algn="just"/>
            <a:r>
              <a:rPr lang="it-IT" dirty="0">
                <a:solidFill>
                  <a:srgbClr val="000000"/>
                </a:solidFill>
              </a:rPr>
              <a:t>Il Revisore effettua una segnalazione formale dettagliata via PEC agli amministratori ed allega una relazione tecnica sulle criticità.</a:t>
            </a:r>
          </a:p>
          <a:p>
            <a:pPr algn="just"/>
            <a:endParaRPr lang="it-IT" dirty="0">
              <a:solidFill>
                <a:srgbClr val="000000"/>
              </a:solidFill>
            </a:endParaRPr>
          </a:p>
          <a:p>
            <a:pPr algn="just"/>
            <a:r>
              <a:rPr lang="it-IT" b="1" dirty="0">
                <a:solidFill>
                  <a:srgbClr val="000000"/>
                </a:solidFill>
              </a:rPr>
              <a:t>Esito</a:t>
            </a:r>
            <a:r>
              <a:rPr lang="it-IT" dirty="0">
                <a:solidFill>
                  <a:srgbClr val="000000"/>
                </a:solidFill>
              </a:rPr>
              <a:t>:</a:t>
            </a:r>
          </a:p>
          <a:p>
            <a:pPr algn="just"/>
            <a:r>
              <a:rPr lang="it-IT" dirty="0">
                <a:solidFill>
                  <a:srgbClr val="000000"/>
                </a:solidFill>
              </a:rPr>
              <a:t>Pur intervenendo la crisi e la successiva liquidazione della società, il Revisore ha una prova della tempestiva segnalazione e della tracciabilità formale della sua comunicazione.</a:t>
            </a:r>
          </a:p>
          <a:p>
            <a:pPr algn="just"/>
            <a:endParaRPr lang="it-IT" dirty="0">
              <a:solidFill>
                <a:srgbClr val="000000"/>
              </a:solidFill>
            </a:endParaRPr>
          </a:p>
          <a:p>
            <a:pPr algn="just"/>
            <a:endParaRPr lang="it-IT" dirty="0">
              <a:solidFill>
                <a:srgbClr val="000000"/>
              </a:solidFill>
            </a:endParaRPr>
          </a:p>
        </p:txBody>
      </p:sp>
      <p:sp>
        <p:nvSpPr>
          <p:cNvPr id="5" name="Rettangolo 4">
            <a:extLst>
              <a:ext uri="{FF2B5EF4-FFF2-40B4-BE49-F238E27FC236}">
                <a16:creationId xmlns:a16="http://schemas.microsoft.com/office/drawing/2014/main" id="{DD97D9A8-9435-0F3F-1112-322D26B98C50}"/>
              </a:ext>
            </a:extLst>
          </p:cNvPr>
          <p:cNvSpPr/>
          <p:nvPr/>
        </p:nvSpPr>
        <p:spPr>
          <a:xfrm>
            <a:off x="1689101" y="581025"/>
            <a:ext cx="80772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rgbClr val="E48312"/>
                </a:solidFill>
                <a:effectLst>
                  <a:outerShdw blurRad="38100" dist="25400" dir="5400000" algn="ctr" rotWithShape="0">
                    <a:srgbClr val="6E747A">
                      <a:alpha val="43000"/>
                    </a:srgbClr>
                  </a:outerShdw>
                </a:effectLst>
              </a:rPr>
              <a:t>CASE STUDY N. 3 </a:t>
            </a:r>
          </a:p>
          <a:p>
            <a:pPr algn="ctr"/>
            <a:r>
              <a:rPr lang="it-IT" sz="2400" b="1" dirty="0">
                <a:ln w="0"/>
                <a:solidFill>
                  <a:srgbClr val="E48312"/>
                </a:solidFill>
                <a:effectLst>
                  <a:outerShdw blurRad="38100" dist="25400" dir="5400000" algn="ctr" rotWithShape="0">
                    <a:srgbClr val="6E747A">
                      <a:alpha val="43000"/>
                    </a:srgbClr>
                  </a:outerShdw>
                </a:effectLst>
              </a:rPr>
              <a:t>SEGNALAZIONE TEMPESTIVA SULLO SQUILIBRIO FINANZIARIO</a:t>
            </a:r>
          </a:p>
        </p:txBody>
      </p:sp>
      <p:pic>
        <p:nvPicPr>
          <p:cNvPr id="3" name="Immagine 2">
            <a:extLst>
              <a:ext uri="{FF2B5EF4-FFF2-40B4-BE49-F238E27FC236}">
                <a16:creationId xmlns:a16="http://schemas.microsoft.com/office/drawing/2014/main" id="{F48E0688-F8E8-025F-8AF0-CE5A95CD8895}"/>
              </a:ext>
            </a:extLst>
          </p:cNvPr>
          <p:cNvPicPr>
            <a:picLocks noChangeAspect="1"/>
          </p:cNvPicPr>
          <p:nvPr/>
        </p:nvPicPr>
        <p:blipFill>
          <a:blip r:embed="rId2"/>
          <a:stretch>
            <a:fillRect/>
          </a:stretch>
        </p:blipFill>
        <p:spPr>
          <a:xfrm>
            <a:off x="165100" y="54643"/>
            <a:ext cx="1447800" cy="1059782"/>
          </a:xfrm>
          <a:prstGeom prst="rect">
            <a:avLst/>
          </a:prstGeom>
        </p:spPr>
      </p:pic>
    </p:spTree>
    <p:extLst>
      <p:ext uri="{BB962C8B-B14F-4D97-AF65-F5344CB8AC3E}">
        <p14:creationId xmlns:p14="http://schemas.microsoft.com/office/powerpoint/2010/main" val="3337063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C01457-502E-89F0-7C36-C918D0DF12C1}"/>
              </a:ext>
            </a:extLst>
          </p:cNvPr>
          <p:cNvSpPr>
            <a:spLocks noGrp="1"/>
          </p:cNvSpPr>
          <p:nvPr>
            <p:ph type="title"/>
          </p:nvPr>
        </p:nvSpPr>
        <p:spPr>
          <a:xfrm>
            <a:off x="2070100" y="1266824"/>
            <a:ext cx="7086600" cy="152401"/>
          </a:xfrm>
        </p:spPr>
        <p:txBody>
          <a:bodyPr>
            <a:noAutofit/>
          </a:bodyPr>
          <a:lstStyle/>
          <a:p>
            <a:r>
              <a:rPr lang="it-IT" sz="2800" dirty="0">
                <a:latin typeface="Palatino Linotype" panose="02040502050505030304" pitchFamily="18" charset="0"/>
              </a:rPr>
              <a:t>MODIFICHE del CORRETTIVO TER all’art. 17 CCII </a:t>
            </a:r>
          </a:p>
        </p:txBody>
      </p:sp>
      <p:sp>
        <p:nvSpPr>
          <p:cNvPr id="4" name="CasellaDiTesto 3">
            <a:extLst>
              <a:ext uri="{FF2B5EF4-FFF2-40B4-BE49-F238E27FC236}">
                <a16:creationId xmlns:a16="http://schemas.microsoft.com/office/drawing/2014/main" id="{3F7AEBE0-2195-2E9D-C0AD-DEDBD4533841}"/>
              </a:ext>
            </a:extLst>
          </p:cNvPr>
          <p:cNvSpPr txBox="1"/>
          <p:nvPr/>
        </p:nvSpPr>
        <p:spPr>
          <a:xfrm>
            <a:off x="1079500" y="2181224"/>
            <a:ext cx="8610600" cy="2308324"/>
          </a:xfrm>
          <a:prstGeom prst="rect">
            <a:avLst/>
          </a:prstGeom>
          <a:noFill/>
        </p:spPr>
        <p:txBody>
          <a:bodyPr wrap="square">
            <a:spAutoFit/>
          </a:bodyPr>
          <a:lstStyle/>
          <a:p>
            <a:pPr marL="342900" lvl="0" indent="-342900" algn="just">
              <a:buFont typeface="+mj-lt"/>
              <a:buAutoNum type="arabicPeriod" startAt="3"/>
            </a:pPr>
            <a:r>
              <a:rPr lang="it-IT" b="1" dirty="0"/>
              <a:t>Revisori legali: </a:t>
            </a:r>
            <a:r>
              <a:rPr lang="it-IT" dirty="0"/>
              <a:t>come stabilito dall'art. 14 del </a:t>
            </a:r>
            <a:r>
              <a:rPr lang="it-IT" dirty="0" err="1"/>
              <a:t>D.Lgs.</a:t>
            </a:r>
            <a:r>
              <a:rPr lang="it-IT" dirty="0"/>
              <a:t> n</a:t>
            </a:r>
            <a:r>
              <a:rPr lang="it-IT" b="1" dirty="0"/>
              <a:t>. </a:t>
            </a:r>
            <a:r>
              <a:rPr lang="it-IT" dirty="0"/>
              <a:t>39/2010 e dal principio di revisione ISA Italia 570, che è il principio che tratta della responsabilità del revisore relativamente alla valutazione della continuità aziendale,</a:t>
            </a:r>
          </a:p>
          <a:p>
            <a:pPr lvl="0" algn="just"/>
            <a:r>
              <a:rPr lang="it-IT" dirty="0"/>
              <a:t>i) verificare se esistono eventi o circostanze che possano mettere in dubbio la capacità dell'impresa di proseguire la propria attività e </a:t>
            </a:r>
          </a:p>
          <a:p>
            <a:pPr lvl="0" algn="just"/>
            <a:r>
              <a:rPr lang="it-IT" dirty="0"/>
              <a:t>ii) in linea con l'art. 25 </a:t>
            </a:r>
            <a:r>
              <a:rPr lang="it-IT" i="1" dirty="0" err="1"/>
              <a:t>octies</a:t>
            </a:r>
            <a:r>
              <a:rPr lang="it-IT" dirty="0"/>
              <a:t> CCII, </a:t>
            </a:r>
            <a:r>
              <a:rPr lang="it-IT" u="sng" dirty="0"/>
              <a:t>nell'ambito delle proprie funzioni</a:t>
            </a:r>
            <a:r>
              <a:rPr lang="it-IT" dirty="0"/>
              <a:t>, segnalare agli amministratori la sussistenza dei sintomi dello stato di crisi od insolvenza.</a:t>
            </a:r>
          </a:p>
          <a:p>
            <a:pPr algn="just"/>
            <a:endParaRPr lang="it-IT" dirty="0"/>
          </a:p>
        </p:txBody>
      </p:sp>
      <p:sp>
        <p:nvSpPr>
          <p:cNvPr id="5" name="Rettangolo 4">
            <a:extLst>
              <a:ext uri="{FF2B5EF4-FFF2-40B4-BE49-F238E27FC236}">
                <a16:creationId xmlns:a16="http://schemas.microsoft.com/office/drawing/2014/main" id="{0D1C0963-0DD0-9CEA-20AD-96CED015E1A1}"/>
              </a:ext>
            </a:extLst>
          </p:cNvPr>
          <p:cNvSpPr/>
          <p:nvPr/>
        </p:nvSpPr>
        <p:spPr>
          <a:xfrm>
            <a:off x="1917700" y="711778"/>
            <a:ext cx="7239000" cy="914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chemeClr val="accent1"/>
                </a:solidFill>
                <a:effectLst>
                  <a:outerShdw blurRad="38100" dist="25400" dir="5400000" algn="ctr" rotWithShape="0">
                    <a:srgbClr val="6E747A">
                      <a:alpha val="43000"/>
                    </a:srgbClr>
                  </a:outerShdw>
                </a:effectLst>
              </a:rPr>
              <a:t>INTRODUZIONE</a:t>
            </a:r>
          </a:p>
        </p:txBody>
      </p:sp>
      <p:pic>
        <p:nvPicPr>
          <p:cNvPr id="3" name="Immagine 2">
            <a:extLst>
              <a:ext uri="{FF2B5EF4-FFF2-40B4-BE49-F238E27FC236}">
                <a16:creationId xmlns:a16="http://schemas.microsoft.com/office/drawing/2014/main" id="{D9207059-0473-B424-1550-2082BA105C7F}"/>
              </a:ext>
            </a:extLst>
          </p:cNvPr>
          <p:cNvPicPr>
            <a:picLocks noChangeAspect="1"/>
          </p:cNvPicPr>
          <p:nvPr/>
        </p:nvPicPr>
        <p:blipFill>
          <a:blip r:embed="rId2"/>
          <a:stretch>
            <a:fillRect/>
          </a:stretch>
        </p:blipFill>
        <p:spPr>
          <a:xfrm>
            <a:off x="153857" y="86963"/>
            <a:ext cx="1459043" cy="1027462"/>
          </a:xfrm>
          <a:prstGeom prst="rect">
            <a:avLst/>
          </a:prstGeom>
        </p:spPr>
      </p:pic>
      <p:sp>
        <p:nvSpPr>
          <p:cNvPr id="6" name="Freccia in giù 5">
            <a:extLst>
              <a:ext uri="{FF2B5EF4-FFF2-40B4-BE49-F238E27FC236}">
                <a16:creationId xmlns:a16="http://schemas.microsoft.com/office/drawing/2014/main" id="{9724E620-408C-C8FA-E347-BC06EFDB744A}"/>
              </a:ext>
            </a:extLst>
          </p:cNvPr>
          <p:cNvSpPr/>
          <p:nvPr/>
        </p:nvSpPr>
        <p:spPr>
          <a:xfrm>
            <a:off x="4939593" y="4653662"/>
            <a:ext cx="890414" cy="72976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a:off x="1079500" y="5554932"/>
            <a:ext cx="8610600" cy="738664"/>
          </a:xfrm>
          <a:prstGeom prst="rect">
            <a:avLst/>
          </a:prstGeom>
        </p:spPr>
        <p:txBody>
          <a:bodyPr wrap="square">
            <a:spAutoFit/>
          </a:bodyPr>
          <a:lstStyle/>
          <a:p>
            <a:pPr algn="just">
              <a:spcAft>
                <a:spcPts val="1900"/>
              </a:spcAft>
            </a:pPr>
            <a:r>
              <a:rPr lang="it-IT" sz="2400" b="1" dirty="0">
                <a:ea typeface="Times New Roman" panose="02020603050405020304" pitchFamily="18" charset="0"/>
              </a:rPr>
              <a:t>RUOLO PROATTIVO E DI VIGILANZA SOSTANZIALE</a:t>
            </a:r>
            <a:r>
              <a:rPr lang="it-IT" dirty="0">
                <a:ea typeface="Times New Roman" panose="02020603050405020304" pitchFamily="18" charset="0"/>
              </a:rPr>
              <a:t> la cui omissione può comportare gravi conseguenze patrimoniali alla società, ai soci e ai terzi.</a:t>
            </a:r>
            <a:endParaRPr lang="it-IT" dirty="0">
              <a:effectLst/>
              <a:ea typeface="Times New Roman" panose="02020603050405020304" pitchFamily="18" charset="0"/>
            </a:endParaRPr>
          </a:p>
        </p:txBody>
      </p:sp>
    </p:spTree>
    <p:extLst>
      <p:ext uri="{BB962C8B-B14F-4D97-AF65-F5344CB8AC3E}">
        <p14:creationId xmlns:p14="http://schemas.microsoft.com/office/powerpoint/2010/main" val="2574792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70500" y="5762625"/>
            <a:ext cx="4800599" cy="554639"/>
          </a:xfrm>
          <a:prstGeom prst="rect">
            <a:avLst/>
          </a:prstGeom>
        </p:spPr>
        <p:txBody>
          <a:bodyPr vert="horz" wrap="square" lIns="0" tIns="15875" rIns="0" bIns="0" rtlCol="0">
            <a:spAutoFit/>
          </a:bodyPr>
          <a:lstStyle/>
          <a:p>
            <a:pPr marL="16510">
              <a:lnSpc>
                <a:spcPct val="100000"/>
              </a:lnSpc>
              <a:spcBef>
                <a:spcPts val="125"/>
              </a:spcBef>
            </a:pPr>
            <a:r>
              <a:rPr spc="5" dirty="0">
                <a:solidFill>
                  <a:srgbClr val="800000"/>
                </a:solidFill>
                <a:latin typeface="Calibri" panose="020F0502020204030204" pitchFamily="34" charset="0"/>
                <a:ea typeface="Calibri" panose="020F0502020204030204" pitchFamily="34" charset="0"/>
                <a:cs typeface="Calibri" panose="020F0502020204030204" pitchFamily="34" charset="0"/>
              </a:rPr>
              <a:t>Grazie </a:t>
            </a:r>
            <a:r>
              <a:rPr spc="10" dirty="0">
                <a:solidFill>
                  <a:srgbClr val="800000"/>
                </a:solidFill>
                <a:latin typeface="Calibri" panose="020F0502020204030204" pitchFamily="34" charset="0"/>
                <a:ea typeface="Calibri" panose="020F0502020204030204" pitchFamily="34" charset="0"/>
                <a:cs typeface="Calibri" panose="020F0502020204030204" pitchFamily="34" charset="0"/>
              </a:rPr>
              <a:t>per</a:t>
            </a:r>
            <a:r>
              <a:rPr spc="5" dirty="0">
                <a:solidFill>
                  <a:srgbClr val="800000"/>
                </a:solidFill>
                <a:latin typeface="Calibri" panose="020F0502020204030204" pitchFamily="34" charset="0"/>
                <a:ea typeface="Calibri" panose="020F0502020204030204" pitchFamily="34" charset="0"/>
                <a:cs typeface="Calibri" panose="020F0502020204030204" pitchFamily="34" charset="0"/>
              </a:rPr>
              <a:t> l’attenzione</a:t>
            </a:r>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9871" y="-43089"/>
            <a:ext cx="3645629" cy="207191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FBE28690-761C-0D1A-32E9-0BD8530649DC}"/>
              </a:ext>
            </a:extLst>
          </p:cNvPr>
          <p:cNvSpPr txBox="1"/>
          <p:nvPr/>
        </p:nvSpPr>
        <p:spPr>
          <a:xfrm>
            <a:off x="1155699" y="2181225"/>
            <a:ext cx="8686801" cy="3693319"/>
          </a:xfrm>
          <a:prstGeom prst="rect">
            <a:avLst/>
          </a:prstGeom>
          <a:noFill/>
        </p:spPr>
        <p:txBody>
          <a:bodyPr wrap="square">
            <a:spAutoFit/>
          </a:bodyPr>
          <a:lstStyle/>
          <a:p>
            <a:pPr algn="just"/>
            <a:r>
              <a:rPr lang="it-IT" dirty="0"/>
              <a:t>Le norme che disciplinano gli obblighi di controllo e vigilanza sul corretto operato degli amministratori sia a livello di adeguatezza degli assetti predisposti che di conformità della condotta ai principi di corretta gestione fissano </a:t>
            </a:r>
            <a:r>
              <a:rPr lang="it-IT" b="1" u="sng" dirty="0"/>
              <a:t>specifici obblighi ed, in particolare:</a:t>
            </a:r>
            <a:endParaRPr lang="it-IT" dirty="0"/>
          </a:p>
          <a:p>
            <a:pPr algn="just"/>
            <a:endParaRPr lang="it-IT" dirty="0"/>
          </a:p>
          <a:p>
            <a:pPr marL="342900" indent="-342900" algn="just">
              <a:buAutoNum type="alphaLcParenR"/>
            </a:pPr>
            <a:r>
              <a:rPr lang="it-IT" dirty="0"/>
              <a:t>l’obbligo di vigilanza del collegio sindacale;</a:t>
            </a:r>
          </a:p>
          <a:p>
            <a:pPr marL="342900" indent="-342900" algn="just">
              <a:buAutoNum type="alphaLcParenR"/>
            </a:pPr>
            <a:endParaRPr lang="it-IT" dirty="0"/>
          </a:p>
          <a:p>
            <a:pPr marL="342900" indent="-342900" algn="just">
              <a:buAutoNum type="alphaLcParenR"/>
            </a:pPr>
            <a:r>
              <a:rPr lang="it-IT" dirty="0"/>
              <a:t>l’obbligo del revisore legale dei conti;</a:t>
            </a:r>
          </a:p>
          <a:p>
            <a:pPr marL="342900" indent="-342900" algn="just">
              <a:buAutoNum type="alphaLcParenR"/>
            </a:pPr>
            <a:endParaRPr lang="it-IT" dirty="0"/>
          </a:p>
          <a:p>
            <a:pPr marL="342900" indent="-342900" algn="just">
              <a:buAutoNum type="alphaLcParenR"/>
            </a:pPr>
            <a:r>
              <a:rPr lang="it-IT" dirty="0"/>
              <a:t>l’obbligo in capo all’imprenditore di istituire adeguati assetti organizzativi, amministrativi e contabili;</a:t>
            </a:r>
          </a:p>
          <a:p>
            <a:pPr marL="342900" indent="-342900" algn="just">
              <a:buAutoNum type="alphaLcParenR"/>
            </a:pPr>
            <a:endParaRPr lang="it-IT" dirty="0"/>
          </a:p>
          <a:p>
            <a:pPr marL="342900" indent="-342900" algn="just">
              <a:buAutoNum type="alphaLcParenR"/>
            </a:pPr>
            <a:r>
              <a:rPr lang="it-IT" dirty="0"/>
              <a:t>l’obbligo in capo ai sindaci e revisori di segnalazione dei primi sintomi di crisi o insolvenza.</a:t>
            </a:r>
          </a:p>
        </p:txBody>
      </p:sp>
      <p:sp>
        <p:nvSpPr>
          <p:cNvPr id="7" name="Rettangolo 6">
            <a:extLst>
              <a:ext uri="{FF2B5EF4-FFF2-40B4-BE49-F238E27FC236}">
                <a16:creationId xmlns:a16="http://schemas.microsoft.com/office/drawing/2014/main" id="{13259BD2-3489-D012-E7B4-3D9E19908729}"/>
              </a:ext>
            </a:extLst>
          </p:cNvPr>
          <p:cNvSpPr/>
          <p:nvPr/>
        </p:nvSpPr>
        <p:spPr>
          <a:xfrm>
            <a:off x="1612900" y="885825"/>
            <a:ext cx="7772400" cy="8944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sz="2400" b="1" dirty="0">
                <a:ln w="0"/>
                <a:solidFill>
                  <a:schemeClr val="accent1"/>
                </a:solidFill>
                <a:effectLst>
                  <a:outerShdw blurRad="38100" dist="25400" dir="5400000" algn="ctr" rotWithShape="0">
                    <a:srgbClr val="6E747A">
                      <a:alpha val="43000"/>
                    </a:srgbClr>
                  </a:outerShdw>
                </a:effectLst>
              </a:rPr>
              <a:t>QUADRO NORMATIVO DI RIFERIMENTO</a:t>
            </a:r>
          </a:p>
        </p:txBody>
      </p:sp>
      <p:pic>
        <p:nvPicPr>
          <p:cNvPr id="2" name="Immagine 1">
            <a:extLst>
              <a:ext uri="{FF2B5EF4-FFF2-40B4-BE49-F238E27FC236}">
                <a16:creationId xmlns:a16="http://schemas.microsoft.com/office/drawing/2014/main" id="{73A2C139-8454-DF98-6655-E2EB452B390B}"/>
              </a:ext>
            </a:extLst>
          </p:cNvPr>
          <p:cNvPicPr>
            <a:picLocks noChangeAspect="1"/>
          </p:cNvPicPr>
          <p:nvPr/>
        </p:nvPicPr>
        <p:blipFill>
          <a:blip r:embed="rId2"/>
          <a:stretch>
            <a:fillRect/>
          </a:stretch>
        </p:blipFill>
        <p:spPr>
          <a:xfrm>
            <a:off x="317500" y="67541"/>
            <a:ext cx="1447800" cy="970683"/>
          </a:xfrm>
          <a:prstGeom prst="rect">
            <a:avLst/>
          </a:prstGeom>
        </p:spPr>
      </p:pic>
    </p:spTree>
    <p:extLst>
      <p:ext uri="{BB962C8B-B14F-4D97-AF65-F5344CB8AC3E}">
        <p14:creationId xmlns:p14="http://schemas.microsoft.com/office/powerpoint/2010/main" val="3993061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79700" y="243059"/>
            <a:ext cx="4876800" cy="752129"/>
          </a:xfrm>
          <a:prstGeom prst="rect">
            <a:avLst/>
          </a:prstGeom>
        </p:spPr>
        <p:txBody>
          <a:bodyPr vert="horz" wrap="square" lIns="0" tIns="13335" rIns="0" bIns="0" rtlCol="0">
            <a:spAutoFit/>
          </a:bodyPr>
          <a:lstStyle/>
          <a:p>
            <a:pPr marL="12700" algn="ctr">
              <a:lnSpc>
                <a:spcPct val="100000"/>
              </a:lnSpc>
              <a:spcBef>
                <a:spcPts val="105"/>
              </a:spcBef>
            </a:pPr>
            <a:r>
              <a:rPr lang="it-IT" sz="2400" b="1" dirty="0">
                <a:solidFill>
                  <a:schemeClr val="accent1"/>
                </a:solidFill>
                <a:latin typeface="Calibri" panose="020F0502020204030204" pitchFamily="34" charset="0"/>
                <a:ea typeface="Calibri" panose="020F0502020204030204" pitchFamily="34" charset="0"/>
                <a:cs typeface="Calibri" panose="020F0502020204030204" pitchFamily="34" charset="0"/>
              </a:rPr>
              <a:t>L’OBBLIGO DI VIGILANZA DEL COLLEGIO SINDACALE</a:t>
            </a:r>
            <a:endParaRPr sz="2400" b="1"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3" name="Connettore 1 12"/>
          <p:cNvCxnSpPr/>
          <p:nvPr/>
        </p:nvCxnSpPr>
        <p:spPr>
          <a:xfrm>
            <a:off x="850900" y="1266825"/>
            <a:ext cx="899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ttangolo 14"/>
          <p:cNvSpPr/>
          <p:nvPr/>
        </p:nvSpPr>
        <p:spPr>
          <a:xfrm>
            <a:off x="1003300" y="1724025"/>
            <a:ext cx="8763000" cy="27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bject 10"/>
          <p:cNvSpPr txBox="1"/>
          <p:nvPr/>
        </p:nvSpPr>
        <p:spPr>
          <a:xfrm>
            <a:off x="927100" y="1266825"/>
            <a:ext cx="8991600" cy="6039346"/>
          </a:xfrm>
          <a:prstGeom prst="rect">
            <a:avLst/>
          </a:prstGeom>
        </p:spPr>
        <p:txBody>
          <a:bodyPr vert="horz" wrap="square" lIns="0" tIns="12065" rIns="0" bIns="0" rtlCol="0">
            <a:spAutoFit/>
          </a:bodyPr>
          <a:lstStyle/>
          <a:p>
            <a:pPr marL="12700" marR="5080" algn="just">
              <a:lnSpc>
                <a:spcPct val="100899"/>
              </a:lnSpc>
              <a:spcBef>
                <a:spcPts val="95"/>
              </a:spcBef>
              <a:buClr>
                <a:schemeClr val="accent1"/>
              </a:buClr>
            </a:pPr>
            <a:r>
              <a:rPr lang="it-IT" spc="-5" dirty="0">
                <a:cs typeface="Microsoft Sans Serif"/>
              </a:rPr>
              <a:t>Ai sensi dell’</a:t>
            </a:r>
            <a:r>
              <a:rPr lang="it-IT" b="1" spc="-5" dirty="0">
                <a:cs typeface="Microsoft Sans Serif"/>
              </a:rPr>
              <a:t>art. 2403 c.c.</a:t>
            </a:r>
          </a:p>
          <a:p>
            <a:pPr marL="12700" marR="5080" algn="just">
              <a:lnSpc>
                <a:spcPct val="100899"/>
              </a:lnSpc>
              <a:spcBef>
                <a:spcPts val="95"/>
              </a:spcBef>
              <a:buClr>
                <a:schemeClr val="accent1"/>
              </a:buClr>
            </a:pPr>
            <a:r>
              <a:rPr lang="it-IT" spc="-5" dirty="0">
                <a:cs typeface="Microsoft Sans Serif"/>
              </a:rPr>
              <a:t>il collegio sindacale, o il sindaco unico, ha un </a:t>
            </a:r>
            <a:r>
              <a:rPr lang="it-IT" b="1" spc="-5" dirty="0">
                <a:cs typeface="Microsoft Sans Serif"/>
              </a:rPr>
              <a:t>obbligo di vigilanza</a:t>
            </a:r>
          </a:p>
          <a:p>
            <a:pPr marL="298450" marR="5080" indent="-285750" algn="just">
              <a:lnSpc>
                <a:spcPct val="100899"/>
              </a:lnSpc>
              <a:spcBef>
                <a:spcPts val="95"/>
              </a:spcBef>
              <a:buClr>
                <a:schemeClr val="accent1"/>
              </a:buClr>
              <a:buFont typeface="Arial" panose="020B0604020202020204" pitchFamily="34" charset="0"/>
              <a:buChar char="•"/>
            </a:pPr>
            <a:r>
              <a:rPr lang="it-IT" spc="-5" dirty="0">
                <a:cs typeface="Microsoft Sans Serif"/>
              </a:rPr>
              <a:t>sull'osservanza della legge e dello statuto,</a:t>
            </a:r>
          </a:p>
          <a:p>
            <a:pPr marL="298450" marR="5080" indent="-285750" algn="just">
              <a:lnSpc>
                <a:spcPct val="100899"/>
              </a:lnSpc>
              <a:spcBef>
                <a:spcPts val="95"/>
              </a:spcBef>
              <a:buClr>
                <a:schemeClr val="accent1"/>
              </a:buClr>
              <a:buFont typeface="Arial" panose="020B0604020202020204" pitchFamily="34" charset="0"/>
              <a:buChar char="•"/>
            </a:pPr>
            <a:r>
              <a:rPr lang="it-IT" spc="-5" dirty="0">
                <a:cs typeface="Microsoft Sans Serif"/>
              </a:rPr>
              <a:t>sul rispetto dei principi di corretta amministrazione  </a:t>
            </a:r>
          </a:p>
          <a:p>
            <a:pPr marL="298450" marR="5080" indent="-285750" algn="just">
              <a:lnSpc>
                <a:spcPct val="100899"/>
              </a:lnSpc>
              <a:spcBef>
                <a:spcPts val="95"/>
              </a:spcBef>
              <a:buClr>
                <a:schemeClr val="accent1"/>
              </a:buClr>
              <a:buFont typeface="Arial" panose="020B0604020202020204" pitchFamily="34" charset="0"/>
              <a:buChar char="•"/>
            </a:pPr>
            <a:r>
              <a:rPr lang="it-IT" spc="-5" dirty="0">
                <a:cs typeface="Microsoft Sans Serif"/>
              </a:rPr>
              <a:t>sull'adeguatezza dell'assetto organizzativo, amministrativo e contabile della società e sul suo concreto funzionamento.</a:t>
            </a:r>
          </a:p>
          <a:p>
            <a:pPr marL="12700" marR="5080" algn="just">
              <a:lnSpc>
                <a:spcPct val="100899"/>
              </a:lnSpc>
              <a:spcBef>
                <a:spcPts val="95"/>
              </a:spcBef>
              <a:buClr>
                <a:schemeClr val="accent1"/>
              </a:buClr>
            </a:pPr>
            <a:endParaRPr lang="it-IT" spc="-5" dirty="0">
              <a:cs typeface="Microsoft Sans Serif"/>
            </a:endParaRPr>
          </a:p>
          <a:p>
            <a:pPr marL="12700" marR="5080" algn="just">
              <a:lnSpc>
                <a:spcPct val="100899"/>
              </a:lnSpc>
              <a:spcBef>
                <a:spcPts val="95"/>
              </a:spcBef>
              <a:buClr>
                <a:schemeClr val="accent1"/>
              </a:buClr>
            </a:pPr>
            <a:r>
              <a:rPr lang="it-IT" spc="-5" dirty="0">
                <a:cs typeface="Microsoft Sans Serif"/>
              </a:rPr>
              <a:t>Ai sensi dell’</a:t>
            </a:r>
            <a:r>
              <a:rPr lang="it-IT" b="1" spc="-5" dirty="0">
                <a:cs typeface="Microsoft Sans Serif"/>
              </a:rPr>
              <a:t>art. 2407 c.c.</a:t>
            </a:r>
            <a:r>
              <a:rPr lang="it-IT" spc="-5" dirty="0">
                <a:cs typeface="Microsoft Sans Serif"/>
              </a:rPr>
              <a:t> </a:t>
            </a:r>
          </a:p>
          <a:p>
            <a:pPr marL="12700" marR="5080" algn="just">
              <a:lnSpc>
                <a:spcPct val="100899"/>
              </a:lnSpc>
              <a:spcBef>
                <a:spcPts val="95"/>
              </a:spcBef>
              <a:buClr>
                <a:schemeClr val="accent1"/>
              </a:buClr>
            </a:pPr>
            <a:r>
              <a:rPr lang="it-IT" spc="-5" dirty="0">
                <a:cs typeface="Microsoft Sans Serif"/>
              </a:rPr>
              <a:t>il collegio sindacale, o il sindaco unico, ha un </a:t>
            </a:r>
            <a:r>
              <a:rPr lang="it-IT" b="1" spc="-5" dirty="0">
                <a:cs typeface="Microsoft Sans Serif"/>
              </a:rPr>
              <a:t>dovere di svolgere la vigilanza </a:t>
            </a:r>
          </a:p>
          <a:p>
            <a:pPr marL="298450" marR="5080" indent="-285750" algn="just">
              <a:lnSpc>
                <a:spcPct val="100899"/>
              </a:lnSpc>
              <a:spcBef>
                <a:spcPts val="95"/>
              </a:spcBef>
              <a:buClr>
                <a:schemeClr val="accent1"/>
              </a:buClr>
              <a:buFont typeface="Arial" panose="020B0604020202020204" pitchFamily="34" charset="0"/>
              <a:buChar char="•"/>
            </a:pPr>
            <a:r>
              <a:rPr lang="it-IT" spc="-5" dirty="0">
                <a:cs typeface="Microsoft Sans Serif"/>
              </a:rPr>
              <a:t>con la professionalità e la diligenza richieste dalla natura dell’incarico (</a:t>
            </a:r>
            <a:r>
              <a:rPr lang="it-IT" sz="1600" spc="-5" dirty="0">
                <a:cs typeface="Microsoft Sans Serif"/>
              </a:rPr>
              <a:t>Norme di comportamento del collegio sindacale delle non quotate del dicembre 2024)</a:t>
            </a:r>
          </a:p>
          <a:p>
            <a:pPr marL="298450" marR="5080" indent="-285750" algn="just">
              <a:lnSpc>
                <a:spcPct val="100899"/>
              </a:lnSpc>
              <a:spcBef>
                <a:spcPts val="95"/>
              </a:spcBef>
              <a:buClr>
                <a:schemeClr val="accent1"/>
              </a:buClr>
              <a:buFont typeface="Arial" panose="020B0604020202020204" pitchFamily="34" charset="0"/>
              <a:buChar char="•"/>
            </a:pPr>
            <a:r>
              <a:rPr lang="it-IT" spc="-5" dirty="0">
                <a:cs typeface="Microsoft Sans Serif"/>
              </a:rPr>
              <a:t>garantendo la verità delle loro attestazioni </a:t>
            </a:r>
          </a:p>
          <a:p>
            <a:pPr marL="298450" marR="5080" indent="-285750" algn="just">
              <a:lnSpc>
                <a:spcPct val="100899"/>
              </a:lnSpc>
              <a:spcBef>
                <a:spcPts val="95"/>
              </a:spcBef>
              <a:buClr>
                <a:schemeClr val="accent1"/>
              </a:buClr>
              <a:buFont typeface="Arial" panose="020B0604020202020204" pitchFamily="34" charset="0"/>
              <a:buChar char="•"/>
            </a:pPr>
            <a:r>
              <a:rPr lang="it-IT" spc="-5" dirty="0">
                <a:cs typeface="Microsoft Sans Serif"/>
              </a:rPr>
              <a:t>conservando il segreto sui fatti e documenti conosciuti nell’esecuzione dell'incarico</a:t>
            </a:r>
          </a:p>
          <a:p>
            <a:pPr marL="12700" marR="5080" algn="just">
              <a:lnSpc>
                <a:spcPct val="100899"/>
              </a:lnSpc>
              <a:spcBef>
                <a:spcPts val="95"/>
              </a:spcBef>
              <a:buClr>
                <a:schemeClr val="accent1"/>
              </a:buClr>
            </a:pPr>
            <a:endParaRPr lang="it-IT" b="1" spc="-5" dirty="0">
              <a:cs typeface="Microsoft Sans Serif"/>
            </a:endParaRPr>
          </a:p>
          <a:p>
            <a:pPr marL="12700" marR="5080" algn="just">
              <a:lnSpc>
                <a:spcPct val="100899"/>
              </a:lnSpc>
              <a:spcBef>
                <a:spcPts val="95"/>
              </a:spcBef>
              <a:buClr>
                <a:schemeClr val="accent1"/>
              </a:buClr>
            </a:pPr>
            <a:r>
              <a:rPr lang="it-IT" b="1" spc="-5" dirty="0">
                <a:cs typeface="Microsoft Sans Serif"/>
              </a:rPr>
              <a:t>In caso di inadempienza, </a:t>
            </a:r>
            <a:r>
              <a:rPr lang="it-IT" spc="-5" dirty="0">
                <a:cs typeface="Microsoft Sans Serif"/>
              </a:rPr>
              <a:t>interviene una </a:t>
            </a:r>
            <a:r>
              <a:rPr lang="it-IT" b="1" spc="-5" dirty="0">
                <a:cs typeface="Microsoft Sans Serif"/>
              </a:rPr>
              <a:t>responsabilità</a:t>
            </a:r>
            <a:r>
              <a:rPr lang="it-IT" spc="-5" dirty="0">
                <a:cs typeface="Microsoft Sans Serif"/>
              </a:rPr>
              <a:t> per i danni cagionati alla società, soci, creditori e terzi</a:t>
            </a:r>
          </a:p>
          <a:p>
            <a:pPr marL="12700" marR="5080" algn="just">
              <a:lnSpc>
                <a:spcPct val="100899"/>
              </a:lnSpc>
              <a:spcBef>
                <a:spcPts val="95"/>
              </a:spcBef>
              <a:buClr>
                <a:schemeClr val="accent1"/>
              </a:buClr>
            </a:pPr>
            <a:endParaRPr lang="it-IT" spc="-5" dirty="0">
              <a:cs typeface="Microsoft Sans Serif"/>
            </a:endParaRPr>
          </a:p>
          <a:p>
            <a:pPr marL="12700" marR="5080" algn="just">
              <a:lnSpc>
                <a:spcPct val="100899"/>
              </a:lnSpc>
              <a:spcBef>
                <a:spcPts val="95"/>
              </a:spcBef>
              <a:buClr>
                <a:schemeClr val="accent1"/>
              </a:buClr>
            </a:pPr>
            <a:r>
              <a:rPr lang="it-IT" spc="-5" dirty="0">
                <a:cs typeface="Microsoft Sans Serif"/>
              </a:rPr>
              <a:t>Con la riforma (Legge 14.03.2025 n. 35) si è limitata la responsabilità per i danni cagionati dai sindaci - al di fuori del dolo - utilizzando dei parametri ben precisi legati ai compensi percepiti (deliberati).</a:t>
            </a:r>
          </a:p>
          <a:p>
            <a:pPr marL="12700" marR="5080" algn="just">
              <a:lnSpc>
                <a:spcPct val="100899"/>
              </a:lnSpc>
              <a:spcBef>
                <a:spcPts val="95"/>
              </a:spcBef>
              <a:buClr>
                <a:schemeClr val="accent1"/>
              </a:buClr>
            </a:pPr>
            <a:endParaRPr lang="it-IT" spc="-5" dirty="0">
              <a:cs typeface="Microsoft Sans Serif"/>
            </a:endParaRPr>
          </a:p>
        </p:txBody>
      </p:sp>
      <p:pic>
        <p:nvPicPr>
          <p:cNvPr id="3" name="Immagine 2">
            <a:extLst>
              <a:ext uri="{FF2B5EF4-FFF2-40B4-BE49-F238E27FC236}">
                <a16:creationId xmlns:a16="http://schemas.microsoft.com/office/drawing/2014/main" id="{96414E44-ED33-105A-94C5-BF95DF7C8E43}"/>
              </a:ext>
            </a:extLst>
          </p:cNvPr>
          <p:cNvPicPr>
            <a:picLocks noChangeAspect="1"/>
          </p:cNvPicPr>
          <p:nvPr/>
        </p:nvPicPr>
        <p:blipFill>
          <a:blip r:embed="rId2"/>
          <a:stretch>
            <a:fillRect/>
          </a:stretch>
        </p:blipFill>
        <p:spPr>
          <a:xfrm>
            <a:off x="354019" y="123825"/>
            <a:ext cx="1411281" cy="9905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79700" y="286096"/>
            <a:ext cx="4876800" cy="752129"/>
          </a:xfrm>
          <a:prstGeom prst="rect">
            <a:avLst/>
          </a:prstGeom>
        </p:spPr>
        <p:txBody>
          <a:bodyPr vert="horz" wrap="square" lIns="0" tIns="13335" rIns="0" bIns="0" rtlCol="0">
            <a:spAutoFit/>
          </a:bodyPr>
          <a:lstStyle/>
          <a:p>
            <a:pPr marL="12700" algn="ctr">
              <a:lnSpc>
                <a:spcPct val="100000"/>
              </a:lnSpc>
              <a:spcBef>
                <a:spcPts val="105"/>
              </a:spcBef>
            </a:pPr>
            <a:r>
              <a:rPr lang="it-IT" sz="2400" b="1" dirty="0">
                <a:solidFill>
                  <a:schemeClr val="accent1"/>
                </a:solidFill>
                <a:latin typeface="Calibri" panose="020F0502020204030204" pitchFamily="34" charset="0"/>
                <a:ea typeface="Calibri" panose="020F0502020204030204" pitchFamily="34" charset="0"/>
                <a:cs typeface="Calibri" panose="020F0502020204030204" pitchFamily="34" charset="0"/>
              </a:rPr>
              <a:t>L’OBBLIGO DI CONTROLLO DEL REVISORE LEGALE DEI CONTI</a:t>
            </a:r>
            <a:endParaRPr sz="2400" b="1"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3" name="Connettore 1 12"/>
          <p:cNvCxnSpPr/>
          <p:nvPr/>
        </p:nvCxnSpPr>
        <p:spPr>
          <a:xfrm>
            <a:off x="850900" y="1266825"/>
            <a:ext cx="899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ttangolo 14"/>
          <p:cNvSpPr/>
          <p:nvPr/>
        </p:nvSpPr>
        <p:spPr>
          <a:xfrm>
            <a:off x="1003300" y="1724025"/>
            <a:ext cx="8763000" cy="27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
        <p:nvSpPr>
          <p:cNvPr id="10" name="object 10"/>
          <p:cNvSpPr txBox="1"/>
          <p:nvPr/>
        </p:nvSpPr>
        <p:spPr>
          <a:xfrm>
            <a:off x="1003300" y="1647825"/>
            <a:ext cx="8305800" cy="4970656"/>
          </a:xfrm>
          <a:prstGeom prst="rect">
            <a:avLst/>
          </a:prstGeom>
        </p:spPr>
        <p:txBody>
          <a:bodyPr vert="horz" wrap="square" lIns="0" tIns="12065" rIns="0" bIns="0" rtlCol="0">
            <a:spAutoFit/>
          </a:bodyPr>
          <a:lstStyle/>
          <a:p>
            <a:pPr marL="12700" marR="5080" algn="ctr">
              <a:lnSpc>
                <a:spcPct val="100899"/>
              </a:lnSpc>
              <a:spcBef>
                <a:spcPts val="95"/>
              </a:spcBef>
              <a:buClr>
                <a:srgbClr val="E48312"/>
              </a:buClr>
            </a:pPr>
            <a:r>
              <a:rPr lang="it-IT" sz="2000" b="1" spc="-5" dirty="0">
                <a:solidFill>
                  <a:srgbClr val="000000"/>
                </a:solidFill>
                <a:cs typeface="Microsoft Sans Serif"/>
              </a:rPr>
              <a:t>I COMPITI DEL REVISORE LEGALE O DELLA SOCIETÀ DI REVISIONE LEGALE</a:t>
            </a:r>
          </a:p>
          <a:p>
            <a:pPr marL="12700" marR="5080" algn="ctr">
              <a:lnSpc>
                <a:spcPct val="100899"/>
              </a:lnSpc>
              <a:spcBef>
                <a:spcPts val="95"/>
              </a:spcBef>
              <a:buClr>
                <a:srgbClr val="E48312"/>
              </a:buClr>
            </a:pPr>
            <a:r>
              <a:rPr lang="it-IT" b="1" spc="-5" dirty="0">
                <a:solidFill>
                  <a:srgbClr val="000000"/>
                </a:solidFill>
                <a:cs typeface="Microsoft Sans Serif"/>
              </a:rPr>
              <a:t> </a:t>
            </a:r>
            <a:r>
              <a:rPr lang="it-IT" spc="-5" dirty="0">
                <a:solidFill>
                  <a:srgbClr val="000000"/>
                </a:solidFill>
                <a:cs typeface="Microsoft Sans Serif"/>
              </a:rPr>
              <a:t>(iscritto/a ex </a:t>
            </a:r>
            <a:r>
              <a:rPr lang="it-IT" b="1" spc="-5" dirty="0">
                <a:solidFill>
                  <a:srgbClr val="000000"/>
                </a:solidFill>
                <a:cs typeface="Microsoft Sans Serif"/>
              </a:rPr>
              <a:t>art.</a:t>
            </a:r>
            <a:r>
              <a:rPr lang="it-IT" spc="-5" dirty="0">
                <a:solidFill>
                  <a:srgbClr val="000000"/>
                </a:solidFill>
                <a:cs typeface="Microsoft Sans Serif"/>
              </a:rPr>
              <a:t> </a:t>
            </a:r>
            <a:r>
              <a:rPr lang="it-IT" b="1" spc="-5" dirty="0">
                <a:solidFill>
                  <a:srgbClr val="000000"/>
                </a:solidFill>
                <a:cs typeface="Microsoft Sans Serif"/>
              </a:rPr>
              <a:t>2409 </a:t>
            </a:r>
            <a:r>
              <a:rPr lang="it-IT" b="1" i="1" spc="-5" dirty="0">
                <a:solidFill>
                  <a:srgbClr val="000000"/>
                </a:solidFill>
                <a:cs typeface="Microsoft Sans Serif"/>
              </a:rPr>
              <a:t>bis</a:t>
            </a:r>
            <a:r>
              <a:rPr lang="it-IT" b="1" spc="-5" dirty="0">
                <a:solidFill>
                  <a:srgbClr val="000000"/>
                </a:solidFill>
                <a:cs typeface="Microsoft Sans Serif"/>
              </a:rPr>
              <a:t> c.c. </a:t>
            </a:r>
            <a:r>
              <a:rPr lang="it-IT" spc="-5" dirty="0">
                <a:solidFill>
                  <a:srgbClr val="000000"/>
                </a:solidFill>
                <a:cs typeface="Microsoft Sans Serif"/>
              </a:rPr>
              <a:t>nell'apposito Registro gestito dal Ministero dell'Economia e delle Finanze) </a:t>
            </a:r>
          </a:p>
          <a:p>
            <a:pPr marL="12700" marR="5080" algn="just">
              <a:lnSpc>
                <a:spcPct val="100899"/>
              </a:lnSpc>
              <a:spcBef>
                <a:spcPts val="95"/>
              </a:spcBef>
              <a:buClr>
                <a:srgbClr val="E48312"/>
              </a:buClr>
            </a:pPr>
            <a:endParaRPr lang="it-IT" spc="-5" dirty="0">
              <a:solidFill>
                <a:srgbClr val="000000"/>
              </a:solidFill>
              <a:cs typeface="Microsoft Sans Serif"/>
            </a:endParaRPr>
          </a:p>
          <a:p>
            <a:pPr marL="12700" marR="5080" algn="just">
              <a:lnSpc>
                <a:spcPct val="100899"/>
              </a:lnSpc>
              <a:spcBef>
                <a:spcPts val="95"/>
              </a:spcBef>
              <a:buClr>
                <a:srgbClr val="E48312"/>
              </a:buClr>
            </a:pPr>
            <a:r>
              <a:rPr lang="it-IT" spc="-5" dirty="0">
                <a:solidFill>
                  <a:srgbClr val="000000"/>
                </a:solidFill>
                <a:cs typeface="Microsoft Sans Serif"/>
              </a:rPr>
              <a:t> </a:t>
            </a:r>
          </a:p>
          <a:p>
            <a:pPr marL="12700" marR="5080" algn="ctr">
              <a:lnSpc>
                <a:spcPct val="100899"/>
              </a:lnSpc>
              <a:spcBef>
                <a:spcPts val="95"/>
              </a:spcBef>
              <a:buClr>
                <a:srgbClr val="E48312"/>
              </a:buClr>
            </a:pPr>
            <a:endParaRPr lang="it-IT" spc="-5" dirty="0">
              <a:solidFill>
                <a:srgbClr val="000000"/>
              </a:solidFill>
              <a:cs typeface="Microsoft Sans Serif"/>
            </a:endParaRPr>
          </a:p>
          <a:p>
            <a:pPr marL="12700" marR="5080" algn="ctr">
              <a:lnSpc>
                <a:spcPct val="100899"/>
              </a:lnSpc>
              <a:spcBef>
                <a:spcPts val="95"/>
              </a:spcBef>
              <a:buClr>
                <a:srgbClr val="E48312"/>
              </a:buClr>
            </a:pPr>
            <a:r>
              <a:rPr lang="it-IT" b="1" spc="-5" dirty="0">
                <a:solidFill>
                  <a:srgbClr val="000000"/>
                </a:solidFill>
                <a:cs typeface="Microsoft Sans Serif"/>
              </a:rPr>
              <a:t>art. 14 </a:t>
            </a:r>
            <a:r>
              <a:rPr lang="it-IT" b="1" spc="-5" dirty="0" err="1">
                <a:solidFill>
                  <a:srgbClr val="000000"/>
                </a:solidFill>
                <a:cs typeface="Microsoft Sans Serif"/>
              </a:rPr>
              <a:t>D.Lgs.</a:t>
            </a:r>
            <a:r>
              <a:rPr lang="it-IT" b="1" spc="-5" dirty="0">
                <a:solidFill>
                  <a:srgbClr val="000000"/>
                </a:solidFill>
                <a:cs typeface="Microsoft Sans Serif"/>
              </a:rPr>
              <a:t> 39/2010</a:t>
            </a:r>
            <a:r>
              <a:rPr lang="it-IT" spc="-5" dirty="0">
                <a:solidFill>
                  <a:srgbClr val="000000"/>
                </a:solidFill>
                <a:cs typeface="Microsoft Sans Serif"/>
              </a:rPr>
              <a:t>  </a:t>
            </a:r>
          </a:p>
          <a:p>
            <a:pPr marL="12700" marR="5080" algn="ctr">
              <a:lnSpc>
                <a:spcPct val="100899"/>
              </a:lnSpc>
              <a:spcBef>
                <a:spcPts val="95"/>
              </a:spcBef>
              <a:buClr>
                <a:srgbClr val="E48312"/>
              </a:buClr>
            </a:pPr>
            <a:r>
              <a:rPr lang="it-IT" spc="-5" dirty="0">
                <a:solidFill>
                  <a:srgbClr val="000000"/>
                </a:solidFill>
                <a:cs typeface="Microsoft Sans Serif"/>
              </a:rPr>
              <a:t>focalizzati sulla revisione legale del bilancio</a:t>
            </a:r>
          </a:p>
          <a:p>
            <a:pPr marL="12700" marR="5080" algn="ctr">
              <a:lnSpc>
                <a:spcPct val="100899"/>
              </a:lnSpc>
              <a:spcBef>
                <a:spcPts val="95"/>
              </a:spcBef>
              <a:buClr>
                <a:srgbClr val="E48312"/>
              </a:buClr>
            </a:pPr>
            <a:endParaRPr lang="it-IT" spc="-5" dirty="0">
              <a:solidFill>
                <a:srgbClr val="000000"/>
              </a:solidFill>
              <a:cs typeface="Microsoft Sans Serif"/>
            </a:endParaRPr>
          </a:p>
          <a:p>
            <a:pPr marL="12700" marR="5080" algn="ctr">
              <a:lnSpc>
                <a:spcPct val="100899"/>
              </a:lnSpc>
              <a:spcBef>
                <a:spcPts val="95"/>
              </a:spcBef>
              <a:buClr>
                <a:srgbClr val="E48312"/>
              </a:buClr>
            </a:pPr>
            <a:r>
              <a:rPr lang="it-IT" sz="2000" b="1" spc="-5" dirty="0">
                <a:solidFill>
                  <a:srgbClr val="000000"/>
                </a:solidFill>
                <a:cs typeface="Microsoft Sans Serif"/>
              </a:rPr>
              <a:t>LA RESPONSABILITÀ </a:t>
            </a:r>
            <a:r>
              <a:rPr lang="it-IT" spc="-5" dirty="0">
                <a:solidFill>
                  <a:srgbClr val="000000"/>
                </a:solidFill>
                <a:cs typeface="Microsoft Sans Serif"/>
              </a:rPr>
              <a:t>nel caso di omissione e/o mancanza di corretto svolgimento del proprio operato</a:t>
            </a:r>
          </a:p>
          <a:p>
            <a:pPr marL="12700" marR="5080" algn="just">
              <a:lnSpc>
                <a:spcPct val="100899"/>
              </a:lnSpc>
              <a:spcBef>
                <a:spcPts val="95"/>
              </a:spcBef>
              <a:buClr>
                <a:srgbClr val="E48312"/>
              </a:buClr>
            </a:pPr>
            <a:endParaRPr lang="it-IT" spc="-5" dirty="0">
              <a:solidFill>
                <a:srgbClr val="000000"/>
              </a:solidFill>
              <a:cs typeface="Microsoft Sans Serif"/>
            </a:endParaRPr>
          </a:p>
          <a:p>
            <a:pPr marL="12700" marR="5080" algn="just">
              <a:lnSpc>
                <a:spcPct val="100899"/>
              </a:lnSpc>
              <a:spcBef>
                <a:spcPts val="95"/>
              </a:spcBef>
              <a:buClr>
                <a:srgbClr val="E48312"/>
              </a:buClr>
            </a:pPr>
            <a:endParaRPr lang="it-IT" spc="-5" dirty="0">
              <a:solidFill>
                <a:srgbClr val="000000"/>
              </a:solidFill>
              <a:cs typeface="Microsoft Sans Serif"/>
            </a:endParaRPr>
          </a:p>
          <a:p>
            <a:pPr marL="12700" marR="5080" algn="just">
              <a:lnSpc>
                <a:spcPct val="100899"/>
              </a:lnSpc>
              <a:spcBef>
                <a:spcPts val="95"/>
              </a:spcBef>
              <a:buClr>
                <a:srgbClr val="E48312"/>
              </a:buClr>
            </a:pPr>
            <a:endParaRPr lang="it-IT" spc="-5" dirty="0">
              <a:solidFill>
                <a:srgbClr val="000000"/>
              </a:solidFill>
              <a:cs typeface="Microsoft Sans Serif"/>
            </a:endParaRPr>
          </a:p>
          <a:p>
            <a:pPr marL="12700" marR="5080" algn="ctr">
              <a:lnSpc>
                <a:spcPct val="100899"/>
              </a:lnSpc>
              <a:spcBef>
                <a:spcPts val="95"/>
              </a:spcBef>
              <a:buClr>
                <a:srgbClr val="E48312"/>
              </a:buClr>
            </a:pPr>
            <a:r>
              <a:rPr lang="it-IT" b="1" spc="-5" dirty="0">
                <a:solidFill>
                  <a:srgbClr val="000000"/>
                </a:solidFill>
                <a:cs typeface="Microsoft Sans Serif"/>
              </a:rPr>
              <a:t>art. 15 </a:t>
            </a:r>
            <a:r>
              <a:rPr lang="it-IT" b="1" spc="-5" dirty="0" err="1">
                <a:solidFill>
                  <a:srgbClr val="000000"/>
                </a:solidFill>
                <a:cs typeface="Microsoft Sans Serif"/>
              </a:rPr>
              <a:t>D.Lgs.</a:t>
            </a:r>
            <a:r>
              <a:rPr lang="it-IT" b="1" spc="-5" dirty="0">
                <a:solidFill>
                  <a:srgbClr val="000000"/>
                </a:solidFill>
                <a:cs typeface="Microsoft Sans Serif"/>
              </a:rPr>
              <a:t> 39/2010 </a:t>
            </a:r>
          </a:p>
          <a:p>
            <a:pPr marL="12700" marR="5080" algn="ctr">
              <a:lnSpc>
                <a:spcPct val="100899"/>
              </a:lnSpc>
              <a:spcBef>
                <a:spcPts val="95"/>
              </a:spcBef>
              <a:buClr>
                <a:srgbClr val="E48312"/>
              </a:buClr>
            </a:pPr>
            <a:r>
              <a:rPr lang="it-IT" spc="-5" dirty="0">
                <a:solidFill>
                  <a:srgbClr val="000000"/>
                </a:solidFill>
                <a:cs typeface="Microsoft Sans Serif"/>
              </a:rPr>
              <a:t> limitata ai casi di dolo o colpa grave </a:t>
            </a:r>
            <a:endParaRPr lang="it-IT" b="1" spc="-5" dirty="0">
              <a:solidFill>
                <a:srgbClr val="000000"/>
              </a:solidFill>
              <a:cs typeface="Microsoft Sans Serif"/>
            </a:endParaRPr>
          </a:p>
          <a:p>
            <a:pPr marL="12700" marR="5080" algn="just">
              <a:lnSpc>
                <a:spcPct val="100899"/>
              </a:lnSpc>
              <a:spcBef>
                <a:spcPts val="95"/>
              </a:spcBef>
              <a:buClr>
                <a:srgbClr val="E48312"/>
              </a:buClr>
            </a:pPr>
            <a:endParaRPr lang="it-IT" sz="1600" spc="-5" dirty="0">
              <a:solidFill>
                <a:srgbClr val="000000"/>
              </a:solidFill>
              <a:cs typeface="Microsoft Sans Serif"/>
            </a:endParaRPr>
          </a:p>
        </p:txBody>
      </p:sp>
      <p:pic>
        <p:nvPicPr>
          <p:cNvPr id="3" name="Immagine 2">
            <a:extLst>
              <a:ext uri="{FF2B5EF4-FFF2-40B4-BE49-F238E27FC236}">
                <a16:creationId xmlns:a16="http://schemas.microsoft.com/office/drawing/2014/main" id="{96414E44-ED33-105A-94C5-BF95DF7C8E43}"/>
              </a:ext>
            </a:extLst>
          </p:cNvPr>
          <p:cNvPicPr>
            <a:picLocks noChangeAspect="1"/>
          </p:cNvPicPr>
          <p:nvPr/>
        </p:nvPicPr>
        <p:blipFill>
          <a:blip r:embed="rId2"/>
          <a:stretch>
            <a:fillRect/>
          </a:stretch>
        </p:blipFill>
        <p:spPr>
          <a:xfrm>
            <a:off x="354019" y="123825"/>
            <a:ext cx="1411281" cy="990599"/>
          </a:xfrm>
          <a:prstGeom prst="rect">
            <a:avLst/>
          </a:prstGeom>
        </p:spPr>
      </p:pic>
      <p:sp>
        <p:nvSpPr>
          <p:cNvPr id="4" name="Freccia in giù 3">
            <a:extLst>
              <a:ext uri="{FF2B5EF4-FFF2-40B4-BE49-F238E27FC236}">
                <a16:creationId xmlns:a16="http://schemas.microsoft.com/office/drawing/2014/main" id="{F43C31A7-9885-4BDF-E9BC-C76DE0DFE147}"/>
              </a:ext>
            </a:extLst>
          </p:cNvPr>
          <p:cNvSpPr/>
          <p:nvPr/>
        </p:nvSpPr>
        <p:spPr>
          <a:xfrm>
            <a:off x="4875784" y="2661540"/>
            <a:ext cx="484632" cy="6858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5" name="Immagine 4">
            <a:extLst>
              <a:ext uri="{FF2B5EF4-FFF2-40B4-BE49-F238E27FC236}">
                <a16:creationId xmlns:a16="http://schemas.microsoft.com/office/drawing/2014/main" id="{FC317232-016A-08FC-B356-DE3868AAC436}"/>
              </a:ext>
            </a:extLst>
          </p:cNvPr>
          <p:cNvPicPr>
            <a:picLocks noChangeAspect="1"/>
          </p:cNvPicPr>
          <p:nvPr/>
        </p:nvPicPr>
        <p:blipFill>
          <a:blip r:embed="rId3"/>
          <a:stretch>
            <a:fillRect/>
          </a:stretch>
        </p:blipFill>
        <p:spPr>
          <a:xfrm>
            <a:off x="4862068" y="5000625"/>
            <a:ext cx="536494" cy="713294"/>
          </a:xfrm>
          <a:prstGeom prst="rect">
            <a:avLst/>
          </a:prstGeom>
        </p:spPr>
      </p:pic>
    </p:spTree>
    <p:extLst>
      <p:ext uri="{BB962C8B-B14F-4D97-AF65-F5344CB8AC3E}">
        <p14:creationId xmlns:p14="http://schemas.microsoft.com/office/powerpoint/2010/main" val="2660715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46300" y="76308"/>
            <a:ext cx="6781800" cy="1121461"/>
          </a:xfrm>
          <a:prstGeom prst="rect">
            <a:avLst/>
          </a:prstGeom>
        </p:spPr>
        <p:txBody>
          <a:bodyPr vert="horz" wrap="square" lIns="0" tIns="13335" rIns="0" bIns="0" rtlCol="0">
            <a:spAutoFit/>
          </a:bodyPr>
          <a:lstStyle/>
          <a:p>
            <a:pPr marL="12700" algn="ctr">
              <a:lnSpc>
                <a:spcPct val="100000"/>
              </a:lnSpc>
              <a:spcBef>
                <a:spcPts val="105"/>
              </a:spcBef>
            </a:pPr>
            <a:r>
              <a:rPr lang="it-IT" sz="2400" b="1" dirty="0">
                <a:solidFill>
                  <a:schemeClr val="accent1"/>
                </a:solidFill>
                <a:latin typeface="Calibri" panose="020F0502020204030204" pitchFamily="34" charset="0"/>
                <a:ea typeface="Calibri" panose="020F0502020204030204" pitchFamily="34" charset="0"/>
                <a:cs typeface="Calibri" panose="020F0502020204030204" pitchFamily="34" charset="0"/>
              </a:rPr>
              <a:t>L’OBBLIGO IN CAPO ALL’IMPRENDITORE DI ISTITUIRE ADEGUATI ASSETTI ORGANIZZATIVI, AMMINISTRATIVI E CONTABILI </a:t>
            </a:r>
            <a:endParaRPr sz="2400" b="1"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3" name="Connettore 1 12"/>
          <p:cNvCxnSpPr/>
          <p:nvPr/>
        </p:nvCxnSpPr>
        <p:spPr>
          <a:xfrm>
            <a:off x="850900" y="1266825"/>
            <a:ext cx="899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ttangolo 14"/>
          <p:cNvSpPr/>
          <p:nvPr/>
        </p:nvSpPr>
        <p:spPr>
          <a:xfrm>
            <a:off x="1003300" y="1724025"/>
            <a:ext cx="8763000" cy="27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
        <p:nvSpPr>
          <p:cNvPr id="10" name="object 10"/>
          <p:cNvSpPr txBox="1"/>
          <p:nvPr/>
        </p:nvSpPr>
        <p:spPr>
          <a:xfrm>
            <a:off x="850900" y="1350170"/>
            <a:ext cx="8763000" cy="5323380"/>
          </a:xfrm>
          <a:prstGeom prst="rect">
            <a:avLst/>
          </a:prstGeom>
        </p:spPr>
        <p:txBody>
          <a:bodyPr vert="horz" wrap="square" lIns="0" tIns="12065" rIns="0" bIns="0" rtlCol="0">
            <a:spAutoFit/>
          </a:bodyPr>
          <a:lstStyle/>
          <a:p>
            <a:pPr marL="12700" marR="5080" algn="just">
              <a:lnSpc>
                <a:spcPct val="100899"/>
              </a:lnSpc>
              <a:spcBef>
                <a:spcPts val="95"/>
              </a:spcBef>
              <a:buClr>
                <a:srgbClr val="E48312"/>
              </a:buClr>
            </a:pPr>
            <a:r>
              <a:rPr lang="it-IT" spc="-5" dirty="0">
                <a:solidFill>
                  <a:srgbClr val="000000"/>
                </a:solidFill>
                <a:cs typeface="Microsoft Sans Serif"/>
              </a:rPr>
              <a:t>Le</a:t>
            </a:r>
            <a:r>
              <a:rPr lang="it-IT" b="1" spc="-5" dirty="0">
                <a:solidFill>
                  <a:srgbClr val="000000"/>
                </a:solidFill>
                <a:cs typeface="Microsoft Sans Serif"/>
              </a:rPr>
              <a:t> norme cardine </a:t>
            </a:r>
            <a:r>
              <a:rPr lang="it-IT" spc="-5" dirty="0">
                <a:solidFill>
                  <a:srgbClr val="000000"/>
                </a:solidFill>
                <a:cs typeface="Microsoft Sans Serif"/>
              </a:rPr>
              <a:t>sono:</a:t>
            </a:r>
          </a:p>
          <a:p>
            <a:pPr marL="298450" marR="5080" indent="-285750" algn="just">
              <a:lnSpc>
                <a:spcPct val="100899"/>
              </a:lnSpc>
              <a:spcBef>
                <a:spcPts val="95"/>
              </a:spcBef>
              <a:buClr>
                <a:srgbClr val="E48312"/>
              </a:buClr>
              <a:buFont typeface="Arial" panose="020B0604020202020204" pitchFamily="34" charset="0"/>
              <a:buChar char="•"/>
            </a:pPr>
            <a:r>
              <a:rPr lang="it-IT" sz="2000" b="1" spc="-5" dirty="0">
                <a:solidFill>
                  <a:srgbClr val="000000"/>
                </a:solidFill>
                <a:cs typeface="Microsoft Sans Serif"/>
              </a:rPr>
              <a:t>art. 375 CCII </a:t>
            </a:r>
            <a:r>
              <a:rPr lang="it-IT" spc="-5" dirty="0">
                <a:solidFill>
                  <a:srgbClr val="000000"/>
                </a:solidFill>
                <a:cs typeface="Microsoft Sans Serif"/>
              </a:rPr>
              <a:t>relativo agli "</a:t>
            </a:r>
            <a:r>
              <a:rPr lang="it-IT" i="1" spc="-5" dirty="0">
                <a:solidFill>
                  <a:srgbClr val="000000"/>
                </a:solidFill>
                <a:cs typeface="Microsoft Sans Serif"/>
              </a:rPr>
              <a:t>assetti organizzativi dell'impresa</a:t>
            </a:r>
            <a:r>
              <a:rPr lang="it-IT" spc="-5" dirty="0">
                <a:solidFill>
                  <a:srgbClr val="000000"/>
                </a:solidFill>
                <a:cs typeface="Microsoft Sans Serif"/>
              </a:rPr>
              <a:t>" che modifica </a:t>
            </a:r>
          </a:p>
          <a:p>
            <a:pPr marL="298450" marR="5080" indent="-285750" algn="just">
              <a:lnSpc>
                <a:spcPct val="100899"/>
              </a:lnSpc>
              <a:spcBef>
                <a:spcPts val="95"/>
              </a:spcBef>
              <a:buClr>
                <a:srgbClr val="E48312"/>
              </a:buClr>
              <a:buFont typeface="Arial" panose="020B0604020202020204" pitchFamily="34" charset="0"/>
              <a:buChar char="•"/>
            </a:pPr>
            <a:r>
              <a:rPr lang="it-IT" sz="2000" b="1" spc="-5" dirty="0">
                <a:solidFill>
                  <a:srgbClr val="000000"/>
                </a:solidFill>
                <a:cs typeface="Microsoft Sans Serif"/>
              </a:rPr>
              <a:t>art. 2086 c.c. </a:t>
            </a:r>
            <a:r>
              <a:rPr lang="it-IT" spc="-5" dirty="0">
                <a:solidFill>
                  <a:srgbClr val="000000"/>
                </a:solidFill>
                <a:cs typeface="Microsoft Sans Serif"/>
              </a:rPr>
              <a:t>rubricato "</a:t>
            </a:r>
            <a:r>
              <a:rPr lang="it-IT" i="1" spc="-5" dirty="0">
                <a:solidFill>
                  <a:srgbClr val="000000"/>
                </a:solidFill>
                <a:cs typeface="Microsoft Sans Serif"/>
              </a:rPr>
              <a:t>gestione dell'impresa</a:t>
            </a:r>
            <a:r>
              <a:rPr lang="it-IT" spc="-5" dirty="0">
                <a:solidFill>
                  <a:srgbClr val="000000"/>
                </a:solidFill>
                <a:cs typeface="Microsoft Sans Serif"/>
              </a:rPr>
              <a:t>" che detta una disciplina specifica per l'istituzione degli adeguati assetti anche in funzione della tempestiva rilevazione della crisi e della perdita di continuità aziendale da parte degli organi sociali e </a:t>
            </a:r>
          </a:p>
          <a:p>
            <a:pPr marL="298450" marR="5080" indent="-285750" algn="just">
              <a:lnSpc>
                <a:spcPct val="100899"/>
              </a:lnSpc>
              <a:spcBef>
                <a:spcPts val="95"/>
              </a:spcBef>
              <a:buClr>
                <a:srgbClr val="E48312"/>
              </a:buClr>
              <a:buFont typeface="Arial" panose="020B0604020202020204" pitchFamily="34" charset="0"/>
              <a:buChar char="•"/>
            </a:pPr>
            <a:r>
              <a:rPr lang="it-IT" sz="2000" b="1" spc="-5" dirty="0">
                <a:solidFill>
                  <a:srgbClr val="000000"/>
                </a:solidFill>
                <a:cs typeface="Microsoft Sans Serif"/>
              </a:rPr>
              <a:t>art. 3 CCII </a:t>
            </a:r>
            <a:r>
              <a:rPr lang="it-IT" spc="-5" dirty="0">
                <a:solidFill>
                  <a:srgbClr val="000000"/>
                </a:solidFill>
                <a:cs typeface="Microsoft Sans Serif"/>
              </a:rPr>
              <a:t>rubricato "</a:t>
            </a:r>
            <a:r>
              <a:rPr lang="it-IT" i="1" spc="-5" dirty="0">
                <a:solidFill>
                  <a:srgbClr val="000000"/>
                </a:solidFill>
                <a:cs typeface="Microsoft Sans Serif"/>
              </a:rPr>
              <a:t>adeguatezza delle misure e degli assetti in funzione della rilevazione tempestiva della crisi d'impresa</a:t>
            </a:r>
            <a:r>
              <a:rPr lang="it-IT" spc="-5" dirty="0">
                <a:solidFill>
                  <a:srgbClr val="000000"/>
                </a:solidFill>
                <a:cs typeface="Microsoft Sans Serif"/>
              </a:rPr>
              <a:t>" che prevede una disciplina specifica per le misure e gli assetti da adottare, stabilendo al </a:t>
            </a:r>
            <a:r>
              <a:rPr lang="it-IT" b="1" spc="-5" dirty="0">
                <a:solidFill>
                  <a:srgbClr val="000000"/>
                </a:solidFill>
                <a:cs typeface="Microsoft Sans Serif"/>
              </a:rPr>
              <a:t>comma 3</a:t>
            </a:r>
            <a:r>
              <a:rPr lang="it-IT" spc="-5" dirty="0">
                <a:solidFill>
                  <a:srgbClr val="000000"/>
                </a:solidFill>
                <a:cs typeface="Microsoft Sans Serif"/>
              </a:rPr>
              <a:t> che sono </a:t>
            </a:r>
            <a:r>
              <a:rPr lang="it-IT" b="1" spc="-5" dirty="0">
                <a:solidFill>
                  <a:srgbClr val="000000"/>
                </a:solidFill>
                <a:cs typeface="Microsoft Sans Serif"/>
              </a:rPr>
              <a:t>adeguati</a:t>
            </a:r>
            <a:r>
              <a:rPr lang="it-IT" spc="-5" dirty="0">
                <a:solidFill>
                  <a:srgbClr val="000000"/>
                </a:solidFill>
                <a:cs typeface="Microsoft Sans Serif"/>
              </a:rPr>
              <a:t> se consentono:</a:t>
            </a:r>
          </a:p>
          <a:p>
            <a:pPr marL="355600" marR="5080" indent="-342900" algn="just">
              <a:lnSpc>
                <a:spcPct val="100899"/>
              </a:lnSpc>
              <a:spcBef>
                <a:spcPts val="95"/>
              </a:spcBef>
              <a:buClr>
                <a:srgbClr val="E48312"/>
              </a:buClr>
              <a:buFont typeface="+mj-lt"/>
              <a:buAutoNum type="alphaLcPeriod"/>
            </a:pPr>
            <a:r>
              <a:rPr lang="it-IT" sz="1600" spc="-5" dirty="0">
                <a:solidFill>
                  <a:srgbClr val="000000"/>
                </a:solidFill>
                <a:cs typeface="Microsoft Sans Serif"/>
              </a:rPr>
              <a:t>di rilevare eventuali squilibri di carattere patrimoniale o economico- finanziario tenuto conto della specifica attività svolta dall'impresa e delle sue caratteristiche;</a:t>
            </a:r>
          </a:p>
          <a:p>
            <a:pPr marL="355600" marR="5080" indent="-342900" algn="just">
              <a:lnSpc>
                <a:spcPct val="100899"/>
              </a:lnSpc>
              <a:spcBef>
                <a:spcPts val="95"/>
              </a:spcBef>
              <a:buClr>
                <a:srgbClr val="E48312"/>
              </a:buClr>
              <a:buFont typeface="+mj-lt"/>
              <a:buAutoNum type="alphaLcPeriod"/>
            </a:pPr>
            <a:r>
              <a:rPr lang="it-IT" sz="1600" spc="-5" dirty="0">
                <a:solidFill>
                  <a:srgbClr val="000000"/>
                </a:solidFill>
                <a:cs typeface="Microsoft Sans Serif"/>
              </a:rPr>
              <a:t>di verificare la sostenibilità dei debiti e le prospettive della continuità aziendale per almeno 12 mesi nonché di rilevare i segnali della crisi o dell'insolvenza di cui al successivo comma 4;</a:t>
            </a:r>
          </a:p>
          <a:p>
            <a:pPr marL="355600" marR="5080" indent="-342900" algn="just">
              <a:lnSpc>
                <a:spcPct val="100899"/>
              </a:lnSpc>
              <a:spcBef>
                <a:spcPts val="95"/>
              </a:spcBef>
              <a:buClr>
                <a:srgbClr val="E48312"/>
              </a:buClr>
              <a:buFont typeface="+mj-lt"/>
              <a:buAutoNum type="alphaLcPeriod"/>
            </a:pPr>
            <a:r>
              <a:rPr lang="it-IT" sz="1600" spc="-5" dirty="0">
                <a:solidFill>
                  <a:srgbClr val="000000"/>
                </a:solidFill>
                <a:cs typeface="Microsoft Sans Serif"/>
              </a:rPr>
              <a:t>di ricavare le informazioni necessarie all'utilizzo della lista di controllo particolareggiata e del test pratico di cui all'art 13 comma 2 CCII</a:t>
            </a:r>
            <a:r>
              <a:rPr lang="it-IT" spc="-5" dirty="0">
                <a:solidFill>
                  <a:srgbClr val="000000"/>
                </a:solidFill>
                <a:cs typeface="Microsoft Sans Serif"/>
              </a:rPr>
              <a:t>.</a:t>
            </a:r>
          </a:p>
          <a:p>
            <a:pPr marL="12700" marR="5080" algn="just">
              <a:lnSpc>
                <a:spcPct val="100899"/>
              </a:lnSpc>
              <a:spcBef>
                <a:spcPts val="95"/>
              </a:spcBef>
              <a:buClr>
                <a:srgbClr val="E48312"/>
              </a:buClr>
            </a:pPr>
            <a:endParaRPr lang="it-IT" spc="-5" dirty="0">
              <a:solidFill>
                <a:srgbClr val="000000"/>
              </a:solidFill>
              <a:cs typeface="Microsoft Sans Serif"/>
            </a:endParaRPr>
          </a:p>
          <a:p>
            <a:pPr marL="12700" marR="5080" algn="just">
              <a:lnSpc>
                <a:spcPct val="100899"/>
              </a:lnSpc>
              <a:spcBef>
                <a:spcPts val="95"/>
              </a:spcBef>
              <a:buClr>
                <a:srgbClr val="E48312"/>
              </a:buClr>
            </a:pPr>
            <a:r>
              <a:rPr lang="it-IT" b="1" spc="-5" dirty="0">
                <a:solidFill>
                  <a:srgbClr val="000000"/>
                </a:solidFill>
                <a:cs typeface="Microsoft Sans Serif"/>
              </a:rPr>
              <a:t>La vigilanza sull’adozione degli adeguati assetti nei termini indicati è presupposto imprescindibile per l’adempimento dell’obbligo di segnalazione ex art. 25 </a:t>
            </a:r>
            <a:r>
              <a:rPr lang="it-IT" b="1" i="1" spc="-5" dirty="0" err="1">
                <a:solidFill>
                  <a:srgbClr val="000000"/>
                </a:solidFill>
                <a:cs typeface="Microsoft Sans Serif"/>
              </a:rPr>
              <a:t>octies</a:t>
            </a:r>
            <a:r>
              <a:rPr lang="it-IT" b="1" spc="-5" dirty="0">
                <a:solidFill>
                  <a:srgbClr val="000000"/>
                </a:solidFill>
                <a:cs typeface="Microsoft Sans Serif"/>
              </a:rPr>
              <a:t> CCII</a:t>
            </a:r>
          </a:p>
          <a:p>
            <a:pPr marL="12700" marR="5080" algn="just">
              <a:lnSpc>
                <a:spcPct val="100899"/>
              </a:lnSpc>
              <a:spcBef>
                <a:spcPts val="95"/>
              </a:spcBef>
              <a:buClr>
                <a:srgbClr val="E48312"/>
              </a:buClr>
            </a:pPr>
            <a:endParaRPr lang="it-IT" sz="1600" spc="-5" dirty="0">
              <a:solidFill>
                <a:srgbClr val="000000"/>
              </a:solidFill>
              <a:cs typeface="Microsoft Sans Serif"/>
            </a:endParaRPr>
          </a:p>
          <a:p>
            <a:pPr marL="12700" marR="5080" algn="just">
              <a:lnSpc>
                <a:spcPct val="100899"/>
              </a:lnSpc>
              <a:spcBef>
                <a:spcPts val="95"/>
              </a:spcBef>
              <a:buClr>
                <a:srgbClr val="E48312"/>
              </a:buClr>
            </a:pPr>
            <a:endParaRPr lang="it-IT" sz="1600" spc="-5" dirty="0">
              <a:solidFill>
                <a:srgbClr val="000000"/>
              </a:solidFill>
              <a:cs typeface="Microsoft Sans Serif"/>
            </a:endParaRPr>
          </a:p>
        </p:txBody>
      </p:sp>
      <p:pic>
        <p:nvPicPr>
          <p:cNvPr id="3" name="Immagine 2">
            <a:extLst>
              <a:ext uri="{FF2B5EF4-FFF2-40B4-BE49-F238E27FC236}">
                <a16:creationId xmlns:a16="http://schemas.microsoft.com/office/drawing/2014/main" id="{96414E44-ED33-105A-94C5-BF95DF7C8E43}"/>
              </a:ext>
            </a:extLst>
          </p:cNvPr>
          <p:cNvPicPr>
            <a:picLocks noChangeAspect="1"/>
          </p:cNvPicPr>
          <p:nvPr/>
        </p:nvPicPr>
        <p:blipFill>
          <a:blip r:embed="rId2"/>
          <a:stretch>
            <a:fillRect/>
          </a:stretch>
        </p:blipFill>
        <p:spPr>
          <a:xfrm>
            <a:off x="354019" y="123825"/>
            <a:ext cx="1411281" cy="990599"/>
          </a:xfrm>
          <a:prstGeom prst="rect">
            <a:avLst/>
          </a:prstGeom>
        </p:spPr>
      </p:pic>
    </p:spTree>
    <p:extLst>
      <p:ext uri="{BB962C8B-B14F-4D97-AF65-F5344CB8AC3E}">
        <p14:creationId xmlns:p14="http://schemas.microsoft.com/office/powerpoint/2010/main" val="4062132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17700" y="243059"/>
            <a:ext cx="7162800" cy="752129"/>
          </a:xfrm>
          <a:prstGeom prst="rect">
            <a:avLst/>
          </a:prstGeom>
        </p:spPr>
        <p:txBody>
          <a:bodyPr vert="horz" wrap="square" lIns="0" tIns="13335" rIns="0" bIns="0" rtlCol="0">
            <a:spAutoFit/>
          </a:bodyPr>
          <a:lstStyle/>
          <a:p>
            <a:pPr marL="12700" algn="ctr">
              <a:lnSpc>
                <a:spcPct val="100000"/>
              </a:lnSpc>
              <a:spcBef>
                <a:spcPts val="105"/>
              </a:spcBef>
            </a:pPr>
            <a:r>
              <a:rPr lang="it-IT" sz="2400" b="1" dirty="0">
                <a:solidFill>
                  <a:schemeClr val="accent1"/>
                </a:solidFill>
                <a:latin typeface="Calibri" panose="020F0502020204030204" pitchFamily="34" charset="0"/>
                <a:ea typeface="Calibri" panose="020F0502020204030204" pitchFamily="34" charset="0"/>
                <a:cs typeface="Calibri" panose="020F0502020204030204" pitchFamily="34" charset="0"/>
              </a:rPr>
              <a:t>L’OBBLIGO IN CAPO A SINDACI E A REVISORI DI SEGNALAZIONE DEI PRIMI SINTOMI DI CRISI O INSOLVENZA</a:t>
            </a:r>
            <a:endParaRPr sz="2400" b="1" dirty="0">
              <a:solidFill>
                <a:schemeClr val="accent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3" name="Connettore 1 12"/>
          <p:cNvCxnSpPr/>
          <p:nvPr/>
        </p:nvCxnSpPr>
        <p:spPr>
          <a:xfrm>
            <a:off x="850900" y="1266825"/>
            <a:ext cx="8991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ttangolo 14"/>
          <p:cNvSpPr/>
          <p:nvPr/>
        </p:nvSpPr>
        <p:spPr>
          <a:xfrm>
            <a:off x="1003300" y="1724025"/>
            <a:ext cx="8763000" cy="27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prstClr val="white"/>
              </a:solidFill>
            </a:endParaRPr>
          </a:p>
        </p:txBody>
      </p:sp>
      <p:sp>
        <p:nvSpPr>
          <p:cNvPr id="10" name="object 10"/>
          <p:cNvSpPr txBox="1"/>
          <p:nvPr/>
        </p:nvSpPr>
        <p:spPr>
          <a:xfrm>
            <a:off x="698500" y="1647827"/>
            <a:ext cx="9296400" cy="5061065"/>
          </a:xfrm>
          <a:prstGeom prst="rect">
            <a:avLst/>
          </a:prstGeom>
        </p:spPr>
        <p:txBody>
          <a:bodyPr vert="horz" wrap="square" lIns="0" tIns="12065" rIns="0" bIns="0" rtlCol="0">
            <a:spAutoFit/>
          </a:bodyPr>
          <a:lstStyle/>
          <a:p>
            <a:pPr marL="12700" marR="5080" algn="just">
              <a:lnSpc>
                <a:spcPct val="100899"/>
              </a:lnSpc>
              <a:spcBef>
                <a:spcPts val="95"/>
              </a:spcBef>
              <a:buClr>
                <a:srgbClr val="E48312"/>
              </a:buClr>
            </a:pPr>
            <a:endParaRPr lang="it-IT" sz="2400" b="1" spc="-5" dirty="0">
              <a:solidFill>
                <a:srgbClr val="000000"/>
              </a:solidFill>
              <a:cs typeface="Microsoft Sans Serif"/>
            </a:endParaRPr>
          </a:p>
          <a:p>
            <a:pPr marL="12700" marR="5080" algn="just">
              <a:lnSpc>
                <a:spcPct val="100899"/>
              </a:lnSpc>
              <a:spcBef>
                <a:spcPts val="95"/>
              </a:spcBef>
              <a:buClr>
                <a:srgbClr val="E48312"/>
              </a:buClr>
            </a:pPr>
            <a:r>
              <a:rPr lang="it-IT" sz="2400" b="1" spc="-5" dirty="0">
                <a:solidFill>
                  <a:srgbClr val="000000"/>
                </a:solidFill>
                <a:cs typeface="Microsoft Sans Serif"/>
              </a:rPr>
              <a:t>Art. 25 </a:t>
            </a:r>
            <a:r>
              <a:rPr lang="it-IT" sz="2400" b="1" i="1" spc="-5" dirty="0" err="1">
                <a:solidFill>
                  <a:srgbClr val="000000"/>
                </a:solidFill>
                <a:cs typeface="Microsoft Sans Serif"/>
              </a:rPr>
              <a:t>octies</a:t>
            </a:r>
            <a:r>
              <a:rPr lang="it-IT" sz="2400" b="1" spc="-5" dirty="0">
                <a:solidFill>
                  <a:srgbClr val="000000"/>
                </a:solidFill>
                <a:cs typeface="Microsoft Sans Serif"/>
              </a:rPr>
              <a:t> CCII</a:t>
            </a:r>
            <a:r>
              <a:rPr lang="it-IT" sz="2400" spc="-5" dirty="0">
                <a:solidFill>
                  <a:srgbClr val="000000"/>
                </a:solidFill>
                <a:cs typeface="Microsoft Sans Serif"/>
              </a:rPr>
              <a:t>, </a:t>
            </a:r>
            <a:r>
              <a:rPr lang="it-IT" spc="-5" dirty="0">
                <a:solidFill>
                  <a:srgbClr val="000000"/>
                </a:solidFill>
                <a:cs typeface="Microsoft Sans Serif"/>
              </a:rPr>
              <a:t>così come novellato dall’ultimo Correttivo</a:t>
            </a:r>
          </a:p>
          <a:p>
            <a:pPr marL="12700" marR="5080" algn="just">
              <a:lnSpc>
                <a:spcPct val="100899"/>
              </a:lnSpc>
              <a:spcBef>
                <a:spcPts val="95"/>
              </a:spcBef>
              <a:buClr>
                <a:srgbClr val="E48312"/>
              </a:buClr>
            </a:pPr>
            <a:endParaRPr lang="it-IT" spc="-5" dirty="0">
              <a:solidFill>
                <a:srgbClr val="000000"/>
              </a:solidFill>
              <a:cs typeface="Microsoft Sans Serif"/>
            </a:endParaRPr>
          </a:p>
          <a:p>
            <a:pPr marL="12700" marR="5080" algn="just">
              <a:lnSpc>
                <a:spcPct val="100899"/>
              </a:lnSpc>
              <a:spcBef>
                <a:spcPts val="95"/>
              </a:spcBef>
              <a:buClr>
                <a:srgbClr val="E48312"/>
              </a:buClr>
            </a:pPr>
            <a:r>
              <a:rPr lang="it-IT" b="1" spc="-5" dirty="0">
                <a:solidFill>
                  <a:srgbClr val="000000"/>
                </a:solidFill>
                <a:cs typeface="Microsoft Sans Serif"/>
              </a:rPr>
              <a:t>concretizza l'allerta interna nell'obbligo di segnalazione da parte dei sindaci e dei revisori </a:t>
            </a:r>
            <a:r>
              <a:rPr lang="it-IT" spc="-5" dirty="0">
                <a:solidFill>
                  <a:srgbClr val="000000"/>
                </a:solidFill>
                <a:cs typeface="Microsoft Sans Serif"/>
              </a:rPr>
              <a:t>stabilendo che devono</a:t>
            </a:r>
          </a:p>
          <a:p>
            <a:pPr marL="298450" marR="5080" indent="-285750" algn="just">
              <a:lnSpc>
                <a:spcPct val="100899"/>
              </a:lnSpc>
              <a:spcBef>
                <a:spcPts val="95"/>
              </a:spcBef>
              <a:buClr>
                <a:srgbClr val="E48312"/>
              </a:buClr>
              <a:buFont typeface="Arial" panose="020B0604020202020204" pitchFamily="34" charset="0"/>
              <a:buChar char="•"/>
            </a:pPr>
            <a:r>
              <a:rPr lang="it-IT" spc="-5" dirty="0">
                <a:solidFill>
                  <a:srgbClr val="000000"/>
                </a:solidFill>
                <a:cs typeface="Microsoft Sans Serif"/>
              </a:rPr>
              <a:t>verificare costantemente l’adeguatezza dell’assetto dell'impresa e l'equilibrio economico-finanziario, </a:t>
            </a:r>
          </a:p>
          <a:p>
            <a:pPr marL="298450" marR="5080" indent="-285750" algn="just">
              <a:lnSpc>
                <a:spcPct val="100899"/>
              </a:lnSpc>
              <a:spcBef>
                <a:spcPts val="95"/>
              </a:spcBef>
              <a:buClr>
                <a:srgbClr val="E48312"/>
              </a:buClr>
              <a:buFont typeface="Arial" panose="020B0604020202020204" pitchFamily="34" charset="0"/>
              <a:buChar char="•"/>
            </a:pPr>
            <a:r>
              <a:rPr lang="it-IT" spc="-5" dirty="0">
                <a:solidFill>
                  <a:srgbClr val="000000"/>
                </a:solidFill>
                <a:cs typeface="Microsoft Sans Serif"/>
              </a:rPr>
              <a:t>segnalare senza indugio eventuali indizi all'organo amministrativo ovvero </a:t>
            </a:r>
            <a:r>
              <a:rPr lang="it-IT" b="1" spc="-5" dirty="0">
                <a:solidFill>
                  <a:srgbClr val="000000"/>
                </a:solidFill>
                <a:cs typeface="Microsoft Sans Serif"/>
              </a:rPr>
              <a:t>la sussistenza dei presupposti di cui all’art. 2 comma 1 </a:t>
            </a:r>
            <a:r>
              <a:rPr lang="it-IT" b="1" spc="-5" dirty="0" err="1">
                <a:solidFill>
                  <a:srgbClr val="000000"/>
                </a:solidFill>
                <a:cs typeface="Microsoft Sans Serif"/>
              </a:rPr>
              <a:t>lett</a:t>
            </a:r>
            <a:r>
              <a:rPr lang="it-IT" b="1" spc="-5" dirty="0">
                <a:solidFill>
                  <a:srgbClr val="000000"/>
                </a:solidFill>
                <a:cs typeface="Microsoft Sans Serif"/>
              </a:rPr>
              <a:t>. a) e b) CCII (stato di crisi o di insolvenza)</a:t>
            </a:r>
          </a:p>
          <a:p>
            <a:pPr marL="12700" marR="5080" algn="just">
              <a:lnSpc>
                <a:spcPct val="100899"/>
              </a:lnSpc>
              <a:spcBef>
                <a:spcPts val="95"/>
              </a:spcBef>
              <a:buClr>
                <a:srgbClr val="E48312"/>
              </a:buClr>
            </a:pPr>
            <a:r>
              <a:rPr lang="it-IT" spc="-5" dirty="0">
                <a:solidFill>
                  <a:srgbClr val="000000"/>
                </a:solidFill>
                <a:cs typeface="Microsoft Sans Serif"/>
              </a:rPr>
              <a:t> </a:t>
            </a:r>
          </a:p>
          <a:p>
            <a:pPr marL="12700" marR="5080" algn="just">
              <a:lnSpc>
                <a:spcPct val="100899"/>
              </a:lnSpc>
              <a:spcBef>
                <a:spcPts val="95"/>
              </a:spcBef>
              <a:buClr>
                <a:srgbClr val="E48312"/>
              </a:buClr>
            </a:pPr>
            <a:r>
              <a:rPr lang="it-IT" spc="-5" dirty="0">
                <a:solidFill>
                  <a:srgbClr val="000000"/>
                </a:solidFill>
                <a:cs typeface="Microsoft Sans Serif"/>
              </a:rPr>
              <a:t>e quindi non più la segnalazione di un generico stato di pre-crisi, al fine di evitare - come si legge nella Relazione illustrativa - segnalazioni non utili da parte dell'organo di controllo rese a soli fini di autotutela. </a:t>
            </a:r>
          </a:p>
          <a:p>
            <a:pPr marL="12700" marR="5080" algn="just">
              <a:lnSpc>
                <a:spcPct val="100899"/>
              </a:lnSpc>
              <a:spcBef>
                <a:spcPts val="95"/>
              </a:spcBef>
              <a:buClr>
                <a:srgbClr val="E48312"/>
              </a:buClr>
            </a:pPr>
            <a:endParaRPr lang="it-IT" spc="-5" dirty="0">
              <a:solidFill>
                <a:srgbClr val="000000"/>
              </a:solidFill>
              <a:cs typeface="Microsoft Sans Serif"/>
            </a:endParaRPr>
          </a:p>
          <a:p>
            <a:pPr marL="12700" marR="5080" algn="just">
              <a:lnSpc>
                <a:spcPct val="100899"/>
              </a:lnSpc>
              <a:spcBef>
                <a:spcPts val="95"/>
              </a:spcBef>
              <a:buClr>
                <a:srgbClr val="E48312"/>
              </a:buClr>
            </a:pPr>
            <a:r>
              <a:rPr lang="it-IT" b="1" spc="-5" dirty="0">
                <a:solidFill>
                  <a:srgbClr val="000000"/>
                </a:solidFill>
                <a:cs typeface="Microsoft Sans Serif"/>
              </a:rPr>
              <a:t>Punto di equilibrio del legislatore</a:t>
            </a:r>
            <a:r>
              <a:rPr lang="it-IT" spc="-5" dirty="0">
                <a:solidFill>
                  <a:srgbClr val="000000"/>
                </a:solidFill>
                <a:cs typeface="Microsoft Sans Serif"/>
              </a:rPr>
              <a:t>: responsabilizzazione degli organi di controllo per un adempimento più attento della vigilanza senza comportare un eccessivo allarmismo e non disponibilità ad assumere la carica.</a:t>
            </a:r>
          </a:p>
        </p:txBody>
      </p:sp>
      <p:pic>
        <p:nvPicPr>
          <p:cNvPr id="3" name="Immagine 2">
            <a:extLst>
              <a:ext uri="{FF2B5EF4-FFF2-40B4-BE49-F238E27FC236}">
                <a16:creationId xmlns:a16="http://schemas.microsoft.com/office/drawing/2014/main" id="{96414E44-ED33-105A-94C5-BF95DF7C8E43}"/>
              </a:ext>
            </a:extLst>
          </p:cNvPr>
          <p:cNvPicPr>
            <a:picLocks noChangeAspect="1"/>
          </p:cNvPicPr>
          <p:nvPr/>
        </p:nvPicPr>
        <p:blipFill>
          <a:blip r:embed="rId2"/>
          <a:stretch>
            <a:fillRect/>
          </a:stretch>
        </p:blipFill>
        <p:spPr>
          <a:xfrm>
            <a:off x="354019" y="123825"/>
            <a:ext cx="1411281" cy="990599"/>
          </a:xfrm>
          <a:prstGeom prst="rect">
            <a:avLst/>
          </a:prstGeom>
        </p:spPr>
      </p:pic>
    </p:spTree>
    <p:extLst>
      <p:ext uri="{BB962C8B-B14F-4D97-AF65-F5344CB8AC3E}">
        <p14:creationId xmlns:p14="http://schemas.microsoft.com/office/powerpoint/2010/main" val="2606467461"/>
      </p:ext>
    </p:extLst>
  </p:cSld>
  <p:clrMapOvr>
    <a:masterClrMapping/>
  </p:clrMapOvr>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4113</TotalTime>
  <Words>6194</Words>
  <Application>Microsoft Office PowerPoint</Application>
  <PresentationFormat>Personalizzato</PresentationFormat>
  <Paragraphs>413</Paragraphs>
  <Slides>40</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40</vt:i4>
      </vt:variant>
    </vt:vector>
  </HeadingPairs>
  <TitlesOfParts>
    <vt:vector size="48" baseType="lpstr">
      <vt:lpstr>Arial</vt:lpstr>
      <vt:lpstr>Calibri</vt:lpstr>
      <vt:lpstr>Calibri Light</vt:lpstr>
      <vt:lpstr>Microsoft Sans Serif</vt:lpstr>
      <vt:lpstr>Palatino Linotype</vt:lpstr>
      <vt:lpstr>Times New Roman</vt:lpstr>
      <vt:lpstr>Wingdings</vt:lpstr>
      <vt:lpstr>Retrospettivo</vt:lpstr>
      <vt:lpstr>LA RESPONSABILITÁ DEI SINDACI E DEL REVISORE LEGALE DEI CONTI IN RELAZIONE A ELEMENTI DI ALLARME ANCHE EMERGENTI DAL BILANCIO CHE IMPONGONO UNA TEMPESTIVA SEGNALAZIONE AGLI AMMINISTRATORI </vt:lpstr>
      <vt:lpstr>MODIFICHE del CORRETTIVO TER all’art. 17 CCII </vt:lpstr>
      <vt:lpstr>MODIFICHE del CORRETTIVO TER all’art. 17 CCII </vt:lpstr>
      <vt:lpstr>MODIFICHE del CORRETTIVO TER all’art. 17 CCII </vt:lpstr>
      <vt:lpstr>Presentazione standard di PowerPoint</vt:lpstr>
      <vt:lpstr>L’OBBLIGO DI VIGILANZA DEL COLLEGIO SINDACALE</vt:lpstr>
      <vt:lpstr>L’OBBLIGO DI CONTROLLO DEL REVISORE LEGALE DEI CONTI</vt:lpstr>
      <vt:lpstr>L’OBBLIGO IN CAPO ALL’IMPRENDITORE DI ISTITUIRE ADEGUATI ASSETTI ORGANIZZATIVI, AMMINISTRATIVI E CONTABILI </vt:lpstr>
      <vt:lpstr>L’OBBLIGO IN CAPO A SINDACI E A REVISORI DI SEGNALAZIONE DEI PRIMI SINTOMI DI CRISI O INSOLVENZA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Segreteria</dc:creator>
  <cp:lastModifiedBy>Paola Baldassarre</cp:lastModifiedBy>
  <cp:revision>333</cp:revision>
  <cp:lastPrinted>2025-02-05T18:20:54Z</cp:lastPrinted>
  <dcterms:created xsi:type="dcterms:W3CDTF">2023-05-23T14:30:13Z</dcterms:created>
  <dcterms:modified xsi:type="dcterms:W3CDTF">2025-10-13T09:20:08Z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2023-05-23T00:00:00Z</vt:filetime>
  </property>
</Properties>
</file>