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19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517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12/6/23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1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12/6/23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90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12/6/23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455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12/6/23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990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12/6/23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32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12/6/23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44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06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06854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9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4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12/6/23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12/6/23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6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12/6/23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12/6/23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7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12/6/23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6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12/6/23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08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2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ione.piemonte.it/web/temi/diritti-politiche-sociali/diritti/antiviolenza/fondo-per-patrocinio-per-donne-vittime-violenza-maltrattament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rianna.consiglioregionale.piemonte.it/iterlegcoordweb/dettaglioLegge.do?urnLegge=urn%3Anir%3Aregione.piemonte%3Alegge%3A2016%3B4%402017-12-5#art22-com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E9DB0F-6C4E-BE4F-B157-DFFEEEC0E3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CRITERI DI AMMISSIONE AL FONDO REGIONALE  DI SOLIDARIETA’ PER IL PATROCINIO LEGALE DELLE DONNE VITTIME DI VIOLENZA E MALTRATTAMENTI  (ART. 22, L.R. 24.02.2016, N. 4</a:t>
            </a:r>
            <a:r>
              <a:rPr lang="it-IT" sz="3200" dirty="0">
                <a:solidFill>
                  <a:srgbClr val="C00000"/>
                </a:solidFill>
              </a:rPr>
              <a:t>)</a:t>
            </a:r>
            <a:endParaRPr lang="it-IT" sz="3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7F432D9-904E-3025-1195-045492C76A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/>
              <a:t>Avv.ta</a:t>
            </a:r>
            <a:r>
              <a:rPr lang="it-IT" dirty="0"/>
              <a:t> BARBARA PORTA, componente </a:t>
            </a:r>
            <a:r>
              <a:rPr lang="it-IT" dirty="0" err="1"/>
              <a:t>cpo</a:t>
            </a:r>
            <a:r>
              <a:rPr lang="it-IT" dirty="0"/>
              <a:t> presso il </a:t>
            </a:r>
            <a:r>
              <a:rPr lang="it-IT" dirty="0" err="1"/>
              <a:t>coa</a:t>
            </a:r>
            <a:r>
              <a:rPr lang="it-IT" dirty="0"/>
              <a:t> di </a:t>
            </a:r>
            <a:r>
              <a:rPr lang="it-IT" dirty="0" err="1"/>
              <a:t>torino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6190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CAC3D0-2A6C-F70C-7FF8-B3F492F4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SEGUE….(REATI AMMESSI AL FONDO)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BF5007-A6AA-8C48-4D8D-F0EEC949C0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it-IT" sz="3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586 </a:t>
            </a:r>
            <a:r>
              <a:rPr lang="it-IT" sz="30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morte o lesioni conseguenze di altro reato</a:t>
            </a:r>
          </a:p>
          <a:p>
            <a:r>
              <a:rPr lang="it-IT" sz="3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600 </a:t>
            </a:r>
            <a:r>
              <a:rPr lang="it-IT" sz="30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tratta e riduzione in schiavitù</a:t>
            </a:r>
          </a:p>
          <a:p>
            <a:r>
              <a:rPr lang="it-IT" sz="3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609bis </a:t>
            </a:r>
            <a:r>
              <a:rPr lang="it-IT" sz="30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violenza sessuale</a:t>
            </a:r>
          </a:p>
          <a:p>
            <a:r>
              <a:rPr lang="it-IT" sz="3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610 </a:t>
            </a:r>
            <a:r>
              <a:rPr lang="it-IT" sz="30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violenza privata</a:t>
            </a:r>
          </a:p>
          <a:p>
            <a:r>
              <a:rPr lang="it-IT" sz="3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612 </a:t>
            </a:r>
            <a:r>
              <a:rPr lang="it-IT" sz="30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minaccia</a:t>
            </a:r>
          </a:p>
          <a:p>
            <a:r>
              <a:rPr lang="it-IT" sz="3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612bis </a:t>
            </a:r>
            <a:r>
              <a:rPr lang="it-IT" sz="30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atti persecutori (stalking)</a:t>
            </a:r>
          </a:p>
          <a:p>
            <a:r>
              <a:rPr lang="it-IT" sz="3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614 </a:t>
            </a:r>
            <a:r>
              <a:rPr lang="it-IT" sz="30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violazione di domicilio</a:t>
            </a:r>
          </a:p>
          <a:p>
            <a:r>
              <a:rPr lang="it-IT" sz="3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615bis </a:t>
            </a:r>
            <a:r>
              <a:rPr lang="it-IT" sz="30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interferenze illecite nella vita privata615ter </a:t>
            </a:r>
            <a:r>
              <a:rPr lang="it-IT" sz="30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accesso abusivo ad un sistema</a:t>
            </a:r>
          </a:p>
          <a:p>
            <a:r>
              <a:rPr lang="it-IT" sz="3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informatico</a:t>
            </a:r>
          </a:p>
          <a:p>
            <a:r>
              <a:rPr lang="it-IT" sz="3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330 cc, decadenza dalla potestà figli</a:t>
            </a:r>
          </a:p>
          <a:p>
            <a:r>
              <a:rPr lang="it-IT" sz="3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388 </a:t>
            </a:r>
            <a:r>
              <a:rPr lang="it-IT" sz="30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mancata esecuzione dolosa di provvedimento di giustizia</a:t>
            </a:r>
          </a:p>
          <a:p>
            <a:r>
              <a:rPr lang="it-IT" sz="3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594 </a:t>
            </a:r>
            <a:r>
              <a:rPr lang="it-IT" sz="30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ingiurie</a:t>
            </a:r>
          </a:p>
          <a:p>
            <a:r>
              <a:rPr lang="it-IT" sz="3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 3 l. 75/58, favoreggiamento e sfruttamento della prostituzione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629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0C8686-2711-2733-6CAC-111D9E94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it-IT" sz="4800" dirty="0"/>
              <a:t>…. Segue reati ammessi al fondo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112903-45C2-E952-EB8E-B6FE756690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r>
              <a:rPr lang="it-IT" sz="1600" dirty="0">
                <a:effectLst/>
                <a:latin typeface="Helvetica" pitchFamily="2" charset="0"/>
              </a:rPr>
              <a:t>altri reati connessi alla violenza di genere per i quali il Consiglio dell'Ordine, valutato il singolo caso, esprime il parere di ammissibilità previsto dal regolamento di cui al DPGR n. 3/</a:t>
            </a:r>
            <a:r>
              <a:rPr lang="it-IT" sz="1600" dirty="0" err="1">
                <a:effectLst/>
                <a:latin typeface="Helvetica" pitchFamily="2" charset="0"/>
              </a:rPr>
              <a:t>R</a:t>
            </a:r>
            <a:r>
              <a:rPr lang="it-IT" sz="1600" dirty="0">
                <a:effectLst/>
                <a:latin typeface="Helvetica" pitchFamily="2" charset="0"/>
              </a:rPr>
              <a:t> del 30 gennaio 2017 .</a:t>
            </a:r>
          </a:p>
          <a:p>
            <a:r>
              <a:rPr lang="it-IT" sz="1600" dirty="0">
                <a:effectLst/>
                <a:latin typeface="Helvetica" pitchFamily="2" charset="0"/>
              </a:rPr>
              <a:t>Per i procedimenti in materia civile sono ammessi </a:t>
            </a:r>
            <a:r>
              <a:rPr lang="it-IT" sz="1400" dirty="0">
                <a:effectLst/>
                <a:latin typeface="Helvetica" pitchFamily="2" charset="0"/>
              </a:rPr>
              <a:t>quelli connessi a </a:t>
            </a:r>
            <a:r>
              <a:rPr lang="it-IT" sz="1400" dirty="0" err="1">
                <a:effectLst/>
                <a:latin typeface="Helvetica" pitchFamily="2" charset="0"/>
              </a:rPr>
              <a:t>profilidi</a:t>
            </a:r>
            <a:r>
              <a:rPr lang="it-IT" sz="1400" dirty="0">
                <a:effectLst/>
                <a:latin typeface="Helvetica" pitchFamily="2" charset="0"/>
              </a:rPr>
              <a:t> violenza e maltrattamenti nei confronti delle donne riconducibili alla violenza di genere. La sussistenza di questa fattispecie è documentata dalla presenza di una parallela causa penale, o dall’avvenuto procedimento penale, e dalla dichiarazione dell’Ordine degli Avvocati </a:t>
            </a:r>
            <a:r>
              <a:rPr lang="it-IT" sz="1400" dirty="0" err="1">
                <a:effectLst/>
                <a:latin typeface="Helvetica" pitchFamily="2" charset="0"/>
              </a:rPr>
              <a:t>competenteper</a:t>
            </a:r>
            <a:r>
              <a:rPr lang="it-IT" sz="1400" dirty="0">
                <a:effectLst/>
                <a:latin typeface="Helvetica" pitchFamily="2" charset="0"/>
              </a:rPr>
              <a:t> il rilascio del relativo parere.</a:t>
            </a:r>
          </a:p>
          <a:p>
            <a:r>
              <a:rPr lang="it-IT" sz="1600" dirty="0">
                <a:effectLst/>
                <a:latin typeface="Helvetica" pitchFamily="2" charset="0"/>
              </a:rPr>
              <a:t>PER IL COA </a:t>
            </a:r>
            <a:r>
              <a:rPr lang="it-IT" sz="1600" dirty="0">
                <a:latin typeface="Helvetica" pitchFamily="2" charset="0"/>
              </a:rPr>
              <a:t>NON E ’ ELENCAZIONE TASSATIVA </a:t>
            </a:r>
            <a:endParaRPr lang="it-IT" sz="1600" dirty="0">
              <a:effectLst/>
              <a:latin typeface="Helvetica" pitchFamily="2" charset="0"/>
            </a:endParaRPr>
          </a:p>
          <a:p>
            <a:endParaRPr lang="it-IT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58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7CE134-4323-EA92-2CB7-AAA3A85B4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600" dirty="0">
                <a:effectLst/>
              </a:rPr>
              <a:t>Quali spese copre il Fondo regionale</a:t>
            </a:r>
            <a:br>
              <a:rPr lang="it-IT" dirty="0">
                <a:effectLst/>
                <a:latin typeface="Helvetica" pitchFamily="2" charset="0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C8DDF7-B777-9156-7FC4-F8DCECFD16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Fondo è utilizzato per coprire le spese di assistenza legale sia in ambito penale che in ambito civile, nell’ipotesi in cui il patrocinio legale è svolto da avvocati o avvocate i cui nominativi risultino regolarmente iscritti NEGLI  appositi elenchi istituiti presso ciascun Ordine degli Avvocati e che abbiano competenza e formazione specifica e continua nell’ambito del patrocinio legale alle donne vittime di violenza e maltrattamenti.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FONDO COPRE LE SPESE DI ASSISTENZA STRAGIUDIZIALE CHE ABBIANO AUTONOMIA E RILEVANZE (ES. LA REDAZIONE DI UNA SOLA DIFFIDA NO)</a:t>
            </a:r>
          </a:p>
          <a:p>
            <a:pPr algn="just"/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normativa regionale prevede la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possibilita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̀ per la donna di richiedere il patrocinio del Fondo anche per le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attivita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̀ stragiudiziali,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purche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“prodromiche all’avvio delle stesse, ivi compreso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l’eventuale ricorso a consulenza in ambito civilistico o a consulenza tecnica di parte” (art. 22 LRP) e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cio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̀ costituisce una differenza di non poco conto rispetto all’istituto del patrocinio a spese dello Stato, che è ammesso per le sole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attivita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̀ giudiziali.</a:t>
            </a:r>
            <a:b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effectLst/>
              <a:latin typeface="Helvetica" pitchFamily="2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4765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813E90-D6BB-5B67-0D05-B9144792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it-IT" sz="4800" dirty="0">
                <a:solidFill>
                  <a:srgbClr val="C00000"/>
                </a:solidFill>
              </a:rPr>
              <a:t>REATI AMMESSI AL GRATUITO PATROCINIO IN DEROGA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FE2FE55-DCFE-6137-1BB8-B86219B246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1886" y="685800"/>
            <a:ext cx="5968621" cy="4688785"/>
          </a:xfrm>
        </p:spPr>
        <p:txBody>
          <a:bodyPr>
            <a:norm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  i reati ammessi al gratuito patrocinio in deroga (ovverosia senza limite di reddito 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(ex Legge 38/09, art. 4), si può accedere al Fondo regionale solo per le spese che non rientrano nella normativa nazionale, in particolare si </a:t>
            </a:r>
            <a:r>
              <a:rPr lang="it-I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puo’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chiedere il rimborso delle spese stragiudiziali.</a:t>
            </a:r>
            <a:endParaRPr lang="it-IT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0809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0389DA-ED89-8D00-418A-8EC75CFBA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strike="noStrike" dirty="0">
                <a:solidFill>
                  <a:srgbClr val="C0000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Istruzioni per l'accesso al fondo</a:t>
            </a:r>
            <a:br>
              <a:rPr lang="it-IT" sz="3200" dirty="0">
                <a:solidFill>
                  <a:srgbClr val="C00000"/>
                </a:solidFill>
                <a:effectLst/>
              </a:rPr>
            </a:b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6EB9C0-A23D-FCB4-EAFE-F3CD6A22C8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dirty="0">
                <a:effectLst/>
                <a:latin typeface="Helvetica" pitchFamily="2" charset="0"/>
              </a:rPr>
              <a:t>Le donne che ritengono di poter accedere al Fondo devono:</a:t>
            </a:r>
          </a:p>
          <a:p>
            <a:pPr algn="just"/>
            <a:r>
              <a:rPr lang="it-IT" dirty="0">
                <a:effectLst/>
                <a:latin typeface="Helvetica" pitchFamily="2" charset="0"/>
              </a:rPr>
              <a:t>  recarsi presso gli Uffici del Consiglio degli Ordini degli Avvocati del proprio territorio;</a:t>
            </a:r>
          </a:p>
          <a:p>
            <a:pPr algn="just"/>
            <a:r>
              <a:rPr lang="it-IT" dirty="0">
                <a:effectLst/>
                <a:latin typeface="Helvetica" pitchFamily="2" charset="0"/>
              </a:rPr>
              <a:t>  scegliere il proprio avvocato/la propria avvocata patrocinante entro gli elenchi istituiti;</a:t>
            </a:r>
          </a:p>
          <a:p>
            <a:pPr algn="just"/>
            <a:r>
              <a:rPr lang="it-IT" dirty="0">
                <a:effectLst/>
                <a:latin typeface="Helvetica" pitchFamily="2" charset="0"/>
              </a:rPr>
              <a:t>  compilare il modello di richiesta di accesso al Fondo REPERIBILE SUL SITO DEL COA che l’ avvocato/a patrocinante DEPOSITERA’ POI PRESSO IL COMPTENTE CONSIGLIO;</a:t>
            </a:r>
          </a:p>
          <a:p>
            <a:r>
              <a:rPr lang="it-IT" dirty="0" err="1"/>
              <a:t>N.b.</a:t>
            </a:r>
            <a:r>
              <a:rPr lang="it-IT" dirty="0"/>
              <a:t> 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domanda è presentata presso il COA di appartenenza del difensore nominato (art. 3 comma 1 lett. a.2) R.R.P.) e </a:t>
            </a:r>
            <a:r>
              <a:rPr lang="it-IT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presso il Foro competente per l’AG procedente o per la residenza dell’interessata.</a:t>
            </a:r>
            <a:b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8924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876DB1-7877-4A00-0A05-874CFCE4F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26122"/>
            <a:ext cx="3054268" cy="4405756"/>
          </a:xfrm>
        </p:spPr>
        <p:txBody>
          <a:bodyPr anchor="ctr">
            <a:normAutofit/>
          </a:bodyPr>
          <a:lstStyle/>
          <a:p>
            <a:r>
              <a:rPr lang="it-IT" sz="3600" dirty="0">
                <a:solidFill>
                  <a:srgbClr val="C00000"/>
                </a:solidFill>
              </a:rPr>
              <a:t>….. Continua istruzioni per accesso fondo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FFEB88-F352-6985-D7FD-FB377B4617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54461" y="1226122"/>
            <a:ext cx="6526045" cy="4405756"/>
          </a:xfrm>
        </p:spPr>
        <p:txBody>
          <a:bodyPr anchor="ctr">
            <a:normAutofit/>
          </a:bodyPr>
          <a:lstStyle/>
          <a:p>
            <a:pPr marR="0" lvl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it-IT" altLang="it-IT" sz="15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All’istanza di ammissione al fondo </a:t>
            </a:r>
            <a:r>
              <a:rPr kumimoji="0" lang="it-IT" altLang="it-IT" sz="15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andra</a:t>
            </a:r>
            <a:r>
              <a:rPr kumimoji="0" lang="it-IT" altLang="it-IT" sz="15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̀ sempre allegata la denuncia della donna ed inoltre, in alternativa: 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it-IT" altLang="it-IT" sz="15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                          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it-IT" altLang="it-IT" sz="15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certificazione ex art. 335 c.p.p. che comprovi la attuale pendenza del procedimento e la qualificazione dei fatti data dal Pubblico Ministero; 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it-IT" altLang="it-IT" sz="15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kumimoji="0" lang="it-IT" altLang="it-IT" sz="15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 le notifiche ricevute dalla persona offesa </a:t>
            </a:r>
            <a:r>
              <a:rPr kumimoji="0" lang="it-IT" altLang="it-IT" sz="15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kumimoji="0" lang="it-IT" altLang="it-IT" sz="15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̀ lo consentano, almeno un atto che contenga la contestazione formulata dal Pubblico Ministero (es. la misura cautelare applicata e/o il provvedimento di chiamata a giudizio); 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it-IT" altLang="it-IT" sz="15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kumimoji="0" lang="it-IT" altLang="it-IT" sz="15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tutte le sentenze pronunciate nel procedimento penale. 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it-IT" altLang="it-IT" sz="15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difensore che presenta l’istanza </a:t>
            </a:r>
            <a:r>
              <a:rPr kumimoji="0" lang="it-IT" altLang="it-IT" sz="15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dovra</a:t>
            </a:r>
            <a:r>
              <a:rPr kumimoji="0" lang="it-IT" altLang="it-IT" sz="15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̀ dichiarare in modo veritiero e aggiornato qual è lo stato del procedimento penale, allegando anche gli eventuali provvedimenti sfavorevoli alla parte assistita, quali richieste o decreti di archiviazione, provvedimenti cautelari in favore della persona indagata o imputata e sentenze di assoluzione. </a:t>
            </a:r>
          </a:p>
        </p:txBody>
      </p:sp>
      <p:pic>
        <p:nvPicPr>
          <p:cNvPr id="1026" name="Picture 2" descr="page4image488007040">
            <a:extLst>
              <a:ext uri="{FF2B5EF4-FFF2-40B4-BE49-F238E27FC236}">
                <a16:creationId xmlns:a16="http://schemas.microsoft.com/office/drawing/2014/main" id="{11CDFE69-D0D3-94CF-9FC2-C6EF3413F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563563"/>
            <a:ext cx="520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4image488007328">
            <a:extLst>
              <a:ext uri="{FF2B5EF4-FFF2-40B4-BE49-F238E27FC236}">
                <a16:creationId xmlns:a16="http://schemas.microsoft.com/office/drawing/2014/main" id="{7820B4A6-E152-5F1F-D1C8-35FDC18EF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-563563"/>
            <a:ext cx="990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642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ED89B8-9B53-E7C9-8D24-0AC39CF8F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…. Continua : istruzioni per accesso fondo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B45818-7311-23DB-AC2B-E78C5D4F8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it-I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 le produzioni a corredo dell’istanza il Consigliere istruttore </a:t>
            </a:r>
            <a:r>
              <a:rPr lang="it-IT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dovra’</a:t>
            </a:r>
            <a:r>
              <a:rPr lang="it-I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̀ essere messo nelle condizioni di poter comprendere agevolmente sia la vicenda umana che la istante pone all’attenzione del Consiglio, sia tutti gli aspetti tecnici che rendono possibile l’analisi della fattispecie. 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 assolvere questo compito, il Consigliere istruttore </a:t>
            </a:r>
            <a:r>
              <a:rPr lang="it-IT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potra</a:t>
            </a:r>
            <a:r>
              <a:rPr lang="it-I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̀’ in qualsiasi momento richiedere delucidazioni e documenti integrativi al difensore della istante. 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6495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94B9AE-8CE5-7A6E-6E4A-7DCDE8528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it-IT" sz="4800" dirty="0"/>
              <a:t>PARERE CONSIGLIARE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FE46D2-51E0-D353-191A-AAC4711FB3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algn="just"/>
            <a:r>
              <a:rPr lang="it-IT" sz="1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Consiglio IN SEDUTA PLENARIA, SU RELAZIONE DEL CONSIGLIERE ISTRUTTORE,   nell’esprimere il proprio parere, si </a:t>
            </a:r>
            <a:r>
              <a:rPr lang="it-IT" sz="18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riferira</a:t>
            </a:r>
            <a:r>
              <a:rPr lang="it-IT" sz="1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̀ pertanto solo alla qualificazione giuridica data ai fatti dall’</a:t>
            </a:r>
            <a:r>
              <a:rPr lang="it-IT" sz="18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Autorita</a:t>
            </a:r>
            <a:r>
              <a:rPr lang="it-IT" sz="1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̀ Giudiziaria o, in difetto, dalla Pubblica Accusa. 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qualificazione giuridica del reato rappresenta inoltre un elemento discriminante per l’accesso al beneficio del patrocinio a spese dello Stato, rispetto al quale il fondo regionale ha un ruolo residuale, coprendo solo le spese di difesa non finanziabili dallo Stato (art. 2 comma 6 RRP). 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04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D57A26-AA70-CB19-4527-9B0E99A5E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it-IT" sz="3400" dirty="0">
                <a:solidFill>
                  <a:srgbClr val="C00000"/>
                </a:solidFill>
              </a:rPr>
              <a:t>DOCUMENTAZIONE DA ALLEGARE alla domanda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3D188F-F5BF-4093-C244-537FA8FAFB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1886" y="685800"/>
            <a:ext cx="5968621" cy="4688785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it-IT" altLang="it-IT" sz="1800" cap="none" dirty="0">
                <a:latin typeface="Arial" panose="020B0604020202020204" pitchFamily="34" charset="0"/>
                <a:cs typeface="Arial" panose="020B0604020202020204" pitchFamily="34" charset="0"/>
              </a:rPr>
              <a:t>Parte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istante deve allegare l’ultima dichiarazione dei  redditi presentata (modello UNICO, modello 730, CU dei vari datori di lavoro) ma anche i documenti che comprovano la percezione di redditi che non vengono riportati in dichiarazione, come i redditi con ritenuta alla fonte a titolo di imposta (es. rendita da patrimonio mobiliare, affitti con cedolare secca) o esenti da tassazione (es. diritti di autore).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 </a:t>
            </a:r>
            <a:r>
              <a:rPr lang="it-IT" altLang="it-IT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 esiste documentazione,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soccorrera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̀ la autocertificazione della istante. </a:t>
            </a:r>
          </a:p>
        </p:txBody>
      </p:sp>
      <p:pic>
        <p:nvPicPr>
          <p:cNvPr id="2050" name="Picture 2" descr="page7image493838912">
            <a:extLst>
              <a:ext uri="{FF2B5EF4-FFF2-40B4-BE49-F238E27FC236}">
                <a16:creationId xmlns:a16="http://schemas.microsoft.com/office/drawing/2014/main" id="{CD745351-C74D-F66D-FCB9-C581FABDA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220663"/>
            <a:ext cx="2082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780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7EFBC3-A417-269D-C72D-7D672D63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PARERE DI AMMISSIBILITA’ O INAMMISSIBILITA DEL COA E TRASMISSIONE ALLA REGIONE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3FC67C-761E-0E74-B11C-2408E79033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endParaRPr lang="it-IT" dirty="0">
              <a:effectLst/>
              <a:latin typeface="Helvetica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domande, corredate da un parere scritto in ordine alla loro ammissibilità espresso dal Consiglio dell'Ordine, sono trasmesse alla Regione che decide entro e non oltre 15 giorni dal ricevimento della richiesta e comunica immediatamente le sue decisioni agli uffici del Consiglio dell'Ordine competente ed al soggetto che ha presentato la domanda. </a:t>
            </a:r>
          </a:p>
          <a:p>
            <a:pPr algn="just">
              <a:buFont typeface="Wingdings" pitchFamily="2" charset="2"/>
              <a:buChar char="Ø"/>
            </a:pPr>
            <a:r>
              <a:rPr lang="it-I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 la decisione di diniego </a:t>
            </a:r>
            <a:r>
              <a:rPr lang="it-IT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e'</a:t>
            </a:r>
            <a:r>
              <a:rPr lang="it-I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ammesso ricorso entro 10 giorni dal ricevimento dello stesso presso la Commissione di cui all'articolo 6 del regolamento 3/</a:t>
            </a:r>
            <a:r>
              <a:rPr lang="it-IT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 30 gennaio 2017 che si esprime in via definitiva entro 15 giorni dal ricevimento del ricorso. 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richieste di informazioni o chiarimento avanzate da parte della Regione e/o dall’ente gestore interrompono tali termini. </a:t>
            </a:r>
          </a:p>
          <a:p>
            <a:pPr algn="just">
              <a:buFont typeface="Wingdings" pitchFamily="2" charset="2"/>
              <a:buChar char="Ø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IL PARERE DEL COA NON è VINCOLANTE PER LA REGIONE</a:t>
            </a:r>
          </a:p>
          <a:p>
            <a:pPr>
              <a:buFont typeface="Wingdings" pitchFamily="2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518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769B59-7959-008F-F14D-53DE615D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0" i="0" u="none" strike="noStrike" dirty="0">
                <a:solidFill>
                  <a:srgbClr val="FFFFFF"/>
                </a:solidFill>
                <a:effectLst/>
                <a:latin typeface="Trebuchet MS" panose="020B0703020202090204" pitchFamily="34" charset="0"/>
              </a:rPr>
              <a:t> </a:t>
            </a:r>
            <a:r>
              <a:rPr lang="it-IT" sz="3100" b="0" i="0" u="none" strike="noStrike" dirty="0">
                <a:solidFill>
                  <a:srgbClr val="C00000"/>
                </a:solidFill>
                <a:effectLst/>
              </a:rPr>
              <a:t>Legge regionale n. 4 del 24 febbraio 2016  ( Vigente dal 17/11/2017 )</a:t>
            </a:r>
            <a:br>
              <a:rPr lang="it-IT" sz="3100" b="0" i="0" u="none" strike="noStrike" dirty="0">
                <a:solidFill>
                  <a:srgbClr val="C00000"/>
                </a:solidFill>
                <a:effectLst/>
              </a:rPr>
            </a:br>
            <a:endParaRPr lang="it-IT" sz="31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457A69-D400-16DC-DEB1-FCBA9D2BF1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600" u="sng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ISPIRATRICE DELLA NORMA</a:t>
            </a:r>
          </a:p>
          <a:p>
            <a:pPr algn="just"/>
            <a:r>
              <a:rPr lang="it-IT" sz="1600" cap="none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1600" b="0" i="0" u="none" strike="noStrike" cap="none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1600" cap="none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1600" b="0" i="0" u="none" strike="noStrike" cap="none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egione </a:t>
            </a:r>
            <a:r>
              <a:rPr lang="it-IT" sz="1600" cap="none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600" b="0" i="0" u="none" strike="noStrike" cap="none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iemonte, in coerenza con i principi costituzionali e statutari, le leggi vigenti, le risoluzioni dell'organizzazione delle nazioni unite e dell'organizzazione mondiale della sanità, le risoluzioni e i programmi dell'unione europea, riconosce che </a:t>
            </a:r>
            <a:r>
              <a:rPr lang="it-IT" sz="1600" b="0" i="0" u="sng" strike="noStrike" cap="none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ogni forma e grado di violenza contro le donne basata sul genere e nei confronti di persone a motivo del loro orientamento sessuale e identità di genere, costituisce una violazione dei diritti umani, </a:t>
            </a:r>
            <a:r>
              <a:rPr lang="it-IT" sz="1600" b="0" i="0" u="none" strike="noStrike" cap="none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della dignità personale, della libertà e sicurezza individuale, una lesione dell'integrità e della salute fisica e psichica ed una limitazione al diritto ad una cittadinanza piena.</a:t>
            </a:r>
          </a:p>
          <a:p>
            <a:pPr marL="0" indent="0" algn="just">
              <a:buNone/>
            </a:pPr>
            <a:endParaRPr lang="it-IT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236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26CC64-AC23-A0A1-7865-2BF4C35C0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>
                <a:effectLst/>
              </a:rPr>
              <a:t>LA LIQUIDAZIONE DEGLI ONORARI </a:t>
            </a:r>
            <a:br>
              <a:rPr lang="it-IT" sz="3200" b="1" dirty="0">
                <a:effectLst/>
              </a:rPr>
            </a:b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6817FB-41C7-CF94-BD5C-EC117C846D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8646" y="1621962"/>
            <a:ext cx="10394707" cy="3311189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Alla domanda diretta ad ottenere il parere di congruità degli onorari devono necessariamente essere allegati i seguenti documenti: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 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ilprovvedimento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della Regione Piemonte con cui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ladonna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è stata ammessa al Fondo regionale, pena l’applicazione della tassa di opinamento nella sua percentuale massima (3% della somma liquidata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anziche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1,5%, come previsto per le richieste DVV); </a:t>
            </a:r>
            <a:endParaRPr lang="it-IT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 copia degli atti e dei verbali di udienza. </a:t>
            </a:r>
            <a:endParaRPr lang="it-IT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liquidazione degli onorari avviene secondo i parametri stabiliti dal Regolamento regionale, e pertanto: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a) ilminimotariffarioindicatodalDM55/2014ridottodel25%(art.5RRP);</a:t>
            </a:r>
            <a:b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b) in misura non superiore ad € 1.500 nel caso in cui le parti raggiungano un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accordo prima della sentenza (art. 3 lettera b.2) RRP).</a:t>
            </a:r>
          </a:p>
          <a:p>
            <a:pPr>
              <a:buFont typeface="Wingdings" pitchFamily="2" charset="2"/>
              <a:buChar char="v"/>
            </a:pP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entrambi i casi a tali importi le parti potranno aggiungere le spese forfettarie nella misura del 15%, così come disposto dall’art. 2 DM 55/2014.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7363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9693AD-DB08-14C3-06E6-0EF8D3AB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>
                <a:effectLst/>
              </a:rPr>
              <a:t>Ricevimento del contributo economico 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CFD1CE-75F6-D8EC-88FE-CB1EE7A9FA0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it-IT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Regione attraverso l'ente gestore provvede alla liquidazione del contributo o di parte di esso, solo nel caso in cui l'Ordine abbia espresso un parere positivo di congruità, in presenza di tutta la documentazione necessaria, e solo dopo che l'avvocato/avvocata patrocinante abbia documentato tutti gli atti assunti per avviare e concludere le procedure relative al recupero di somme eventualmente statuite a favore della vittima.</a:t>
            </a:r>
          </a:p>
          <a:p>
            <a:pPr marL="0" indent="0" algn="just">
              <a:buNone/>
            </a:pPr>
            <a:r>
              <a:rPr lang="it-IT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Avverso la decisione di diniego </a:t>
            </a:r>
            <a:r>
              <a:rPr lang="it-IT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e'</a:t>
            </a:r>
            <a:r>
              <a:rPr lang="it-IT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ammesso ricorso entro 10 giorni dal ricevimento dello stesso</a:t>
            </a:r>
          </a:p>
          <a:p>
            <a:pPr marL="0" indent="0" algn="just">
              <a:buNone/>
            </a:pPr>
            <a:r>
              <a:rPr lang="it-IT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presso la Commissione di cui all'articolo 6 che si esprime in via definitiva entro 15 giorni dal</a:t>
            </a:r>
          </a:p>
          <a:p>
            <a:pPr marL="0" indent="0" algn="just">
              <a:buNone/>
            </a:pPr>
            <a:r>
              <a:rPr lang="it-IT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ricevimento del ricorso.</a:t>
            </a:r>
          </a:p>
          <a:p>
            <a:pPr marL="0" indent="0" algn="just">
              <a:buNone/>
            </a:pPr>
            <a:r>
              <a:rPr lang="it-IT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richieste di informazioni o chiarimento avanzate da parte della Regione e/o dall’ente gestore</a:t>
            </a:r>
          </a:p>
          <a:p>
            <a:pPr marL="0" indent="0" algn="just">
              <a:buNone/>
            </a:pPr>
            <a:r>
              <a:rPr lang="it-IT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interrompono tali termini.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7632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084259-87A9-0159-0C69-CEB2CEC43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858965" cy="4846967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C00000"/>
                </a:solidFill>
                <a:effectLst/>
              </a:rPr>
              <a:t>Controlli e Restituzione del contributo economico</a:t>
            </a:r>
            <a:br>
              <a:rPr lang="it-IT" sz="3200" dirty="0">
                <a:solidFill>
                  <a:schemeClr val="bg1"/>
                </a:solidFill>
                <a:effectLst/>
              </a:rPr>
            </a:b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6D19B5-FD2B-98D7-BA3F-AF878B69E3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16935" y="1005516"/>
            <a:ext cx="4453061" cy="484696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Regione </a:t>
            </a:r>
            <a:r>
              <a:rPr lang="it-IT" sz="19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pUO’</a:t>
            </a:r>
            <a:r>
              <a:rPr lang="it-IT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in qualsiasi momento, anche dopo l'avvenuta liquidazione, effettuare verifiche sulle pratiche ammesse a contributo, anche in merito alle pratiche di recupero delle somme a favore della vittima di violenza.</a:t>
            </a:r>
          </a:p>
          <a:p>
            <a:pPr marL="0" indent="0" algn="just">
              <a:buNone/>
            </a:pPr>
            <a:r>
              <a:rPr lang="it-IT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Nel caso di recupero effettivo da parte della vittima di somme destinate dal giudice alla copertura delle spese legali, la Regione </a:t>
            </a:r>
            <a:r>
              <a:rPr lang="it-IT" sz="19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richieDE</a:t>
            </a:r>
            <a:r>
              <a:rPr lang="it-IT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restituzione del contributo concesso (tutto o parte di esso), informando contestualmente il Consiglio dell'Ordine.</a:t>
            </a:r>
          </a:p>
          <a:p>
            <a:pPr marL="0" indent="0" algn="just">
              <a:buNone/>
            </a:pPr>
            <a:r>
              <a:rPr lang="it-IT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Nel caso di condanna per calunnia del soggetto beneficiario del Fondo, l'ente gestore provvede ad attivare le procedure per il recupero di tutte le somme indebitamente elargite.</a:t>
            </a:r>
          </a:p>
          <a:p>
            <a:pPr marL="0" indent="0" algn="just">
              <a:buNone/>
            </a:pPr>
            <a:r>
              <a:rPr lang="it-IT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L'avvocato/avvocata </a:t>
            </a:r>
            <a:r>
              <a:rPr lang="it-IT" sz="19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e'</a:t>
            </a:r>
            <a:r>
              <a:rPr lang="it-IT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tenuto ad e/o l'ente gestore circa l'esito delle pratiche relative al recupero delle spese legali stabilite dal giudice.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5590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AEDF56-B24B-9FEB-D3CB-0E2E6FDF5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EVENTUALI RECUPERO SOMME DA PARTE REGIONE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936EEA-4B9A-29FA-C524-208B001327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9883" y="1968803"/>
            <a:ext cx="10394707" cy="331118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1800" dirty="0">
                <a:effectLst/>
                <a:latin typeface="Helvetica" pitchFamily="2" charset="0"/>
              </a:rPr>
              <a:t>Nel caso in cui dagli atti di causa risulti che il debitore sia nullatenente, l’avvocato/avvocata del soggetto beneficiario del Fondo è esonerato dall’intraprendere </a:t>
            </a:r>
            <a:r>
              <a:rPr lang="it-IT" sz="1800" dirty="0" err="1">
                <a:effectLst/>
                <a:latin typeface="Helvetica" pitchFamily="2" charset="0"/>
              </a:rPr>
              <a:t>attivita</a:t>
            </a:r>
            <a:r>
              <a:rPr lang="it-IT" sz="1800" dirty="0">
                <a:effectLst/>
                <a:latin typeface="Helvetica" pitchFamily="2" charset="0"/>
              </a:rPr>
              <a:t>̀ connesse al recupero delle spese legali stabilite dal giudice. </a:t>
            </a:r>
            <a:endParaRPr lang="it-IT" dirty="0"/>
          </a:p>
          <a:p>
            <a:pPr algn="just"/>
            <a:r>
              <a:rPr lang="it-IT" sz="1800" dirty="0">
                <a:effectLst/>
                <a:latin typeface="Helvetica" pitchFamily="2" charset="0"/>
              </a:rPr>
              <a:t>Nel caso di </a:t>
            </a:r>
            <a:r>
              <a:rPr lang="it-IT" sz="1800" dirty="0" err="1">
                <a:effectLst/>
                <a:latin typeface="Helvetica" pitchFamily="2" charset="0"/>
              </a:rPr>
              <a:t>irregolarita</a:t>
            </a:r>
            <a:r>
              <a:rPr lang="it-IT" sz="1800" dirty="0">
                <a:effectLst/>
                <a:latin typeface="Helvetica" pitchFamily="2" charset="0"/>
              </a:rPr>
              <a:t>̀ la Regione attraverso l'ente gestore procede al recupero del contributo, comunicando all'avvocato/avvocata e all'Ordine di appartenenza dello stesso/della stessa l'avvenuta richiesta di restituzione. </a:t>
            </a:r>
            <a:endParaRPr lang="it-IT" dirty="0"/>
          </a:p>
          <a:p>
            <a:pPr algn="just"/>
            <a:r>
              <a:rPr lang="it-IT" sz="1800" dirty="0">
                <a:effectLst/>
                <a:latin typeface="Helvetica" pitchFamily="2" charset="0"/>
              </a:rPr>
              <a:t>Avverso le decisioni della Regione </a:t>
            </a:r>
            <a:r>
              <a:rPr lang="it-IT" sz="1800" dirty="0" err="1">
                <a:effectLst/>
                <a:latin typeface="Helvetica" pitchFamily="2" charset="0"/>
              </a:rPr>
              <a:t>e'</a:t>
            </a:r>
            <a:r>
              <a:rPr lang="it-IT" sz="1800" dirty="0">
                <a:effectLst/>
                <a:latin typeface="Helvetica" pitchFamily="2" charset="0"/>
              </a:rPr>
              <a:t> possibile ricorrere presso la Commissione di cui all'articolo 6 entro e non oltre 15 giorni dal ricevimento della comunicazione di diniego, la quale procede ad assumere decisione definitiva entro e non oltre 15 giorni dal ricevimento del ricorso.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6855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it-IT"/>
          </a:p>
        </p:txBody>
      </p:sp>
      <p:sp>
        <p:nvSpPr>
          <p:cNvPr id="18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4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9678" y="3748085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D796CA8-9858-E874-3034-326EA3140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407" y="1044250"/>
            <a:ext cx="9841575" cy="26460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GRAZIE A TUTTE E TUTTI PER L’ATTENZIONE</a:t>
            </a:r>
            <a:br>
              <a:rPr lang="en-U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41116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28716C-5E7A-A09D-8EF0-3C539DD4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RATIO DELLA L.R. 4/2016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71ACFF-E35F-55D5-3B5A-8225EB5925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09317" y="1837765"/>
            <a:ext cx="10394707" cy="3311189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it-IT" b="0" i="0" u="none" strike="noStrike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Regione inoltre:</a:t>
            </a:r>
            <a:endParaRPr lang="it-IT" b="1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b="0" i="0" u="none" strike="noStrike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condanna e contrasta ogni forma di violenza contro la donna ed i minori esercitata sia in ambito domestico, sia in ambito extrafamiliare, sia in ambito sociale e lavorativo, compresa la tratta e lo sfruttamento di donne e di minori, i matrimoni forzati, le pratiche di mutilazione genitale femminile ed ogni altra forma e grado di violenza </a:t>
            </a:r>
          </a:p>
          <a:p>
            <a:pPr algn="l"/>
            <a:r>
              <a:rPr lang="it-IT" b="0" i="0" u="none" strike="noStrike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sostiene interventi volti a prevenire e contrastare ogni forma di violenza nei confronti delle donne e minori diretta o assistita;</a:t>
            </a:r>
          </a:p>
          <a:p>
            <a:pPr algn="l"/>
            <a:r>
              <a:rPr lang="it-IT" b="0" i="0" u="none" strike="noStrike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assicura misure ed azioni a protezione, sostegno e cura delle donne e dei loro figli, vittime di violenza diretta o assistita;</a:t>
            </a:r>
          </a:p>
          <a:p>
            <a:pPr algn="l"/>
            <a:r>
              <a:rPr lang="it-IT" b="0" i="0" u="none" strike="noStrike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promuove una cultura di rispetto dei diritti umani fondamentali e delle differenze di genere anche con interventi mirati nelle scuole di ogni ordine e grado.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899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DAC786-50B2-BBD0-44EA-F5B56128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it-IT" sz="4800" dirty="0">
                <a:solidFill>
                  <a:srgbClr val="C00000"/>
                </a:solidFill>
              </a:rPr>
              <a:t>ART. 22 L.R. 4/2016</a:t>
            </a:r>
            <a:br>
              <a:rPr lang="it-IT" sz="4800" dirty="0">
                <a:solidFill>
                  <a:srgbClr val="C00000"/>
                </a:solidFill>
              </a:rPr>
            </a:br>
            <a:r>
              <a:rPr lang="it-IT" sz="4800" dirty="0">
                <a:solidFill>
                  <a:srgbClr val="C00000"/>
                </a:solidFill>
              </a:rPr>
              <a:t>ISTITUZIONE FONDO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501652-3050-0E6A-D2CF-7C0FE0BAC4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1886" y="685800"/>
            <a:ext cx="5968621" cy="468878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it-IT" sz="1400" b="1" i="0" u="none" strike="noStrike" cap="non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 22.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sz="1400" b="1" i="1" u="none" strike="noStrike" cap="non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(istituzione di un fondo di solidarietà per il patrocinio legale alle donne vittime di violenza e maltrattamenti)</a:t>
            </a:r>
          </a:p>
          <a:p>
            <a:pPr>
              <a:lnSpc>
                <a:spcPct val="110000"/>
              </a:lnSpc>
            </a:pPr>
            <a:r>
              <a:rPr lang="it-IT" sz="1400" b="1" i="0" u="none" strike="noStrike" cap="non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1. </a:t>
            </a:r>
            <a:r>
              <a:rPr lang="it-IT" sz="1400" cap="none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1400" b="0" i="0" u="none" strike="noStrike" cap="non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1400" cap="none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1400" b="0" i="0" u="none" strike="noStrike" cap="non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egione, sulla base di quanto previsto agli articoli 1 e 3, istituisce un fondo di solidarietà per le donne vittime di violenza e maltrattamenti, di seguito denominato fondo, volto a sostenerne le azioni in sede giudiziaria e nella fase prodromica all'avvio delle stesse, ivi compreso l'eventuale ricorso a consulenza in ambito civilistico o a consulenza tecnica di parte.</a:t>
            </a:r>
          </a:p>
          <a:p>
            <a:pPr>
              <a:lnSpc>
                <a:spcPct val="110000"/>
              </a:lnSpc>
            </a:pPr>
            <a:r>
              <a:rPr lang="it-IT" sz="1400" b="1" i="0" u="none" strike="noStrike" cap="non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2. </a:t>
            </a:r>
            <a:r>
              <a:rPr lang="it-IT" sz="1400" cap="none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b="0" i="0" u="none" strike="noStrike" cap="non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 fondo è utilizzato per coprire, secondo quanto previsto dal regolamento di cui al </a:t>
            </a:r>
            <a:r>
              <a:rPr lang="it-IT" sz="1400" b="0" i="0" strike="noStrike" cap="none"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comma 3</a:t>
            </a:r>
            <a:r>
              <a:rPr lang="it-IT" sz="1400" b="0" i="0" strike="noStrike" cap="non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400" b="0" i="0" u="none" strike="noStrike" cap="non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le spese di assistenza legale sia in ambito penale che in ambito civile, nell'ipotesi in cui il patrocinio legale è svolto da avvocati o avvocate i cui nominativi risultino regolarmente iscritti in appositi elenchi e che abbiano competenza e formazione specifica e continua nell'ambito del patrocinio legale alle donne vittime di violenza e maltrattamenti.</a:t>
            </a:r>
          </a:p>
          <a:p>
            <a:pPr marL="0" indent="0">
              <a:lnSpc>
                <a:spcPct val="110000"/>
              </a:lnSpc>
              <a:buNone/>
            </a:pPr>
            <a:endParaRPr lang="it-IT" sz="1400"/>
          </a:p>
        </p:txBody>
      </p:sp>
    </p:spTree>
    <p:extLst>
      <p:ext uri="{BB962C8B-B14F-4D97-AF65-F5344CB8AC3E}">
        <p14:creationId xmlns:p14="http://schemas.microsoft.com/office/powerpoint/2010/main" val="276986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E86AD4-4BDF-7289-119F-8B595D91A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26122"/>
            <a:ext cx="3054268" cy="44057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0" i="0" u="none" strike="noStrike" dirty="0" err="1">
                <a:solidFill>
                  <a:srgbClr val="C00000"/>
                </a:solidFill>
              </a:rPr>
              <a:t>Decreto</a:t>
            </a:r>
            <a:r>
              <a:rPr lang="en-US" sz="2000" b="0" i="0" u="none" strike="noStrike" dirty="0">
                <a:solidFill>
                  <a:srgbClr val="C00000"/>
                </a:solidFill>
              </a:rPr>
              <a:t> del </a:t>
            </a:r>
            <a:r>
              <a:rPr lang="en-US" sz="2000" b="0" i="0" u="none" strike="noStrike" dirty="0" err="1">
                <a:solidFill>
                  <a:srgbClr val="C00000"/>
                </a:solidFill>
              </a:rPr>
              <a:t>Presidente</a:t>
            </a:r>
            <a:r>
              <a:rPr lang="en-US" sz="2000" b="0" i="0" u="none" strike="noStrike" dirty="0">
                <a:solidFill>
                  <a:srgbClr val="C00000"/>
                </a:solidFill>
              </a:rPr>
              <a:t> </a:t>
            </a:r>
            <a:r>
              <a:rPr lang="en-US" sz="2000" b="0" i="0" u="none" strike="noStrike" dirty="0" err="1">
                <a:solidFill>
                  <a:srgbClr val="C00000"/>
                </a:solidFill>
              </a:rPr>
              <a:t>della</a:t>
            </a:r>
            <a:r>
              <a:rPr lang="en-US" sz="2000" b="0" i="0" u="none" strike="noStrike" dirty="0">
                <a:solidFill>
                  <a:srgbClr val="C00000"/>
                </a:solidFill>
              </a:rPr>
              <a:t> Giunta </a:t>
            </a:r>
            <a:r>
              <a:rPr lang="en-US" sz="2000" b="0" i="0" u="none" strike="noStrike" dirty="0" err="1">
                <a:solidFill>
                  <a:srgbClr val="C00000"/>
                </a:solidFill>
              </a:rPr>
              <a:t>regionale</a:t>
            </a:r>
            <a:r>
              <a:rPr lang="en-US" sz="2000" b="0" i="0" u="none" strike="noStrike" dirty="0">
                <a:solidFill>
                  <a:srgbClr val="C00000"/>
                </a:solidFill>
              </a:rPr>
              <a:t> 30 </a:t>
            </a:r>
            <a:r>
              <a:rPr lang="en-US" sz="2000" b="0" i="0" u="none" strike="noStrike" dirty="0" err="1">
                <a:solidFill>
                  <a:srgbClr val="C00000"/>
                </a:solidFill>
              </a:rPr>
              <a:t>gennaio</a:t>
            </a:r>
            <a:r>
              <a:rPr lang="en-US" sz="2000" b="0" i="0" u="none" strike="noStrike" dirty="0">
                <a:solidFill>
                  <a:srgbClr val="C00000"/>
                </a:solidFill>
              </a:rPr>
              <a:t> 2017, n. 3/R.</a:t>
            </a:r>
            <a:br>
              <a:rPr lang="en-US" sz="2000" b="0" i="0" u="none" strike="noStrike" dirty="0">
                <a:solidFill>
                  <a:srgbClr val="C00000"/>
                </a:solidFill>
              </a:rPr>
            </a:br>
            <a:br>
              <a:rPr lang="en-US" sz="2000" b="0" i="0" u="none" strike="noStrike" dirty="0">
                <a:solidFill>
                  <a:srgbClr val="C00000"/>
                </a:solidFill>
              </a:rPr>
            </a:br>
            <a:r>
              <a:rPr lang="en-US" sz="2000" b="0" i="0" u="none" strike="noStrike" dirty="0" err="1">
                <a:solidFill>
                  <a:srgbClr val="C00000"/>
                </a:solidFill>
              </a:rPr>
              <a:t>Regolamento</a:t>
            </a:r>
            <a:r>
              <a:rPr lang="en-US" sz="2000" b="0" i="0" u="none" strike="noStrike" dirty="0">
                <a:solidFill>
                  <a:srgbClr val="C00000"/>
                </a:solidFill>
              </a:rPr>
              <a:t> </a:t>
            </a:r>
            <a:r>
              <a:rPr lang="en-US" sz="2000" b="0" i="0" u="none" strike="noStrike" dirty="0" err="1">
                <a:solidFill>
                  <a:srgbClr val="C00000"/>
                </a:solidFill>
              </a:rPr>
              <a:t>regionale</a:t>
            </a:r>
            <a:r>
              <a:rPr lang="en-US" sz="2000" b="0" i="0" u="none" strike="noStrike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REGOLANTE</a:t>
            </a:r>
            <a:r>
              <a:rPr lang="en-US" sz="2000" b="0" i="0" u="none" strike="noStrike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IL </a:t>
            </a:r>
            <a:r>
              <a:rPr lang="en-US" sz="2000" b="0" i="0" u="none" strike="noStrike" dirty="0">
                <a:solidFill>
                  <a:srgbClr val="C00000"/>
                </a:solidFill>
              </a:rPr>
              <a:t> </a:t>
            </a:r>
            <a:r>
              <a:rPr lang="en-US" sz="2000" b="0" i="0" u="none" strike="noStrike" dirty="0" err="1">
                <a:solidFill>
                  <a:srgbClr val="C00000"/>
                </a:solidFill>
              </a:rPr>
              <a:t>fondo</a:t>
            </a:r>
            <a:r>
              <a:rPr lang="en-US" sz="2000" b="0" i="0" u="none" strike="noStrike" dirty="0">
                <a:solidFill>
                  <a:srgbClr val="C00000"/>
                </a:solidFill>
              </a:rPr>
              <a:t> di </a:t>
            </a:r>
            <a:r>
              <a:rPr lang="en-US" sz="2000" b="0" i="0" u="none" strike="noStrike" dirty="0" err="1">
                <a:solidFill>
                  <a:srgbClr val="C00000"/>
                </a:solidFill>
              </a:rPr>
              <a:t>solidarietà</a:t>
            </a:r>
            <a:r>
              <a:rPr lang="en-US" sz="2000" b="0" i="0" u="none" strike="noStrike" dirty="0">
                <a:solidFill>
                  <a:srgbClr val="C00000"/>
                </a:solidFill>
              </a:rPr>
              <a:t> per il </a:t>
            </a:r>
            <a:r>
              <a:rPr lang="en-US" sz="2000" b="0" i="0" u="none" strike="noStrike" dirty="0" err="1">
                <a:solidFill>
                  <a:srgbClr val="C00000"/>
                </a:solidFill>
              </a:rPr>
              <a:t>patrocinio</a:t>
            </a:r>
            <a:r>
              <a:rPr lang="en-US" sz="2000" b="0" i="0" u="none" strike="noStrike" dirty="0">
                <a:solidFill>
                  <a:srgbClr val="C00000"/>
                </a:solidFill>
              </a:rPr>
              <a:t> </a:t>
            </a:r>
            <a:r>
              <a:rPr lang="en-US" sz="2000" b="0" i="0" u="none" strike="noStrike" dirty="0" err="1">
                <a:solidFill>
                  <a:srgbClr val="C00000"/>
                </a:solidFill>
              </a:rPr>
              <a:t>legale</a:t>
            </a:r>
            <a:r>
              <a:rPr lang="en-US" sz="2000" b="0" i="0" u="none" strike="noStrike" dirty="0">
                <a:solidFill>
                  <a:srgbClr val="C00000"/>
                </a:solidFill>
              </a:rPr>
              <a:t> alle </a:t>
            </a:r>
            <a:r>
              <a:rPr lang="en-US" sz="2000" b="0" i="0" u="none" strike="noStrike" dirty="0" err="1">
                <a:solidFill>
                  <a:srgbClr val="C00000"/>
                </a:solidFill>
              </a:rPr>
              <a:t>donne</a:t>
            </a:r>
            <a:r>
              <a:rPr lang="en-US" sz="2000" b="0" i="0" u="none" strike="noStrike" dirty="0">
                <a:solidFill>
                  <a:srgbClr val="C00000"/>
                </a:solidFill>
              </a:rPr>
              <a:t> </a:t>
            </a:r>
            <a:r>
              <a:rPr lang="en-US" sz="2000" b="0" i="0" u="none" strike="noStrike" dirty="0" err="1">
                <a:solidFill>
                  <a:srgbClr val="C00000"/>
                </a:solidFill>
              </a:rPr>
              <a:t>vittime</a:t>
            </a:r>
            <a:r>
              <a:rPr lang="en-US" sz="2000" b="0" i="0" u="none" strike="noStrike" dirty="0">
                <a:solidFill>
                  <a:srgbClr val="C00000"/>
                </a:solidFill>
              </a:rPr>
              <a:t> di </a:t>
            </a:r>
            <a:r>
              <a:rPr lang="en-US" sz="2000" b="0" i="0" u="none" strike="noStrike" dirty="0" err="1">
                <a:solidFill>
                  <a:srgbClr val="C00000"/>
                </a:solidFill>
              </a:rPr>
              <a:t>violenza</a:t>
            </a:r>
            <a:r>
              <a:rPr lang="en-US" sz="2000" b="0" i="0" u="none" strike="noStrike" dirty="0">
                <a:solidFill>
                  <a:srgbClr val="C00000"/>
                </a:solidFill>
              </a:rPr>
              <a:t> e </a:t>
            </a:r>
            <a:r>
              <a:rPr lang="en-US" sz="2000" b="0" i="0" u="none" strike="noStrike" dirty="0" err="1">
                <a:solidFill>
                  <a:srgbClr val="C00000"/>
                </a:solidFill>
              </a:rPr>
              <a:t>maltrattamenti</a:t>
            </a:r>
            <a:r>
              <a:rPr lang="en-US" sz="2000" b="0" i="0" u="none" strike="noStrike" dirty="0">
                <a:solidFill>
                  <a:srgbClr val="C00000"/>
                </a:solidFill>
              </a:rPr>
              <a:t> (</a:t>
            </a:r>
            <a:r>
              <a:rPr lang="en-US" sz="2000" b="0" i="0" u="none" strike="noStrike" dirty="0" err="1">
                <a:solidFill>
                  <a:srgbClr val="C00000"/>
                </a:solidFill>
              </a:rPr>
              <a:t>Articolo</a:t>
            </a:r>
            <a:r>
              <a:rPr lang="en-US" sz="2000" b="0" i="0" u="none" strike="noStrike" dirty="0">
                <a:solidFill>
                  <a:srgbClr val="C00000"/>
                </a:solidFill>
              </a:rPr>
              <a:t> 22, </a:t>
            </a:r>
            <a:r>
              <a:rPr lang="en-US" sz="2000" b="0" i="0" u="none" strike="noStrike" dirty="0" err="1">
                <a:solidFill>
                  <a:srgbClr val="C00000"/>
                </a:solidFill>
              </a:rPr>
              <a:t>legge</a:t>
            </a:r>
            <a:r>
              <a:rPr lang="en-US" sz="2000" b="0" i="0" u="none" strike="noStrike" dirty="0">
                <a:solidFill>
                  <a:srgbClr val="C00000"/>
                </a:solidFill>
              </a:rPr>
              <a:t> </a:t>
            </a:r>
            <a:r>
              <a:rPr lang="en-US" sz="2000" b="0" i="0" u="none" strike="noStrike" dirty="0" err="1">
                <a:solidFill>
                  <a:srgbClr val="C00000"/>
                </a:solidFill>
              </a:rPr>
              <a:t>regionale</a:t>
            </a:r>
            <a:r>
              <a:rPr lang="en-US" sz="2000" b="0" i="0" u="none" strike="noStrike" dirty="0">
                <a:solidFill>
                  <a:srgbClr val="C00000"/>
                </a:solidFill>
              </a:rPr>
              <a:t> 24 </a:t>
            </a:r>
            <a:r>
              <a:rPr lang="en-US" sz="2000" b="0" i="0" u="none" strike="noStrike" dirty="0" err="1">
                <a:solidFill>
                  <a:srgbClr val="C00000"/>
                </a:solidFill>
              </a:rPr>
              <a:t>febbraio</a:t>
            </a:r>
            <a:r>
              <a:rPr lang="en-US" sz="2000" b="0" i="0" u="none" strike="noStrike" dirty="0">
                <a:solidFill>
                  <a:srgbClr val="C00000"/>
                </a:solidFill>
              </a:rPr>
              <a:t> 2016, n. 4)”.</a:t>
            </a:r>
            <a:br>
              <a:rPr lang="en-US" sz="2000" b="0" i="0" u="none" strike="noStrike" dirty="0">
                <a:solidFill>
                  <a:srgbClr val="FFFFFF"/>
                </a:solidFill>
              </a:rPr>
            </a:b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8" name="Content Placeholder 7">
            <a:extLst>
              <a:ext uri="{FF2B5EF4-FFF2-40B4-BE49-F238E27FC236}">
                <a16:creationId xmlns:a16="http://schemas.microsoft.com/office/drawing/2014/main" id="{6846BA0F-2928-239F-8C9B-F31605CF82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54461" y="1226122"/>
            <a:ext cx="6526045" cy="44057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1600" b="0" i="0" u="sng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SCOPO DEL FONDO </a:t>
            </a:r>
          </a:p>
          <a:p>
            <a:pPr>
              <a:buFont typeface="Wingdings" pitchFamily="2" charset="2"/>
              <a:buChar char="v"/>
            </a:pPr>
            <a:r>
              <a:rPr lang="it-IT" sz="16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Il fondo è utilizzato per coprire le spese di assistenza legale sia in ambito penale che in ambito civile, nell'ipotesi in cui il patrocinio legale sia svolto da avvocatE o avvocatI, regolarmente iscritte/i in appositi elenchi e che abbiano </a:t>
            </a:r>
            <a:r>
              <a:rPr lang="it-IT" sz="1600" b="0" i="0" u="sng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competenza e formazione specifica e continua </a:t>
            </a:r>
            <a:r>
              <a:rPr lang="it-IT" sz="16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nell'ambito del patrocinio legale alle donne vittime di violenza e maltrattamenti. 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93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A79623-39F2-6312-BC30-0E32364F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A CHI E’ RIVOLTO IL FONDO: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BE9A50-13D6-93BE-F4DE-07F8921B99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6932" y="2016474"/>
            <a:ext cx="9618133" cy="3586290"/>
          </a:xfrm>
        </p:spPr>
        <p:txBody>
          <a:bodyPr>
            <a:normAutofit fontScale="25000" lnSpcReduction="20000"/>
          </a:bodyPr>
          <a:lstStyle/>
          <a:p>
            <a:endParaRPr lang="it-IT" sz="1600" dirty="0">
              <a:effectLst/>
              <a:latin typeface="+mj-lt"/>
            </a:endParaRPr>
          </a:p>
          <a:p>
            <a:endParaRPr lang="it-IT" sz="4000" cap="non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4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alle donne vittime di violenza o maltrattamenti senza limite di età (anche per i figli minori)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4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abbiano scelto un avvocato o un'avvocata iscritto/a negli elenchi appositi tenuti ed aggiornati da parte del competente consiglio dell’ordine cosi come previsto dalla legge 4/2016 art. 22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4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siano domiciliate in </a:t>
            </a:r>
            <a:r>
              <a:rPr lang="it-IT" sz="4000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4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iemonte</a:t>
            </a:r>
          </a:p>
          <a:p>
            <a:r>
              <a:rPr lang="it-IT" sz="4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abbiano subito, nel territorio piemontese, un reato con connotazioni di violenza di genere  o maltrattamenti per il penali e per il civile presenti </a:t>
            </a:r>
            <a:r>
              <a:rPr lang="it-IT" sz="4000" cap="none" dirty="0">
                <a:latin typeface="Arial" panose="020B0604020202020204" pitchFamily="34" charset="0"/>
                <a:cs typeface="Arial" panose="020B0604020202020204" pitchFamily="34" charset="0"/>
              </a:rPr>
              <a:t>elementi di connessione  con uno dei reati </a:t>
            </a:r>
            <a:r>
              <a:rPr lang="it-IT" sz="4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(indicati nel regolamento all’allegato a; nel caso in cui si facesse riferimento ad altri reati non compresi nell’elenco di cui all’allegato  fa fede il parere del consiglio dell’ordine competente che si esprime sulla </a:t>
            </a:r>
            <a:r>
              <a:rPr lang="it-IT" sz="40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ammissibilita</a:t>
            </a:r>
            <a:r>
              <a:rPr lang="it-IT" sz="4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̀ al fondo sulla base della </a:t>
            </a:r>
            <a:r>
              <a:rPr lang="it-IT" sz="40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l.r</a:t>
            </a:r>
            <a:r>
              <a:rPr lang="it-IT" sz="4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4/2016 e dello stesso regolamento; </a:t>
            </a:r>
            <a:endParaRPr lang="it-IT" sz="40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40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n.b.</a:t>
            </a:r>
            <a:r>
              <a:rPr lang="it-IT" sz="4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indicazione non tassativa per il </a:t>
            </a:r>
            <a:r>
              <a:rPr lang="it-IT" sz="40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40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oa</a:t>
            </a:r>
            <a:endParaRPr lang="it-IT" sz="4000" cap="non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4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abbiano un reddito personale non superiore a otto volte quello previsto dalla normativa nazionale in materia di patrocinio a spese dello stato. </a:t>
            </a:r>
            <a:r>
              <a:rPr lang="it-IT" sz="40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e'</a:t>
            </a:r>
            <a:r>
              <a:rPr lang="it-IT" sz="4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preso in considerazione il  solo reddito individuale della donna denunciante a differenza del pss (il fondo regionale è residuale rispetto al pss)</a:t>
            </a:r>
          </a:p>
          <a:p>
            <a:r>
              <a:rPr lang="it-IT" sz="4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sono </a:t>
            </a:r>
            <a:r>
              <a:rPr lang="it-IT" sz="40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altresi</a:t>
            </a:r>
            <a:r>
              <a:rPr lang="it-IT" sz="4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̀ ammesse al fondo anche le spese connesse alle </a:t>
            </a:r>
            <a:r>
              <a:rPr lang="it-IT" sz="40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attivita</a:t>
            </a:r>
            <a:r>
              <a:rPr lang="it-IT" sz="4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̀ relative all'esecuzione della sentenza. </a:t>
            </a:r>
            <a:endParaRPr lang="it-IT" sz="40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4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 quanto riguarda i procedimenti in materia civile sono ammessi al fondo quelli connessi a profili di violenza e maltrattamenti nei confronti delle donne riconducibili alla violenza di genere. la sussistenza di questa fattispecie è documentata dalla presenza di una parallela causa penale, o dall’avvenuto procedimento penale, e dalla dichiarazione dell’ordine degli avvocati competente per il rilascio del relativo parere. </a:t>
            </a:r>
            <a:endParaRPr lang="it-IT" sz="40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4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nel caso di persona minorenne o di persona la cui capacità di agire sia limitata o compromessa, la domanda </a:t>
            </a:r>
            <a:r>
              <a:rPr lang="it-IT" sz="40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puo</a:t>
            </a:r>
            <a:r>
              <a:rPr lang="it-IT" sz="4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̀ essere presentata da chi esercita la tutela legale o svolge le funzioni di amministratore di sostegno. </a:t>
            </a:r>
            <a:endParaRPr lang="it-IT" sz="40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4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nel caso di omicidio, la domanda </a:t>
            </a:r>
            <a:r>
              <a:rPr lang="it-IT" sz="40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puo</a:t>
            </a:r>
            <a:r>
              <a:rPr lang="it-IT" sz="4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̀ essere presentata da persona che abbia la </a:t>
            </a:r>
            <a:r>
              <a:rPr lang="it-IT" sz="40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qualita</a:t>
            </a:r>
            <a:r>
              <a:rPr lang="it-IT" sz="40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̀ di erede. </a:t>
            </a:r>
            <a:endParaRPr lang="it-IT" sz="40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sz="1600" cap="none" dirty="0">
              <a:effectLst/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sz="1600" dirty="0">
              <a:effectLst/>
              <a:latin typeface="+mj-lt"/>
            </a:endParaRPr>
          </a:p>
          <a:p>
            <a:endParaRPr lang="it-IT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49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7E6A33-9415-FE3A-6EB2-A1ABC3119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tx1"/>
                </a:solidFill>
                <a:effectLst/>
              </a:rPr>
              <a:t>Per quali reati si </a:t>
            </a:r>
            <a:r>
              <a:rPr lang="it-IT" sz="2800" b="1" dirty="0" err="1">
                <a:solidFill>
                  <a:schemeClr val="tx1"/>
                </a:solidFill>
                <a:effectLst/>
              </a:rPr>
              <a:t>puo</a:t>
            </a:r>
            <a:r>
              <a:rPr lang="it-IT" sz="2800" b="1" dirty="0">
                <a:solidFill>
                  <a:schemeClr val="tx1"/>
                </a:solidFill>
                <a:effectLst/>
              </a:rPr>
              <a:t>̀’ chiedere l’accesso al Fondo </a:t>
            </a:r>
            <a:b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it-IT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CE1C9D-9FCC-335E-4520-EFC6C12621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1886" y="685800"/>
            <a:ext cx="5968621" cy="4688785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it-IT" sz="3700" cap="none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 fondo possono accedere tutte le donne (ed i/le loro eredi in caso di omicidio) che hanno subito uno dei reati, con connotazioni di violenza o maltrattamenti di seguito elencati: </a:t>
            </a:r>
            <a:endParaRPr lang="it-IT" sz="37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</a:t>
            </a:r>
            <a:r>
              <a:rPr lang="it-IT" sz="37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tentato omicidio</a:t>
            </a:r>
            <a:b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575 </a:t>
            </a:r>
            <a:r>
              <a:rPr lang="it-IT" sz="37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omicidio</a:t>
            </a:r>
            <a:b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584 </a:t>
            </a:r>
            <a:r>
              <a:rPr lang="it-IT" sz="37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omicidio preterintenzionale</a:t>
            </a:r>
            <a:b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570 </a:t>
            </a:r>
            <a:r>
              <a:rPr lang="it-IT" sz="37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violazione degli obblighi di assistenza familiare</a:t>
            </a:r>
            <a:b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572 </a:t>
            </a:r>
            <a:r>
              <a:rPr lang="it-IT" sz="37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maltrattamenti in famiglia</a:t>
            </a:r>
            <a:b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581 </a:t>
            </a:r>
            <a:r>
              <a:rPr lang="it-IT" sz="37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percosse</a:t>
            </a:r>
            <a:b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582 </a:t>
            </a:r>
            <a:r>
              <a:rPr lang="it-IT" sz="37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lesioni volontarie</a:t>
            </a:r>
            <a:b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583bis </a:t>
            </a:r>
            <a:r>
              <a:rPr lang="it-IT" sz="37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mutilazioni degli organi genitali femminili</a:t>
            </a:r>
            <a:b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586 </a:t>
            </a:r>
            <a:r>
              <a:rPr lang="it-IT" sz="37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morte o lesioni conseguenze di altro reato</a:t>
            </a:r>
            <a:b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600 </a:t>
            </a:r>
            <a:r>
              <a:rPr lang="it-IT" sz="37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tratta e riduzione in </a:t>
            </a:r>
            <a:r>
              <a:rPr lang="it-IT" sz="37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schiavitu</a:t>
            </a: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̀</a:t>
            </a:r>
            <a:b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609bis </a:t>
            </a:r>
            <a:r>
              <a:rPr lang="it-IT" sz="37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violenza sessuale</a:t>
            </a:r>
            <a:b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610 </a:t>
            </a:r>
            <a:r>
              <a:rPr lang="it-IT" sz="37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violenza privata</a:t>
            </a:r>
            <a:b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612 </a:t>
            </a:r>
            <a:r>
              <a:rPr lang="it-IT" sz="37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minaccia612bis </a:t>
            </a:r>
            <a:r>
              <a:rPr lang="it-IT" sz="37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atti persecutori (stalking)</a:t>
            </a:r>
            <a:b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614 </a:t>
            </a:r>
            <a:r>
              <a:rPr lang="it-IT" sz="37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violazione di domicilio</a:t>
            </a:r>
            <a:b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615bis </a:t>
            </a:r>
            <a:r>
              <a:rPr lang="it-IT" sz="37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interferenze illecite nella vita privata615ter </a:t>
            </a:r>
            <a:r>
              <a:rPr lang="it-IT" sz="37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accesso abusivo ad un sistema informatico</a:t>
            </a:r>
            <a:b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330 cc, decadenza dalla </a:t>
            </a:r>
            <a:r>
              <a:rPr lang="it-IT" sz="37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potesta</a:t>
            </a: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̀ figli</a:t>
            </a:r>
            <a:b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388 </a:t>
            </a:r>
            <a:r>
              <a:rPr lang="it-IT" sz="37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mancata esecuzione dolosa di provvedimento di giustizia</a:t>
            </a:r>
            <a:b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594 </a:t>
            </a:r>
            <a:r>
              <a:rPr lang="it-IT" sz="37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ingiurie</a:t>
            </a:r>
            <a:b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 3 l. 75/58, favoreggiamento e sfruttamento della prostituzione </a:t>
            </a:r>
            <a:endParaRPr lang="it-IT" sz="37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3700" cap="none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ltri reati connessi alla violenza di genere per i quali il consiglio dell'ordine, valutato il singolo caso, esprime il parere di </a:t>
            </a:r>
            <a:r>
              <a:rPr lang="it-IT" sz="37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ammissibilita</a:t>
            </a: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̀ previsto dal regolamento di cui al </a:t>
            </a:r>
            <a:r>
              <a:rPr lang="it-IT" sz="37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dpgr</a:t>
            </a: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n. 3/</a:t>
            </a:r>
            <a:r>
              <a:rPr lang="it-IT" sz="37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 30 gennaio 2017 . </a:t>
            </a:r>
            <a:endParaRPr lang="it-IT" sz="37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3700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37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 i procedimenti in materia civile  sono ammessi al fondo quelli connessi a profili di violenza e maltrattamenti nei confronti delle donne riconducibili alla violenza di genere. la sussistenza di questa fattispecie è documentata dalla presenza di una parallela causa penale, o dall’avvenuto procedimento penale, e dalla dichiarazione dell’ordine degli avvocati competente per il rilascio del relativo parere. </a:t>
            </a:r>
            <a:endParaRPr lang="it-IT" sz="37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it-IT" sz="37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2468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C078CB-7DEB-A7CC-6DC0-21E0D59F2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effectLst/>
              </a:rPr>
              <a:t>Quali spese copre il Fondo regionale </a:t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E185636-8845-79DB-24ED-693EB1D0B2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Fondo è’ utilizzato per coprire le spese di assistenza legale sia in ambito penale che in ambito civile, </a:t>
            </a:r>
            <a:r>
              <a:rPr lang="it-IT" sz="18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SOLO nell’ipotesi in cui il patrocinio legale è svolto da avvocati o avvocate i cui nominativi risultino regolarmente iscritti </a:t>
            </a:r>
            <a:r>
              <a:rPr lang="it-IT" sz="180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iNEGLI</a:t>
            </a:r>
            <a:r>
              <a:rPr lang="it-IT" sz="18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APPOSITI elenchi istituiti presso ciascun Ordine degli Avvocati 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che abbiano competenza e formazione specifica e continua nell’ambito del patrocinio legale alle donne vittime di violenza e maltrattamenti. </a:t>
            </a:r>
          </a:p>
          <a:p>
            <a:pPr algn="just">
              <a:buFont typeface="Wingdings" pitchFamily="2" charset="2"/>
              <a:buChar char="Ø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Sono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altresi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̀ ammesse al Fondo  le spese connesse alle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attivita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̀ relative all'esecuzione della sentenza</a:t>
            </a:r>
            <a:r>
              <a:rPr lang="it-IT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donne che rientrano nell'applicazione del Patrocinio a spese dello Stato possono accedere </a:t>
            </a:r>
            <a:r>
              <a:rPr lang="it-IT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alFondo</a:t>
            </a: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solo per le spese che non rientrano nella suddetta normativa.</a:t>
            </a:r>
          </a:p>
          <a:p>
            <a:pPr>
              <a:buFont typeface="Wingdings" pitchFamily="2" charset="2"/>
              <a:buChar char="Ø"/>
            </a:pPr>
            <a:r>
              <a: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 fine di individuare il periodo di copertura del Fondo, vale la data di commissione dell’illecito.</a:t>
            </a:r>
          </a:p>
          <a:p>
            <a:pPr marL="0" indent="0" algn="just">
              <a:buNone/>
            </a:pPr>
            <a:endParaRPr lang="it-IT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067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CDEDD0-41A7-680C-EA3F-D28D6AB8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79761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>
                <a:effectLst/>
              </a:rPr>
              <a:t>Per quali reati si può chiedere l’accesso al Fondo</a:t>
            </a:r>
            <a:br>
              <a:rPr lang="it-IT" dirty="0">
                <a:effectLst/>
                <a:latin typeface="Helvetica" pitchFamily="2" charset="0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2EAFFB-4C9E-4BA6-AD22-5A08DFEECA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156138"/>
            <a:ext cx="10394707" cy="42184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it-IT" dirty="0">
              <a:effectLst/>
              <a:latin typeface="Helvetica" pitchFamily="2" charset="0"/>
            </a:endParaRPr>
          </a:p>
          <a:p>
            <a:pPr>
              <a:buFont typeface="Wingdings" pitchFamily="2" charset="2"/>
              <a:buChar char="v"/>
            </a:pPr>
            <a:endParaRPr lang="it-IT" cap="none" dirty="0">
              <a:latin typeface="Helvetica" pitchFamily="2" charset="0"/>
            </a:endParaRPr>
          </a:p>
          <a:p>
            <a:pPr>
              <a:buFont typeface="Wingdings" pitchFamily="2" charset="2"/>
              <a:buChar char="v"/>
            </a:pPr>
            <a:endParaRPr lang="it-IT" cap="none" dirty="0">
              <a:latin typeface="Helvetica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cap="none" dirty="0">
                <a:latin typeface="Helvetica" pitchFamily="2" charset="0"/>
              </a:rPr>
              <a:t>A</a:t>
            </a:r>
            <a:r>
              <a:rPr lang="it-IT" cap="none" dirty="0">
                <a:effectLst/>
                <a:latin typeface="Helvetica" pitchFamily="2" charset="0"/>
              </a:rPr>
              <a:t>l fondo possono accedere tutte le donne (ed i/le loro eredi in caso di omicidio) che hanno subito uno dei reati, con connotazioni di violenza o maltrattamenti, di seguito elencati:</a:t>
            </a:r>
          </a:p>
          <a:p>
            <a:r>
              <a:rPr lang="it-IT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</a:t>
            </a:r>
            <a:r>
              <a:rPr lang="it-IT" sz="19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tentato omicidio</a:t>
            </a:r>
          </a:p>
          <a:p>
            <a:r>
              <a:rPr lang="it-IT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575 </a:t>
            </a:r>
            <a:r>
              <a:rPr lang="it-IT" sz="19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omicidio</a:t>
            </a:r>
          </a:p>
          <a:p>
            <a:r>
              <a:rPr lang="it-IT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584 </a:t>
            </a:r>
            <a:r>
              <a:rPr lang="it-IT" sz="19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omicidio preterintenzionale</a:t>
            </a:r>
          </a:p>
          <a:p>
            <a:r>
              <a:rPr lang="it-IT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570 </a:t>
            </a:r>
            <a:r>
              <a:rPr lang="it-IT" sz="19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violazione degli obblighi di assistenza familiare</a:t>
            </a:r>
          </a:p>
          <a:p>
            <a:r>
              <a:rPr lang="it-IT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572 </a:t>
            </a:r>
            <a:r>
              <a:rPr lang="it-IT" sz="19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maltrattamenti in famiglia</a:t>
            </a:r>
          </a:p>
          <a:p>
            <a:r>
              <a:rPr lang="it-IT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581 </a:t>
            </a:r>
            <a:r>
              <a:rPr lang="it-IT" sz="19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percosse</a:t>
            </a:r>
          </a:p>
          <a:p>
            <a:r>
              <a:rPr lang="it-IT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582 </a:t>
            </a:r>
            <a:r>
              <a:rPr lang="it-IT" sz="19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lesioni volontarie</a:t>
            </a:r>
          </a:p>
          <a:p>
            <a:r>
              <a:rPr lang="it-IT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583bis </a:t>
            </a:r>
            <a:r>
              <a:rPr lang="it-IT" sz="19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it-IT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mutilazioni degli organi genitali </a:t>
            </a:r>
            <a:r>
              <a:rPr lang="it-IT" sz="19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femmini</a:t>
            </a:r>
            <a:endParaRPr lang="it-IT" sz="19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cap="non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it-IT" cap="non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it-IT" dirty="0">
              <a:effectLst/>
              <a:latin typeface="Helvetica" pitchFamily="2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3166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Evento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{94095D53-C5D7-0046-9A69-76EBE4AEE96D}tf10001077</Template>
  <TotalTime>166</TotalTime>
  <Words>3190</Words>
  <Application>Microsoft Macintosh PowerPoint</Application>
  <PresentationFormat>Widescreen</PresentationFormat>
  <Paragraphs>135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Arial</vt:lpstr>
      <vt:lpstr>Helvetica</vt:lpstr>
      <vt:lpstr>Impact</vt:lpstr>
      <vt:lpstr>Trebuchet MS</vt:lpstr>
      <vt:lpstr>Wingdings</vt:lpstr>
      <vt:lpstr>Evento</vt:lpstr>
      <vt:lpstr>CRITERI DI AMMISSIONE AL FONDO REGIONALE  DI SOLIDARIETA’ PER IL PATROCINIO LEGALE DELLE DONNE VITTIME DI VIOLENZA E MALTRATTAMENTI  (ART. 22, L.R. 24.02.2016, N. 4)</vt:lpstr>
      <vt:lpstr> Legge regionale n. 4 del 24 febbraio 2016  ( Vigente dal 17/11/2017 ) </vt:lpstr>
      <vt:lpstr>RATIO DELLA L.R. 4/2016</vt:lpstr>
      <vt:lpstr>ART. 22 L.R. 4/2016 ISTITUZIONE FONDO </vt:lpstr>
      <vt:lpstr>Decreto del Presidente della Giunta regionale 30 gennaio 2017, n. 3/R.  Regolamento regionale REGOLANTE IL  fondo di solidarietà per il patrocinio legale alle donne vittime di violenza e maltrattamenti (Articolo 22, legge regionale 24 febbraio 2016, n. 4)”. </vt:lpstr>
      <vt:lpstr>A CHI E’ RIVOLTO IL FONDO:</vt:lpstr>
      <vt:lpstr>Per quali reati si può’ chiedere l’accesso al Fondo  </vt:lpstr>
      <vt:lpstr>Quali spese copre il Fondo regionale  </vt:lpstr>
      <vt:lpstr>Per quali reati si può chiedere l’accesso al Fondo </vt:lpstr>
      <vt:lpstr>SEGUE….(REATI AMMESSI AL FONDO)</vt:lpstr>
      <vt:lpstr>…. Segue reati ammessi al fondo</vt:lpstr>
      <vt:lpstr>Quali spese copre il Fondo regionale </vt:lpstr>
      <vt:lpstr>REATI AMMESSI AL GRATUITO PATROCINIO IN DEROGA</vt:lpstr>
      <vt:lpstr>Istruzioni per l'accesso al fondo </vt:lpstr>
      <vt:lpstr>….. Continua istruzioni per accesso fondo</vt:lpstr>
      <vt:lpstr>…. Continua : istruzioni per accesso fondo </vt:lpstr>
      <vt:lpstr>PARERE CONSIGLIARE </vt:lpstr>
      <vt:lpstr>DOCUMENTAZIONE DA ALLEGARE alla domanda</vt:lpstr>
      <vt:lpstr>PARERE DI AMMISSIBILITA’ O INAMMISSIBILITA DEL COA E TRASMISSIONE ALLA REGIONE </vt:lpstr>
      <vt:lpstr>LA LIQUIDAZIONE DEGLI ONORARI  </vt:lpstr>
      <vt:lpstr>Ricevimento del contributo economico  </vt:lpstr>
      <vt:lpstr>Controlli e Restituzione del contributo economico </vt:lpstr>
      <vt:lpstr>EVENTUALI RECUPERO SOMME DA PARTE REGIONE </vt:lpstr>
      <vt:lpstr>      GRAZIE A TUTTE E TUTTI PER L’ATTENZIONE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CRITERI DI AMMISSIONE AL FONDO REGIONALE  DI SOLIDARIETA’ PER IL PATROCINIO LEGALE DELLE DONNE VITTIME DI VIOLENZA E MALTRATTAMENTI  (ART. 22, L.R. 24.02.2016, N. 4)</dc:title>
  <dc:creator>Barbara Porta</dc:creator>
  <cp:lastModifiedBy>Barbara Porta</cp:lastModifiedBy>
  <cp:revision>4</cp:revision>
  <dcterms:created xsi:type="dcterms:W3CDTF">2023-12-03T13:58:54Z</dcterms:created>
  <dcterms:modified xsi:type="dcterms:W3CDTF">2023-12-06T16:04:03Z</dcterms:modified>
</cp:coreProperties>
</file>