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828" r:id="rId2"/>
    <p:sldMasterId id="2147483815" r:id="rId3"/>
    <p:sldMasterId id="2147483840" r:id="rId4"/>
  </p:sldMasterIdLst>
  <p:notesMasterIdLst>
    <p:notesMasterId r:id="rId46"/>
  </p:notesMasterIdLst>
  <p:sldIdLst>
    <p:sldId id="890" r:id="rId5"/>
    <p:sldId id="1632" r:id="rId6"/>
    <p:sldId id="1631" r:id="rId7"/>
    <p:sldId id="1562" r:id="rId8"/>
    <p:sldId id="1634" r:id="rId9"/>
    <p:sldId id="788" r:id="rId10"/>
    <p:sldId id="1628" r:id="rId11"/>
    <p:sldId id="1622" r:id="rId12"/>
    <p:sldId id="1623" r:id="rId13"/>
    <p:sldId id="1391" r:id="rId14"/>
    <p:sldId id="1605" r:id="rId15"/>
    <p:sldId id="1461" r:id="rId16"/>
    <p:sldId id="1640" r:id="rId17"/>
    <p:sldId id="1606" r:id="rId18"/>
    <p:sldId id="1471" r:id="rId19"/>
    <p:sldId id="1639" r:id="rId20"/>
    <p:sldId id="1382" r:id="rId21"/>
    <p:sldId id="1621" r:id="rId22"/>
    <p:sldId id="1473" r:id="rId23"/>
    <p:sldId id="1609" r:id="rId24"/>
    <p:sldId id="1474" r:id="rId25"/>
    <p:sldId id="1475" r:id="rId26"/>
    <p:sldId id="1633" r:id="rId27"/>
    <p:sldId id="1625" r:id="rId28"/>
    <p:sldId id="1624" r:id="rId29"/>
    <p:sldId id="1626" r:id="rId30"/>
    <p:sldId id="1635" r:id="rId31"/>
    <p:sldId id="1610" r:id="rId32"/>
    <p:sldId id="1611" r:id="rId33"/>
    <p:sldId id="1282" r:id="rId34"/>
    <p:sldId id="1612" r:id="rId35"/>
    <p:sldId id="1285" r:id="rId36"/>
    <p:sldId id="1614" r:id="rId37"/>
    <p:sldId id="1637" r:id="rId38"/>
    <p:sldId id="1266" r:id="rId39"/>
    <p:sldId id="1641" r:id="rId40"/>
    <p:sldId id="1636" r:id="rId41"/>
    <p:sldId id="1617" r:id="rId42"/>
    <p:sldId id="1642" r:id="rId43"/>
    <p:sldId id="1619" r:id="rId44"/>
    <p:sldId id="1620" r:id="rId45"/>
  </p:sldIdLst>
  <p:sldSz cx="9144000" cy="6858000" type="screen4x3"/>
  <p:notesSz cx="6797675" cy="9926638"/>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seppe Chiappero" initials="GC" lastIdx="2" clrIdx="0">
    <p:extLst>
      <p:ext uri="{19B8F6BF-5375-455C-9EA6-DF929625EA0E}">
        <p15:presenceInfo xmlns:p15="http://schemas.microsoft.com/office/powerpoint/2012/main" userId="41fa2f6f3825639d" providerId="Windows Live"/>
      </p:ext>
    </p:extLst>
  </p:cmAuthor>
  <p:cmAuthor id="2" name="Chiappero" initials="C" lastIdx="1" clrIdx="1">
    <p:extLst>
      <p:ext uri="{19B8F6BF-5375-455C-9EA6-DF929625EA0E}">
        <p15:presenceInfo xmlns:p15="http://schemas.microsoft.com/office/powerpoint/2012/main" userId="Chiappe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AEA"/>
    <a:srgbClr val="FFE57F"/>
    <a:srgbClr val="AAFCB8"/>
    <a:srgbClr val="FFFF66"/>
    <a:srgbClr val="FFCC00"/>
    <a:srgbClr val="FFFF69"/>
    <a:srgbClr val="FFFFFF"/>
    <a:srgbClr val="BABE90"/>
    <a:srgbClr val="E7E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65" autoAdjust="0"/>
    <p:restoredTop sz="92067" autoAdjust="0"/>
  </p:normalViewPr>
  <p:slideViewPr>
    <p:cSldViewPr>
      <p:cViewPr varScale="1">
        <p:scale>
          <a:sx n="48" d="100"/>
          <a:sy n="48" d="100"/>
        </p:scale>
        <p:origin x="65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2443" y="4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ACC32-EA8D-48CD-AF0B-D1A969FC89B1}" type="doc">
      <dgm:prSet loTypeId="urn:microsoft.com/office/officeart/2005/8/layout/vProcess5" loCatId="process" qsTypeId="urn:microsoft.com/office/officeart/2005/8/quickstyle/simple1" qsCatId="simple" csTypeId="urn:microsoft.com/office/officeart/2005/8/colors/accent1_2" csCatId="accent1" phldr="1"/>
      <dgm:spPr/>
    </dgm:pt>
    <dgm:pt modelId="{6F684F44-F6B8-44CB-967C-EEF89E633CE8}">
      <dgm:prSet phldrT="[Testo]"/>
      <dgm:spPr>
        <a:solidFill>
          <a:srgbClr val="92D050"/>
        </a:solidFill>
      </dgm:spPr>
      <dgm:t>
        <a:bodyPr/>
        <a:lstStyle/>
        <a:p>
          <a:pPr algn="l"/>
          <a:r>
            <a:rPr lang="it-IT" dirty="0">
              <a:solidFill>
                <a:schemeClr val="accent6">
                  <a:lumMod val="75000"/>
                </a:schemeClr>
              </a:solidFill>
            </a:rPr>
            <a:t>EVOLUZIONE DAL BILANCIO D’ESERCIZIO AL BILANCIO DI SOSTENIBILITA’</a:t>
          </a:r>
        </a:p>
      </dgm:t>
    </dgm:pt>
    <dgm:pt modelId="{2368EBE9-B9FE-4BA5-9A89-420EE1E45E77}" type="parTrans" cxnId="{D43AC936-A8B3-4988-845C-16D7E23E3D30}">
      <dgm:prSet/>
      <dgm:spPr/>
      <dgm:t>
        <a:bodyPr/>
        <a:lstStyle/>
        <a:p>
          <a:endParaRPr lang="it-IT"/>
        </a:p>
      </dgm:t>
    </dgm:pt>
    <dgm:pt modelId="{201FE2EF-9AB6-4100-ABEC-85291E168934}" type="sibTrans" cxnId="{D43AC936-A8B3-4988-845C-16D7E23E3D30}">
      <dgm:prSet/>
      <dgm:spPr/>
      <dgm:t>
        <a:bodyPr/>
        <a:lstStyle/>
        <a:p>
          <a:endParaRPr lang="it-IT"/>
        </a:p>
      </dgm:t>
    </dgm:pt>
    <dgm:pt modelId="{9689AA31-6247-43C8-9137-6E39497ABE46}">
      <dgm:prSet phldrT="[Tes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pPr algn="l"/>
          <a:r>
            <a:rPr lang="it-IT" dirty="0">
              <a:solidFill>
                <a:schemeClr val="accent6">
                  <a:lumMod val="75000"/>
                </a:schemeClr>
              </a:solidFill>
            </a:rPr>
            <a:t>IL DOVERE DI DILIGENZA AMBIENTALE</a:t>
          </a:r>
        </a:p>
      </dgm:t>
    </dgm:pt>
    <dgm:pt modelId="{1051E5C0-64C2-478B-97F8-022D4BC4E529}" type="parTrans" cxnId="{3CED2B29-2F53-4B8D-98A1-A5C24A62AF7B}">
      <dgm:prSet/>
      <dgm:spPr/>
      <dgm:t>
        <a:bodyPr/>
        <a:lstStyle/>
        <a:p>
          <a:endParaRPr lang="it-IT"/>
        </a:p>
      </dgm:t>
    </dgm:pt>
    <dgm:pt modelId="{437AB762-471E-4A2D-94D1-3A42FB4BF5AA}" type="sibTrans" cxnId="{3CED2B29-2F53-4B8D-98A1-A5C24A62AF7B}">
      <dgm:prSet/>
      <dgm:spPr/>
      <dgm:t>
        <a:bodyPr/>
        <a:lstStyle/>
        <a:p>
          <a:endParaRPr lang="it-IT"/>
        </a:p>
      </dgm:t>
    </dgm:pt>
    <dgm:pt modelId="{BC85632F-1B5C-4ADF-B1FF-240CA2E533C1}">
      <dgm:prSet phldrT="[Tes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pPr algn="l"/>
          <a:r>
            <a:rPr lang="it-IT" dirty="0">
              <a:solidFill>
                <a:schemeClr val="accent6">
                  <a:lumMod val="75000"/>
                </a:schemeClr>
              </a:solidFill>
            </a:rPr>
            <a:t>ADEGUATI ASSETTI E RISCHI ESG</a:t>
          </a:r>
        </a:p>
      </dgm:t>
    </dgm:pt>
    <dgm:pt modelId="{BC6F563E-440E-434D-9D56-312BD28A4D1F}" type="sibTrans" cxnId="{28756E92-6525-4FD3-A654-2C7661C67B2D}">
      <dgm:prSet/>
      <dgm:spPr/>
      <dgm:t>
        <a:bodyPr/>
        <a:lstStyle/>
        <a:p>
          <a:endParaRPr lang="it-IT"/>
        </a:p>
      </dgm:t>
    </dgm:pt>
    <dgm:pt modelId="{8AB7534F-AC10-4AFD-8579-F67FB61AB7D4}" type="parTrans" cxnId="{28756E92-6525-4FD3-A654-2C7661C67B2D}">
      <dgm:prSet/>
      <dgm:spPr/>
      <dgm:t>
        <a:bodyPr/>
        <a:lstStyle/>
        <a:p>
          <a:endParaRPr lang="it-IT"/>
        </a:p>
      </dgm:t>
    </dgm:pt>
    <dgm:pt modelId="{EA12D614-E02D-47F7-8468-EF9643427A88}" type="pres">
      <dgm:prSet presAssocID="{787ACC32-EA8D-48CD-AF0B-D1A969FC89B1}" presName="outerComposite" presStyleCnt="0">
        <dgm:presLayoutVars>
          <dgm:chMax val="5"/>
          <dgm:dir/>
          <dgm:resizeHandles val="exact"/>
        </dgm:presLayoutVars>
      </dgm:prSet>
      <dgm:spPr/>
    </dgm:pt>
    <dgm:pt modelId="{C464C6DA-7063-4700-88FE-A01AECFFB129}" type="pres">
      <dgm:prSet presAssocID="{787ACC32-EA8D-48CD-AF0B-D1A969FC89B1}" presName="dummyMaxCanvas" presStyleCnt="0">
        <dgm:presLayoutVars/>
      </dgm:prSet>
      <dgm:spPr/>
    </dgm:pt>
    <dgm:pt modelId="{A98F8B91-A69A-48D2-8E87-67B349505706}" type="pres">
      <dgm:prSet presAssocID="{787ACC32-EA8D-48CD-AF0B-D1A969FC89B1}" presName="ThreeNodes_1" presStyleLbl="node1" presStyleIdx="0" presStyleCnt="3">
        <dgm:presLayoutVars>
          <dgm:bulletEnabled val="1"/>
        </dgm:presLayoutVars>
      </dgm:prSet>
      <dgm:spPr/>
    </dgm:pt>
    <dgm:pt modelId="{B93C50D7-FAF4-4152-861D-FB0FF3D737B4}" type="pres">
      <dgm:prSet presAssocID="{787ACC32-EA8D-48CD-AF0B-D1A969FC89B1}" presName="ThreeNodes_2" presStyleLbl="node1" presStyleIdx="1" presStyleCnt="3">
        <dgm:presLayoutVars>
          <dgm:bulletEnabled val="1"/>
        </dgm:presLayoutVars>
      </dgm:prSet>
      <dgm:spPr/>
    </dgm:pt>
    <dgm:pt modelId="{0DDBB20F-07D9-4F13-B201-81ED7749D4D6}" type="pres">
      <dgm:prSet presAssocID="{787ACC32-EA8D-48CD-AF0B-D1A969FC89B1}" presName="ThreeNodes_3" presStyleLbl="node1" presStyleIdx="2" presStyleCnt="3">
        <dgm:presLayoutVars>
          <dgm:bulletEnabled val="1"/>
        </dgm:presLayoutVars>
      </dgm:prSet>
      <dgm:spPr/>
    </dgm:pt>
    <dgm:pt modelId="{A408D861-C847-4A0A-9E89-4EA38A673314}" type="pres">
      <dgm:prSet presAssocID="{787ACC32-EA8D-48CD-AF0B-D1A969FC89B1}" presName="ThreeConn_1-2" presStyleLbl="fgAccFollowNode1" presStyleIdx="0" presStyleCnt="2">
        <dgm:presLayoutVars>
          <dgm:bulletEnabled val="1"/>
        </dgm:presLayoutVars>
      </dgm:prSet>
      <dgm:spPr/>
    </dgm:pt>
    <dgm:pt modelId="{8FA32B53-1B20-4360-B6E7-A97E9D1FBC8D}" type="pres">
      <dgm:prSet presAssocID="{787ACC32-EA8D-48CD-AF0B-D1A969FC89B1}" presName="ThreeConn_2-3" presStyleLbl="fgAccFollowNode1" presStyleIdx="1" presStyleCnt="2">
        <dgm:presLayoutVars>
          <dgm:bulletEnabled val="1"/>
        </dgm:presLayoutVars>
      </dgm:prSet>
      <dgm:spPr/>
    </dgm:pt>
    <dgm:pt modelId="{B5BB7DD6-5413-4A8C-8534-E2CA503DD991}" type="pres">
      <dgm:prSet presAssocID="{787ACC32-EA8D-48CD-AF0B-D1A969FC89B1}" presName="ThreeNodes_1_text" presStyleLbl="node1" presStyleIdx="2" presStyleCnt="3">
        <dgm:presLayoutVars>
          <dgm:bulletEnabled val="1"/>
        </dgm:presLayoutVars>
      </dgm:prSet>
      <dgm:spPr/>
    </dgm:pt>
    <dgm:pt modelId="{F86E7986-D645-4D8D-B122-8E539A984B45}" type="pres">
      <dgm:prSet presAssocID="{787ACC32-EA8D-48CD-AF0B-D1A969FC89B1}" presName="ThreeNodes_2_text" presStyleLbl="node1" presStyleIdx="2" presStyleCnt="3">
        <dgm:presLayoutVars>
          <dgm:bulletEnabled val="1"/>
        </dgm:presLayoutVars>
      </dgm:prSet>
      <dgm:spPr/>
    </dgm:pt>
    <dgm:pt modelId="{5BAB1CC4-E2F1-40E5-B733-04AEE83722F2}" type="pres">
      <dgm:prSet presAssocID="{787ACC32-EA8D-48CD-AF0B-D1A969FC89B1}" presName="ThreeNodes_3_text" presStyleLbl="node1" presStyleIdx="2" presStyleCnt="3">
        <dgm:presLayoutVars>
          <dgm:bulletEnabled val="1"/>
        </dgm:presLayoutVars>
      </dgm:prSet>
      <dgm:spPr/>
    </dgm:pt>
  </dgm:ptLst>
  <dgm:cxnLst>
    <dgm:cxn modelId="{A91D0700-706C-451F-983C-B86A3A5F88B7}" type="presOf" srcId="{BC85632F-1B5C-4ADF-B1FF-240CA2E533C1}" destId="{B93C50D7-FAF4-4152-861D-FB0FF3D737B4}" srcOrd="0" destOrd="0" presId="urn:microsoft.com/office/officeart/2005/8/layout/vProcess5"/>
    <dgm:cxn modelId="{D8BC9F05-B400-431D-BC28-A1FC6B9EA7FD}" type="presOf" srcId="{9689AA31-6247-43C8-9137-6E39497ABE46}" destId="{5BAB1CC4-E2F1-40E5-B733-04AEE83722F2}" srcOrd="1" destOrd="0" presId="urn:microsoft.com/office/officeart/2005/8/layout/vProcess5"/>
    <dgm:cxn modelId="{F0CF4B0F-EAF2-4037-AE83-E389BA6CC643}" type="presOf" srcId="{201FE2EF-9AB6-4100-ABEC-85291E168934}" destId="{A408D861-C847-4A0A-9E89-4EA38A673314}" srcOrd="0" destOrd="0" presId="urn:microsoft.com/office/officeart/2005/8/layout/vProcess5"/>
    <dgm:cxn modelId="{8A489126-618D-4C91-B332-95E3FB8C948D}" type="presOf" srcId="{BC85632F-1B5C-4ADF-B1FF-240CA2E533C1}" destId="{F86E7986-D645-4D8D-B122-8E539A984B45}" srcOrd="1" destOrd="0" presId="urn:microsoft.com/office/officeart/2005/8/layout/vProcess5"/>
    <dgm:cxn modelId="{3CED2B29-2F53-4B8D-98A1-A5C24A62AF7B}" srcId="{787ACC32-EA8D-48CD-AF0B-D1A969FC89B1}" destId="{9689AA31-6247-43C8-9137-6E39497ABE46}" srcOrd="2" destOrd="0" parTransId="{1051E5C0-64C2-478B-97F8-022D4BC4E529}" sibTransId="{437AB762-471E-4A2D-94D1-3A42FB4BF5AA}"/>
    <dgm:cxn modelId="{D43AC936-A8B3-4988-845C-16D7E23E3D30}" srcId="{787ACC32-EA8D-48CD-AF0B-D1A969FC89B1}" destId="{6F684F44-F6B8-44CB-967C-EEF89E633CE8}" srcOrd="0" destOrd="0" parTransId="{2368EBE9-B9FE-4BA5-9A89-420EE1E45E77}" sibTransId="{201FE2EF-9AB6-4100-ABEC-85291E168934}"/>
    <dgm:cxn modelId="{B949913F-1F6C-40FD-ADD8-51859F1894C7}" type="presOf" srcId="{787ACC32-EA8D-48CD-AF0B-D1A969FC89B1}" destId="{EA12D614-E02D-47F7-8468-EF9643427A88}" srcOrd="0" destOrd="0" presId="urn:microsoft.com/office/officeart/2005/8/layout/vProcess5"/>
    <dgm:cxn modelId="{B8BEFF5B-2697-4726-B18E-85D4F0DC9BA1}" type="presOf" srcId="{9689AA31-6247-43C8-9137-6E39497ABE46}" destId="{0DDBB20F-07D9-4F13-B201-81ED7749D4D6}" srcOrd="0" destOrd="0" presId="urn:microsoft.com/office/officeart/2005/8/layout/vProcess5"/>
    <dgm:cxn modelId="{05A9A847-BB86-416F-A67E-23EA413B94E3}" type="presOf" srcId="{BC6F563E-440E-434D-9D56-312BD28A4D1F}" destId="{8FA32B53-1B20-4360-B6E7-A97E9D1FBC8D}" srcOrd="0" destOrd="0" presId="urn:microsoft.com/office/officeart/2005/8/layout/vProcess5"/>
    <dgm:cxn modelId="{28756E92-6525-4FD3-A654-2C7661C67B2D}" srcId="{787ACC32-EA8D-48CD-AF0B-D1A969FC89B1}" destId="{BC85632F-1B5C-4ADF-B1FF-240CA2E533C1}" srcOrd="1" destOrd="0" parTransId="{8AB7534F-AC10-4AFD-8579-F67FB61AB7D4}" sibTransId="{BC6F563E-440E-434D-9D56-312BD28A4D1F}"/>
    <dgm:cxn modelId="{6444E3CF-68F8-49E6-B7F9-54A181B2D9F0}" type="presOf" srcId="{6F684F44-F6B8-44CB-967C-EEF89E633CE8}" destId="{B5BB7DD6-5413-4A8C-8534-E2CA503DD991}" srcOrd="1" destOrd="0" presId="urn:microsoft.com/office/officeart/2005/8/layout/vProcess5"/>
    <dgm:cxn modelId="{187E4BFF-093C-44E5-AC4E-2D321C504E89}" type="presOf" srcId="{6F684F44-F6B8-44CB-967C-EEF89E633CE8}" destId="{A98F8B91-A69A-48D2-8E87-67B349505706}" srcOrd="0" destOrd="0" presId="urn:microsoft.com/office/officeart/2005/8/layout/vProcess5"/>
    <dgm:cxn modelId="{FCAAA831-623B-4E7A-BFFA-0EB32F054E99}" type="presParOf" srcId="{EA12D614-E02D-47F7-8468-EF9643427A88}" destId="{C464C6DA-7063-4700-88FE-A01AECFFB129}" srcOrd="0" destOrd="0" presId="urn:microsoft.com/office/officeart/2005/8/layout/vProcess5"/>
    <dgm:cxn modelId="{F4D6A0BA-7DB2-4E4F-9691-AD8DE95D28F2}" type="presParOf" srcId="{EA12D614-E02D-47F7-8468-EF9643427A88}" destId="{A98F8B91-A69A-48D2-8E87-67B349505706}" srcOrd="1" destOrd="0" presId="urn:microsoft.com/office/officeart/2005/8/layout/vProcess5"/>
    <dgm:cxn modelId="{E9D6BF06-A59F-4364-9570-ABFB2B0B6077}" type="presParOf" srcId="{EA12D614-E02D-47F7-8468-EF9643427A88}" destId="{B93C50D7-FAF4-4152-861D-FB0FF3D737B4}" srcOrd="2" destOrd="0" presId="urn:microsoft.com/office/officeart/2005/8/layout/vProcess5"/>
    <dgm:cxn modelId="{0ACF9321-5A4C-4DED-8D0E-533AB6ED45A7}" type="presParOf" srcId="{EA12D614-E02D-47F7-8468-EF9643427A88}" destId="{0DDBB20F-07D9-4F13-B201-81ED7749D4D6}" srcOrd="3" destOrd="0" presId="urn:microsoft.com/office/officeart/2005/8/layout/vProcess5"/>
    <dgm:cxn modelId="{F37079DF-DE0A-4612-A347-41F0EFA372E9}" type="presParOf" srcId="{EA12D614-E02D-47F7-8468-EF9643427A88}" destId="{A408D861-C847-4A0A-9E89-4EA38A673314}" srcOrd="4" destOrd="0" presId="urn:microsoft.com/office/officeart/2005/8/layout/vProcess5"/>
    <dgm:cxn modelId="{2FD07ABB-D653-416E-B714-A23433F9105F}" type="presParOf" srcId="{EA12D614-E02D-47F7-8468-EF9643427A88}" destId="{8FA32B53-1B20-4360-B6E7-A97E9D1FBC8D}" srcOrd="5" destOrd="0" presId="urn:microsoft.com/office/officeart/2005/8/layout/vProcess5"/>
    <dgm:cxn modelId="{A3EB08DA-1C83-42CF-8773-7A9D4DB428E8}" type="presParOf" srcId="{EA12D614-E02D-47F7-8468-EF9643427A88}" destId="{B5BB7DD6-5413-4A8C-8534-E2CA503DD991}" srcOrd="6" destOrd="0" presId="urn:microsoft.com/office/officeart/2005/8/layout/vProcess5"/>
    <dgm:cxn modelId="{4FEA4847-9247-4F61-B0EF-93BC5142ADF9}" type="presParOf" srcId="{EA12D614-E02D-47F7-8468-EF9643427A88}" destId="{F86E7986-D645-4D8D-B122-8E539A984B45}" srcOrd="7" destOrd="0" presId="urn:microsoft.com/office/officeart/2005/8/layout/vProcess5"/>
    <dgm:cxn modelId="{C4E2E7A8-30CC-4363-8412-D21FD2D28D74}" type="presParOf" srcId="{EA12D614-E02D-47F7-8468-EF9643427A88}" destId="{5BAB1CC4-E2F1-40E5-B733-04AEE83722F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93738-4E6D-47B4-8F63-866FF306E9BC}" type="doc">
      <dgm:prSet loTypeId="urn:microsoft.com/office/officeart/2005/8/layout/hProcess9" loCatId="process" qsTypeId="urn:microsoft.com/office/officeart/2005/8/quickstyle/simple1" qsCatId="simple" csTypeId="urn:microsoft.com/office/officeart/2005/8/colors/accent1_2" csCatId="accent1" phldr="1"/>
      <dgm:spPr/>
    </dgm:pt>
    <dgm:pt modelId="{09955EB5-4C68-4E39-AFA8-EE1218BBFD06}">
      <dgm:prSet phldrT="[Testo]"/>
      <dgm:spPr/>
      <dgm:t>
        <a:bodyPr/>
        <a:lstStyle/>
        <a:p>
          <a:r>
            <a:rPr lang="it-IT" dirty="0"/>
            <a:t>BILANCIO DI ESERCIZIO</a:t>
          </a:r>
        </a:p>
      </dgm:t>
    </dgm:pt>
    <dgm:pt modelId="{0DFC12E1-79FC-44A4-8D3D-6C2038BC81C8}" type="parTrans" cxnId="{04600817-A607-4B3C-8661-23B15CE658E3}">
      <dgm:prSet/>
      <dgm:spPr/>
      <dgm:t>
        <a:bodyPr/>
        <a:lstStyle/>
        <a:p>
          <a:endParaRPr lang="it-IT"/>
        </a:p>
      </dgm:t>
    </dgm:pt>
    <dgm:pt modelId="{6531FE3C-8C3B-4D3B-ABD4-FA2F8F96C3A6}" type="sibTrans" cxnId="{04600817-A607-4B3C-8661-23B15CE658E3}">
      <dgm:prSet/>
      <dgm:spPr/>
      <dgm:t>
        <a:bodyPr/>
        <a:lstStyle/>
        <a:p>
          <a:endParaRPr lang="it-IT"/>
        </a:p>
      </dgm:t>
    </dgm:pt>
    <dgm:pt modelId="{77017766-4C55-4AF6-86B2-68C5301E57BC}">
      <dgm:prSet phldrT="[Testo]"/>
      <dgm:spPr/>
      <dgm:t>
        <a:bodyPr/>
        <a:lstStyle/>
        <a:p>
          <a:r>
            <a:rPr lang="it-IT" dirty="0"/>
            <a:t>BILANCIO SOCIALE</a:t>
          </a:r>
        </a:p>
      </dgm:t>
    </dgm:pt>
    <dgm:pt modelId="{E41C892E-880F-49F9-BE41-757B68838B75}" type="parTrans" cxnId="{9BEE82A0-DD7E-4DC2-B08D-2DFEA64E8F4C}">
      <dgm:prSet/>
      <dgm:spPr/>
      <dgm:t>
        <a:bodyPr/>
        <a:lstStyle/>
        <a:p>
          <a:endParaRPr lang="it-IT"/>
        </a:p>
      </dgm:t>
    </dgm:pt>
    <dgm:pt modelId="{20FF8FA0-3CA3-491F-9161-30C3973C86A9}" type="sibTrans" cxnId="{9BEE82A0-DD7E-4DC2-B08D-2DFEA64E8F4C}">
      <dgm:prSet/>
      <dgm:spPr/>
      <dgm:t>
        <a:bodyPr/>
        <a:lstStyle/>
        <a:p>
          <a:endParaRPr lang="it-IT"/>
        </a:p>
      </dgm:t>
    </dgm:pt>
    <dgm:pt modelId="{BDFD9DC9-1FD8-4111-BEAC-2157DBF636CE}">
      <dgm:prSet phldrT="[Testo]"/>
      <dgm:spPr/>
      <dgm:t>
        <a:bodyPr/>
        <a:lstStyle/>
        <a:p>
          <a:r>
            <a:rPr lang="it-IT" dirty="0"/>
            <a:t>BILANCIO DI SOSTENIBILITA’</a:t>
          </a:r>
        </a:p>
      </dgm:t>
    </dgm:pt>
    <dgm:pt modelId="{EAF30EE4-3C7A-4130-95E8-ED79DCD8B741}" type="parTrans" cxnId="{B7CA8E00-1CB6-4A86-B57E-8890AEDF31BC}">
      <dgm:prSet/>
      <dgm:spPr/>
      <dgm:t>
        <a:bodyPr/>
        <a:lstStyle/>
        <a:p>
          <a:endParaRPr lang="it-IT"/>
        </a:p>
      </dgm:t>
    </dgm:pt>
    <dgm:pt modelId="{31B4AAE2-B044-4986-8313-3D7D868851C2}" type="sibTrans" cxnId="{B7CA8E00-1CB6-4A86-B57E-8890AEDF31BC}">
      <dgm:prSet/>
      <dgm:spPr/>
      <dgm:t>
        <a:bodyPr/>
        <a:lstStyle/>
        <a:p>
          <a:endParaRPr lang="it-IT"/>
        </a:p>
      </dgm:t>
    </dgm:pt>
    <dgm:pt modelId="{D05FE589-C54D-4FC4-8D4F-89EAA559D985}" type="pres">
      <dgm:prSet presAssocID="{A9693738-4E6D-47B4-8F63-866FF306E9BC}" presName="CompostProcess" presStyleCnt="0">
        <dgm:presLayoutVars>
          <dgm:dir/>
          <dgm:resizeHandles val="exact"/>
        </dgm:presLayoutVars>
      </dgm:prSet>
      <dgm:spPr/>
    </dgm:pt>
    <dgm:pt modelId="{19EBCC8B-4C01-4554-9349-3CB275EE8D65}" type="pres">
      <dgm:prSet presAssocID="{A9693738-4E6D-47B4-8F63-866FF306E9BC}" presName="arrow" presStyleLbl="bgShp" presStyleIdx="0" presStyleCnt="1"/>
      <dgm:spPr/>
    </dgm:pt>
    <dgm:pt modelId="{2E368111-52A9-40EF-B2D2-E93D2E7E0AFB}" type="pres">
      <dgm:prSet presAssocID="{A9693738-4E6D-47B4-8F63-866FF306E9BC}" presName="linearProcess" presStyleCnt="0"/>
      <dgm:spPr/>
    </dgm:pt>
    <dgm:pt modelId="{5A59E722-D33C-49EA-9595-3121A4BF796F}" type="pres">
      <dgm:prSet presAssocID="{09955EB5-4C68-4E39-AFA8-EE1218BBFD06}" presName="textNode" presStyleLbl="node1" presStyleIdx="0" presStyleCnt="3">
        <dgm:presLayoutVars>
          <dgm:bulletEnabled val="1"/>
        </dgm:presLayoutVars>
      </dgm:prSet>
      <dgm:spPr/>
    </dgm:pt>
    <dgm:pt modelId="{FBE5846B-3074-40FF-AF15-3E73AE702B20}" type="pres">
      <dgm:prSet presAssocID="{6531FE3C-8C3B-4D3B-ABD4-FA2F8F96C3A6}" presName="sibTrans" presStyleCnt="0"/>
      <dgm:spPr/>
    </dgm:pt>
    <dgm:pt modelId="{11801009-B3B6-43AC-B8C1-929E8349B99B}" type="pres">
      <dgm:prSet presAssocID="{77017766-4C55-4AF6-86B2-68C5301E57BC}" presName="textNode" presStyleLbl="node1" presStyleIdx="1" presStyleCnt="3" custLinFactNeighborX="21692" custLinFactNeighborY="0">
        <dgm:presLayoutVars>
          <dgm:bulletEnabled val="1"/>
        </dgm:presLayoutVars>
      </dgm:prSet>
      <dgm:spPr/>
    </dgm:pt>
    <dgm:pt modelId="{2896429A-1185-40A5-9990-F3143D967D92}" type="pres">
      <dgm:prSet presAssocID="{20FF8FA0-3CA3-491F-9161-30C3973C86A9}" presName="sibTrans" presStyleCnt="0"/>
      <dgm:spPr/>
    </dgm:pt>
    <dgm:pt modelId="{480E8EF5-5A5D-40B3-A0BA-AE9F13ADD2D1}" type="pres">
      <dgm:prSet presAssocID="{BDFD9DC9-1FD8-4111-BEAC-2157DBF636CE}" presName="textNode" presStyleLbl="node1" presStyleIdx="2" presStyleCnt="3">
        <dgm:presLayoutVars>
          <dgm:bulletEnabled val="1"/>
        </dgm:presLayoutVars>
      </dgm:prSet>
      <dgm:spPr/>
    </dgm:pt>
  </dgm:ptLst>
  <dgm:cxnLst>
    <dgm:cxn modelId="{B7CA8E00-1CB6-4A86-B57E-8890AEDF31BC}" srcId="{A9693738-4E6D-47B4-8F63-866FF306E9BC}" destId="{BDFD9DC9-1FD8-4111-BEAC-2157DBF636CE}" srcOrd="2" destOrd="0" parTransId="{EAF30EE4-3C7A-4130-95E8-ED79DCD8B741}" sibTransId="{31B4AAE2-B044-4986-8313-3D7D868851C2}"/>
    <dgm:cxn modelId="{B7B7C507-D776-449C-B7E4-ED8CC276D65D}" type="presOf" srcId="{BDFD9DC9-1FD8-4111-BEAC-2157DBF636CE}" destId="{480E8EF5-5A5D-40B3-A0BA-AE9F13ADD2D1}" srcOrd="0" destOrd="0" presId="urn:microsoft.com/office/officeart/2005/8/layout/hProcess9"/>
    <dgm:cxn modelId="{04600817-A607-4B3C-8661-23B15CE658E3}" srcId="{A9693738-4E6D-47B4-8F63-866FF306E9BC}" destId="{09955EB5-4C68-4E39-AFA8-EE1218BBFD06}" srcOrd="0" destOrd="0" parTransId="{0DFC12E1-79FC-44A4-8D3D-6C2038BC81C8}" sibTransId="{6531FE3C-8C3B-4D3B-ABD4-FA2F8F96C3A6}"/>
    <dgm:cxn modelId="{C1E82036-4FCF-4E39-8435-F2C3C3D78676}" type="presOf" srcId="{77017766-4C55-4AF6-86B2-68C5301E57BC}" destId="{11801009-B3B6-43AC-B8C1-929E8349B99B}" srcOrd="0" destOrd="0" presId="urn:microsoft.com/office/officeart/2005/8/layout/hProcess9"/>
    <dgm:cxn modelId="{E6E6C69B-9B31-4BE8-A7FA-6AB7C9C4ADA7}" type="presOf" srcId="{A9693738-4E6D-47B4-8F63-866FF306E9BC}" destId="{D05FE589-C54D-4FC4-8D4F-89EAA559D985}" srcOrd="0" destOrd="0" presId="urn:microsoft.com/office/officeart/2005/8/layout/hProcess9"/>
    <dgm:cxn modelId="{9BEE82A0-DD7E-4DC2-B08D-2DFEA64E8F4C}" srcId="{A9693738-4E6D-47B4-8F63-866FF306E9BC}" destId="{77017766-4C55-4AF6-86B2-68C5301E57BC}" srcOrd="1" destOrd="0" parTransId="{E41C892E-880F-49F9-BE41-757B68838B75}" sibTransId="{20FF8FA0-3CA3-491F-9161-30C3973C86A9}"/>
    <dgm:cxn modelId="{D7A317BB-44AB-4896-B91D-9BD187A59C68}" type="presOf" srcId="{09955EB5-4C68-4E39-AFA8-EE1218BBFD06}" destId="{5A59E722-D33C-49EA-9595-3121A4BF796F}" srcOrd="0" destOrd="0" presId="urn:microsoft.com/office/officeart/2005/8/layout/hProcess9"/>
    <dgm:cxn modelId="{687EF241-EEA3-4DFF-958A-F92C25D2314E}" type="presParOf" srcId="{D05FE589-C54D-4FC4-8D4F-89EAA559D985}" destId="{19EBCC8B-4C01-4554-9349-3CB275EE8D65}" srcOrd="0" destOrd="0" presId="urn:microsoft.com/office/officeart/2005/8/layout/hProcess9"/>
    <dgm:cxn modelId="{1E01F392-4B1A-4741-953F-90F944BFBB71}" type="presParOf" srcId="{D05FE589-C54D-4FC4-8D4F-89EAA559D985}" destId="{2E368111-52A9-40EF-B2D2-E93D2E7E0AFB}" srcOrd="1" destOrd="0" presId="urn:microsoft.com/office/officeart/2005/8/layout/hProcess9"/>
    <dgm:cxn modelId="{020A20D3-8F6E-4F13-B258-08AE4C61D203}" type="presParOf" srcId="{2E368111-52A9-40EF-B2D2-E93D2E7E0AFB}" destId="{5A59E722-D33C-49EA-9595-3121A4BF796F}" srcOrd="0" destOrd="0" presId="urn:microsoft.com/office/officeart/2005/8/layout/hProcess9"/>
    <dgm:cxn modelId="{0FC267B0-846D-4526-A793-519694DA4FB5}" type="presParOf" srcId="{2E368111-52A9-40EF-B2D2-E93D2E7E0AFB}" destId="{FBE5846B-3074-40FF-AF15-3E73AE702B20}" srcOrd="1" destOrd="0" presId="urn:microsoft.com/office/officeart/2005/8/layout/hProcess9"/>
    <dgm:cxn modelId="{E7F1787C-1E12-456F-8B6B-69AE0AB47D80}" type="presParOf" srcId="{2E368111-52A9-40EF-B2D2-E93D2E7E0AFB}" destId="{11801009-B3B6-43AC-B8C1-929E8349B99B}" srcOrd="2" destOrd="0" presId="urn:microsoft.com/office/officeart/2005/8/layout/hProcess9"/>
    <dgm:cxn modelId="{A45D42FD-7D1F-4DE1-9680-98401C4EFBF3}" type="presParOf" srcId="{2E368111-52A9-40EF-B2D2-E93D2E7E0AFB}" destId="{2896429A-1185-40A5-9990-F3143D967D92}" srcOrd="3" destOrd="0" presId="urn:microsoft.com/office/officeart/2005/8/layout/hProcess9"/>
    <dgm:cxn modelId="{F7AA847B-EA17-4D4B-A818-0872F733B0B7}" type="presParOf" srcId="{2E368111-52A9-40EF-B2D2-E93D2E7E0AFB}" destId="{480E8EF5-5A5D-40B3-A0BA-AE9F13ADD2D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7ACC32-EA8D-48CD-AF0B-D1A969FC89B1}" type="doc">
      <dgm:prSet loTypeId="urn:microsoft.com/office/officeart/2005/8/layout/vProcess5" loCatId="process" qsTypeId="urn:microsoft.com/office/officeart/2005/8/quickstyle/simple1" qsCatId="simple" csTypeId="urn:microsoft.com/office/officeart/2005/8/colors/accent1_2" csCatId="accent1" phldr="1"/>
      <dgm:spPr/>
    </dgm:pt>
    <dgm:pt modelId="{6F684F44-F6B8-44CB-967C-EEF89E633CE8}">
      <dgm:prSet phldrT="[Tes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pPr algn="l"/>
          <a:r>
            <a:rPr lang="it-IT" dirty="0">
              <a:solidFill>
                <a:schemeClr val="accent6">
                  <a:lumMod val="75000"/>
                </a:schemeClr>
              </a:solidFill>
            </a:rPr>
            <a:t>EVOLUZIONE DAL BILANCIO D’ESERCIZIO AL BILANCIO DI SOSTENIBILITA’</a:t>
          </a:r>
        </a:p>
      </dgm:t>
    </dgm:pt>
    <dgm:pt modelId="{2368EBE9-B9FE-4BA5-9A89-420EE1E45E77}" type="parTrans" cxnId="{D43AC936-A8B3-4988-845C-16D7E23E3D30}">
      <dgm:prSet/>
      <dgm:spPr/>
      <dgm:t>
        <a:bodyPr/>
        <a:lstStyle/>
        <a:p>
          <a:endParaRPr lang="it-IT"/>
        </a:p>
      </dgm:t>
    </dgm:pt>
    <dgm:pt modelId="{201FE2EF-9AB6-4100-ABEC-85291E168934}" type="sibTrans" cxnId="{D43AC936-A8B3-4988-845C-16D7E23E3D30}">
      <dgm:prSet/>
      <dgm:spPr/>
      <dgm:t>
        <a:bodyPr/>
        <a:lstStyle/>
        <a:p>
          <a:endParaRPr lang="it-IT"/>
        </a:p>
      </dgm:t>
    </dgm:pt>
    <dgm:pt modelId="{9689AA31-6247-43C8-9137-6E39497ABE46}">
      <dgm:prSet phldrT="[Tes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pPr algn="l"/>
          <a:r>
            <a:rPr lang="it-IT" dirty="0">
              <a:solidFill>
                <a:schemeClr val="accent6">
                  <a:lumMod val="75000"/>
                </a:schemeClr>
              </a:solidFill>
            </a:rPr>
            <a:t>IL DOVERE DI DILIGENZA AMBIENTALE</a:t>
          </a:r>
        </a:p>
      </dgm:t>
    </dgm:pt>
    <dgm:pt modelId="{1051E5C0-64C2-478B-97F8-022D4BC4E529}" type="parTrans" cxnId="{3CED2B29-2F53-4B8D-98A1-A5C24A62AF7B}">
      <dgm:prSet/>
      <dgm:spPr/>
      <dgm:t>
        <a:bodyPr/>
        <a:lstStyle/>
        <a:p>
          <a:endParaRPr lang="it-IT"/>
        </a:p>
      </dgm:t>
    </dgm:pt>
    <dgm:pt modelId="{437AB762-471E-4A2D-94D1-3A42FB4BF5AA}" type="sibTrans" cxnId="{3CED2B29-2F53-4B8D-98A1-A5C24A62AF7B}">
      <dgm:prSet/>
      <dgm:spPr/>
      <dgm:t>
        <a:bodyPr/>
        <a:lstStyle/>
        <a:p>
          <a:endParaRPr lang="it-IT"/>
        </a:p>
      </dgm:t>
    </dgm:pt>
    <dgm:pt modelId="{BC85632F-1B5C-4ADF-B1FF-240CA2E533C1}">
      <dgm:prSet phldrT="[Testo]"/>
      <dgm:spPr>
        <a:solidFill>
          <a:srgbClr val="92D050"/>
        </a:solidFill>
        <a:ln>
          <a:solidFill>
            <a:schemeClr val="accent1"/>
          </a:solidFill>
        </a:ln>
      </dgm:spPr>
      <dgm:t>
        <a:bodyPr/>
        <a:lstStyle/>
        <a:p>
          <a:pPr algn="l"/>
          <a:r>
            <a:rPr lang="it-IT" dirty="0">
              <a:solidFill>
                <a:schemeClr val="accent6">
                  <a:lumMod val="75000"/>
                </a:schemeClr>
              </a:solidFill>
            </a:rPr>
            <a:t>ADEGUATI ASSETTI E RISCHI ESG</a:t>
          </a:r>
        </a:p>
      </dgm:t>
    </dgm:pt>
    <dgm:pt modelId="{BC6F563E-440E-434D-9D56-312BD28A4D1F}" type="sibTrans" cxnId="{28756E92-6525-4FD3-A654-2C7661C67B2D}">
      <dgm:prSet/>
      <dgm:spPr/>
      <dgm:t>
        <a:bodyPr/>
        <a:lstStyle/>
        <a:p>
          <a:endParaRPr lang="it-IT"/>
        </a:p>
      </dgm:t>
    </dgm:pt>
    <dgm:pt modelId="{8AB7534F-AC10-4AFD-8579-F67FB61AB7D4}" type="parTrans" cxnId="{28756E92-6525-4FD3-A654-2C7661C67B2D}">
      <dgm:prSet/>
      <dgm:spPr/>
      <dgm:t>
        <a:bodyPr/>
        <a:lstStyle/>
        <a:p>
          <a:endParaRPr lang="it-IT"/>
        </a:p>
      </dgm:t>
    </dgm:pt>
    <dgm:pt modelId="{EA12D614-E02D-47F7-8468-EF9643427A88}" type="pres">
      <dgm:prSet presAssocID="{787ACC32-EA8D-48CD-AF0B-D1A969FC89B1}" presName="outerComposite" presStyleCnt="0">
        <dgm:presLayoutVars>
          <dgm:chMax val="5"/>
          <dgm:dir/>
          <dgm:resizeHandles val="exact"/>
        </dgm:presLayoutVars>
      </dgm:prSet>
      <dgm:spPr/>
    </dgm:pt>
    <dgm:pt modelId="{C464C6DA-7063-4700-88FE-A01AECFFB129}" type="pres">
      <dgm:prSet presAssocID="{787ACC32-EA8D-48CD-AF0B-D1A969FC89B1}" presName="dummyMaxCanvas" presStyleCnt="0">
        <dgm:presLayoutVars/>
      </dgm:prSet>
      <dgm:spPr/>
    </dgm:pt>
    <dgm:pt modelId="{A98F8B91-A69A-48D2-8E87-67B349505706}" type="pres">
      <dgm:prSet presAssocID="{787ACC32-EA8D-48CD-AF0B-D1A969FC89B1}" presName="ThreeNodes_1" presStyleLbl="node1" presStyleIdx="0" presStyleCnt="3">
        <dgm:presLayoutVars>
          <dgm:bulletEnabled val="1"/>
        </dgm:presLayoutVars>
      </dgm:prSet>
      <dgm:spPr/>
    </dgm:pt>
    <dgm:pt modelId="{B93C50D7-FAF4-4152-861D-FB0FF3D737B4}" type="pres">
      <dgm:prSet presAssocID="{787ACC32-EA8D-48CD-AF0B-D1A969FC89B1}" presName="ThreeNodes_2" presStyleLbl="node1" presStyleIdx="1" presStyleCnt="3">
        <dgm:presLayoutVars>
          <dgm:bulletEnabled val="1"/>
        </dgm:presLayoutVars>
      </dgm:prSet>
      <dgm:spPr/>
    </dgm:pt>
    <dgm:pt modelId="{0DDBB20F-07D9-4F13-B201-81ED7749D4D6}" type="pres">
      <dgm:prSet presAssocID="{787ACC32-EA8D-48CD-AF0B-D1A969FC89B1}" presName="ThreeNodes_3" presStyleLbl="node1" presStyleIdx="2" presStyleCnt="3" custLinFactNeighborX="5226" custLinFactNeighborY="1390">
        <dgm:presLayoutVars>
          <dgm:bulletEnabled val="1"/>
        </dgm:presLayoutVars>
      </dgm:prSet>
      <dgm:spPr/>
    </dgm:pt>
    <dgm:pt modelId="{A408D861-C847-4A0A-9E89-4EA38A673314}" type="pres">
      <dgm:prSet presAssocID="{787ACC32-EA8D-48CD-AF0B-D1A969FC89B1}" presName="ThreeConn_1-2" presStyleLbl="fgAccFollowNode1" presStyleIdx="0" presStyleCnt="2">
        <dgm:presLayoutVars>
          <dgm:bulletEnabled val="1"/>
        </dgm:presLayoutVars>
      </dgm:prSet>
      <dgm:spPr/>
    </dgm:pt>
    <dgm:pt modelId="{8FA32B53-1B20-4360-B6E7-A97E9D1FBC8D}" type="pres">
      <dgm:prSet presAssocID="{787ACC32-EA8D-48CD-AF0B-D1A969FC89B1}" presName="ThreeConn_2-3" presStyleLbl="fgAccFollowNode1" presStyleIdx="1" presStyleCnt="2">
        <dgm:presLayoutVars>
          <dgm:bulletEnabled val="1"/>
        </dgm:presLayoutVars>
      </dgm:prSet>
      <dgm:spPr/>
    </dgm:pt>
    <dgm:pt modelId="{B5BB7DD6-5413-4A8C-8534-E2CA503DD991}" type="pres">
      <dgm:prSet presAssocID="{787ACC32-EA8D-48CD-AF0B-D1A969FC89B1}" presName="ThreeNodes_1_text" presStyleLbl="node1" presStyleIdx="2" presStyleCnt="3">
        <dgm:presLayoutVars>
          <dgm:bulletEnabled val="1"/>
        </dgm:presLayoutVars>
      </dgm:prSet>
      <dgm:spPr/>
    </dgm:pt>
    <dgm:pt modelId="{F86E7986-D645-4D8D-B122-8E539A984B45}" type="pres">
      <dgm:prSet presAssocID="{787ACC32-EA8D-48CD-AF0B-D1A969FC89B1}" presName="ThreeNodes_2_text" presStyleLbl="node1" presStyleIdx="2" presStyleCnt="3">
        <dgm:presLayoutVars>
          <dgm:bulletEnabled val="1"/>
        </dgm:presLayoutVars>
      </dgm:prSet>
      <dgm:spPr/>
    </dgm:pt>
    <dgm:pt modelId="{5BAB1CC4-E2F1-40E5-B733-04AEE83722F2}" type="pres">
      <dgm:prSet presAssocID="{787ACC32-EA8D-48CD-AF0B-D1A969FC89B1}" presName="ThreeNodes_3_text" presStyleLbl="node1" presStyleIdx="2" presStyleCnt="3">
        <dgm:presLayoutVars>
          <dgm:bulletEnabled val="1"/>
        </dgm:presLayoutVars>
      </dgm:prSet>
      <dgm:spPr/>
    </dgm:pt>
  </dgm:ptLst>
  <dgm:cxnLst>
    <dgm:cxn modelId="{A91D0700-706C-451F-983C-B86A3A5F88B7}" type="presOf" srcId="{BC85632F-1B5C-4ADF-B1FF-240CA2E533C1}" destId="{B93C50D7-FAF4-4152-861D-FB0FF3D737B4}" srcOrd="0" destOrd="0" presId="urn:microsoft.com/office/officeart/2005/8/layout/vProcess5"/>
    <dgm:cxn modelId="{D8BC9F05-B400-431D-BC28-A1FC6B9EA7FD}" type="presOf" srcId="{9689AA31-6247-43C8-9137-6E39497ABE46}" destId="{5BAB1CC4-E2F1-40E5-B733-04AEE83722F2}" srcOrd="1" destOrd="0" presId="urn:microsoft.com/office/officeart/2005/8/layout/vProcess5"/>
    <dgm:cxn modelId="{F0CF4B0F-EAF2-4037-AE83-E389BA6CC643}" type="presOf" srcId="{201FE2EF-9AB6-4100-ABEC-85291E168934}" destId="{A408D861-C847-4A0A-9E89-4EA38A673314}" srcOrd="0" destOrd="0" presId="urn:microsoft.com/office/officeart/2005/8/layout/vProcess5"/>
    <dgm:cxn modelId="{8A489126-618D-4C91-B332-95E3FB8C948D}" type="presOf" srcId="{BC85632F-1B5C-4ADF-B1FF-240CA2E533C1}" destId="{F86E7986-D645-4D8D-B122-8E539A984B45}" srcOrd="1" destOrd="0" presId="urn:microsoft.com/office/officeart/2005/8/layout/vProcess5"/>
    <dgm:cxn modelId="{3CED2B29-2F53-4B8D-98A1-A5C24A62AF7B}" srcId="{787ACC32-EA8D-48CD-AF0B-D1A969FC89B1}" destId="{9689AA31-6247-43C8-9137-6E39497ABE46}" srcOrd="2" destOrd="0" parTransId="{1051E5C0-64C2-478B-97F8-022D4BC4E529}" sibTransId="{437AB762-471E-4A2D-94D1-3A42FB4BF5AA}"/>
    <dgm:cxn modelId="{D43AC936-A8B3-4988-845C-16D7E23E3D30}" srcId="{787ACC32-EA8D-48CD-AF0B-D1A969FC89B1}" destId="{6F684F44-F6B8-44CB-967C-EEF89E633CE8}" srcOrd="0" destOrd="0" parTransId="{2368EBE9-B9FE-4BA5-9A89-420EE1E45E77}" sibTransId="{201FE2EF-9AB6-4100-ABEC-85291E168934}"/>
    <dgm:cxn modelId="{B949913F-1F6C-40FD-ADD8-51859F1894C7}" type="presOf" srcId="{787ACC32-EA8D-48CD-AF0B-D1A969FC89B1}" destId="{EA12D614-E02D-47F7-8468-EF9643427A88}" srcOrd="0" destOrd="0" presId="urn:microsoft.com/office/officeart/2005/8/layout/vProcess5"/>
    <dgm:cxn modelId="{B8BEFF5B-2697-4726-B18E-85D4F0DC9BA1}" type="presOf" srcId="{9689AA31-6247-43C8-9137-6E39497ABE46}" destId="{0DDBB20F-07D9-4F13-B201-81ED7749D4D6}" srcOrd="0" destOrd="0" presId="urn:microsoft.com/office/officeart/2005/8/layout/vProcess5"/>
    <dgm:cxn modelId="{05A9A847-BB86-416F-A67E-23EA413B94E3}" type="presOf" srcId="{BC6F563E-440E-434D-9D56-312BD28A4D1F}" destId="{8FA32B53-1B20-4360-B6E7-A97E9D1FBC8D}" srcOrd="0" destOrd="0" presId="urn:microsoft.com/office/officeart/2005/8/layout/vProcess5"/>
    <dgm:cxn modelId="{28756E92-6525-4FD3-A654-2C7661C67B2D}" srcId="{787ACC32-EA8D-48CD-AF0B-D1A969FC89B1}" destId="{BC85632F-1B5C-4ADF-B1FF-240CA2E533C1}" srcOrd="1" destOrd="0" parTransId="{8AB7534F-AC10-4AFD-8579-F67FB61AB7D4}" sibTransId="{BC6F563E-440E-434D-9D56-312BD28A4D1F}"/>
    <dgm:cxn modelId="{6444E3CF-68F8-49E6-B7F9-54A181B2D9F0}" type="presOf" srcId="{6F684F44-F6B8-44CB-967C-EEF89E633CE8}" destId="{B5BB7DD6-5413-4A8C-8534-E2CA503DD991}" srcOrd="1" destOrd="0" presId="urn:microsoft.com/office/officeart/2005/8/layout/vProcess5"/>
    <dgm:cxn modelId="{187E4BFF-093C-44E5-AC4E-2D321C504E89}" type="presOf" srcId="{6F684F44-F6B8-44CB-967C-EEF89E633CE8}" destId="{A98F8B91-A69A-48D2-8E87-67B349505706}" srcOrd="0" destOrd="0" presId="urn:microsoft.com/office/officeart/2005/8/layout/vProcess5"/>
    <dgm:cxn modelId="{FCAAA831-623B-4E7A-BFFA-0EB32F054E99}" type="presParOf" srcId="{EA12D614-E02D-47F7-8468-EF9643427A88}" destId="{C464C6DA-7063-4700-88FE-A01AECFFB129}" srcOrd="0" destOrd="0" presId="urn:microsoft.com/office/officeart/2005/8/layout/vProcess5"/>
    <dgm:cxn modelId="{F4D6A0BA-7DB2-4E4F-9691-AD8DE95D28F2}" type="presParOf" srcId="{EA12D614-E02D-47F7-8468-EF9643427A88}" destId="{A98F8B91-A69A-48D2-8E87-67B349505706}" srcOrd="1" destOrd="0" presId="urn:microsoft.com/office/officeart/2005/8/layout/vProcess5"/>
    <dgm:cxn modelId="{E9D6BF06-A59F-4364-9570-ABFB2B0B6077}" type="presParOf" srcId="{EA12D614-E02D-47F7-8468-EF9643427A88}" destId="{B93C50D7-FAF4-4152-861D-FB0FF3D737B4}" srcOrd="2" destOrd="0" presId="urn:microsoft.com/office/officeart/2005/8/layout/vProcess5"/>
    <dgm:cxn modelId="{0ACF9321-5A4C-4DED-8D0E-533AB6ED45A7}" type="presParOf" srcId="{EA12D614-E02D-47F7-8468-EF9643427A88}" destId="{0DDBB20F-07D9-4F13-B201-81ED7749D4D6}" srcOrd="3" destOrd="0" presId="urn:microsoft.com/office/officeart/2005/8/layout/vProcess5"/>
    <dgm:cxn modelId="{F37079DF-DE0A-4612-A347-41F0EFA372E9}" type="presParOf" srcId="{EA12D614-E02D-47F7-8468-EF9643427A88}" destId="{A408D861-C847-4A0A-9E89-4EA38A673314}" srcOrd="4" destOrd="0" presId="urn:microsoft.com/office/officeart/2005/8/layout/vProcess5"/>
    <dgm:cxn modelId="{2FD07ABB-D653-416E-B714-A23433F9105F}" type="presParOf" srcId="{EA12D614-E02D-47F7-8468-EF9643427A88}" destId="{8FA32B53-1B20-4360-B6E7-A97E9D1FBC8D}" srcOrd="5" destOrd="0" presId="urn:microsoft.com/office/officeart/2005/8/layout/vProcess5"/>
    <dgm:cxn modelId="{A3EB08DA-1C83-42CF-8773-7A9D4DB428E8}" type="presParOf" srcId="{EA12D614-E02D-47F7-8468-EF9643427A88}" destId="{B5BB7DD6-5413-4A8C-8534-E2CA503DD991}" srcOrd="6" destOrd="0" presId="urn:microsoft.com/office/officeart/2005/8/layout/vProcess5"/>
    <dgm:cxn modelId="{4FEA4847-9247-4F61-B0EF-93BC5142ADF9}" type="presParOf" srcId="{EA12D614-E02D-47F7-8468-EF9643427A88}" destId="{F86E7986-D645-4D8D-B122-8E539A984B45}" srcOrd="7" destOrd="0" presId="urn:microsoft.com/office/officeart/2005/8/layout/vProcess5"/>
    <dgm:cxn modelId="{C4E2E7A8-30CC-4363-8412-D21FD2D28D74}" type="presParOf" srcId="{EA12D614-E02D-47F7-8468-EF9643427A88}" destId="{5BAB1CC4-E2F1-40E5-B733-04AEE83722F2}" srcOrd="8"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81CAD0-C23D-4244-9489-E370388F2AD7}" type="doc">
      <dgm:prSet loTypeId="urn:microsoft.com/office/officeart/2005/8/layout/process1" loCatId="process" qsTypeId="urn:microsoft.com/office/officeart/2005/8/quickstyle/simple1" qsCatId="simple" csTypeId="urn:microsoft.com/office/officeart/2005/8/colors/accent1_2" csCatId="accent1" phldr="1"/>
      <dgm:spPr/>
    </dgm:pt>
    <dgm:pt modelId="{C44FE85A-C4B1-41C0-835A-31D4B3E4D1B5}">
      <dgm:prSet phldrT="[Testo]"/>
      <dgm:spPr/>
      <dgm:t>
        <a:bodyPr/>
        <a:lstStyle/>
        <a:p>
          <a:r>
            <a:rPr lang="it-IT" dirty="0"/>
            <a:t>Introduzione parziale</a:t>
          </a:r>
        </a:p>
      </dgm:t>
    </dgm:pt>
    <dgm:pt modelId="{1522BF14-2714-4DD3-A939-611C8C06CD1A}" type="parTrans" cxnId="{E4B20EA7-227F-4692-B218-E738A8213551}">
      <dgm:prSet/>
      <dgm:spPr/>
      <dgm:t>
        <a:bodyPr/>
        <a:lstStyle/>
        <a:p>
          <a:endParaRPr lang="it-IT"/>
        </a:p>
      </dgm:t>
    </dgm:pt>
    <dgm:pt modelId="{21D82BD1-F6DA-4FF1-B3CD-E58B0330D6FC}" type="sibTrans" cxnId="{E4B20EA7-227F-4692-B218-E738A8213551}">
      <dgm:prSet/>
      <dgm:spPr/>
      <dgm:t>
        <a:bodyPr/>
        <a:lstStyle/>
        <a:p>
          <a:endParaRPr lang="it-IT"/>
        </a:p>
      </dgm:t>
    </dgm:pt>
    <dgm:pt modelId="{AAEDB2A1-371B-4092-A340-9E524A2C7A08}">
      <dgm:prSet phldrT="[Testo]"/>
      <dgm:spPr/>
      <dgm:t>
        <a:bodyPr/>
        <a:lstStyle/>
        <a:p>
          <a:r>
            <a:rPr lang="it-IT" dirty="0"/>
            <a:t>Fase intermedia </a:t>
          </a:r>
        </a:p>
      </dgm:t>
    </dgm:pt>
    <dgm:pt modelId="{26CA7DE9-C6AC-4801-B254-69C3E9C1C5DA}" type="parTrans" cxnId="{B84810A8-7902-4C79-B246-699EA20CCD11}">
      <dgm:prSet/>
      <dgm:spPr/>
      <dgm:t>
        <a:bodyPr/>
        <a:lstStyle/>
        <a:p>
          <a:endParaRPr lang="it-IT"/>
        </a:p>
      </dgm:t>
    </dgm:pt>
    <dgm:pt modelId="{4CCE5C87-D6C2-46D5-B066-742A2AD0F3CF}" type="sibTrans" cxnId="{B84810A8-7902-4C79-B246-699EA20CCD11}">
      <dgm:prSet/>
      <dgm:spPr/>
      <dgm:t>
        <a:bodyPr/>
        <a:lstStyle/>
        <a:p>
          <a:endParaRPr lang="it-IT"/>
        </a:p>
      </dgm:t>
    </dgm:pt>
    <dgm:pt modelId="{4F294D0E-8AB9-4E98-A29D-75EED77074C6}">
      <dgm:prSet phldrT="[Testo]"/>
      <dgm:spPr/>
      <dgm:t>
        <a:bodyPr/>
        <a:lstStyle/>
        <a:p>
          <a:r>
            <a:rPr lang="it-IT" dirty="0"/>
            <a:t>Introduzione nella sua interezza</a:t>
          </a:r>
        </a:p>
      </dgm:t>
    </dgm:pt>
    <dgm:pt modelId="{1C51F949-A12E-47AB-B491-721D873C2C60}" type="parTrans" cxnId="{2176FB87-72C8-4C49-AB56-FDB2B1A1079A}">
      <dgm:prSet/>
      <dgm:spPr/>
      <dgm:t>
        <a:bodyPr/>
        <a:lstStyle/>
        <a:p>
          <a:endParaRPr lang="it-IT"/>
        </a:p>
      </dgm:t>
    </dgm:pt>
    <dgm:pt modelId="{2295F6B4-BE92-487F-B042-6B2E88FFD581}" type="sibTrans" cxnId="{2176FB87-72C8-4C49-AB56-FDB2B1A1079A}">
      <dgm:prSet/>
      <dgm:spPr/>
      <dgm:t>
        <a:bodyPr/>
        <a:lstStyle/>
        <a:p>
          <a:endParaRPr lang="it-IT"/>
        </a:p>
      </dgm:t>
    </dgm:pt>
    <dgm:pt modelId="{B8AE2139-BFE5-45A7-AF29-3E290207392B}">
      <dgm:prSet phldrT="[Testo]"/>
      <dgm:spPr/>
      <dgm:t>
        <a:bodyPr/>
        <a:lstStyle/>
        <a:p>
          <a:r>
            <a:rPr lang="it-IT" dirty="0"/>
            <a:t>Correttivo-ter</a:t>
          </a:r>
        </a:p>
      </dgm:t>
    </dgm:pt>
    <dgm:pt modelId="{4AE4E59D-CC2F-49E8-AAEE-4F7DC267318A}" type="parTrans" cxnId="{9C396E11-A2E2-4C24-AF5B-DF5D4159E8DA}">
      <dgm:prSet/>
      <dgm:spPr/>
      <dgm:t>
        <a:bodyPr/>
        <a:lstStyle/>
        <a:p>
          <a:endParaRPr lang="it-IT"/>
        </a:p>
      </dgm:t>
    </dgm:pt>
    <dgm:pt modelId="{66459C9C-0C0C-43AC-9DDA-728D3EF8BF52}" type="sibTrans" cxnId="{9C396E11-A2E2-4C24-AF5B-DF5D4159E8DA}">
      <dgm:prSet/>
      <dgm:spPr/>
      <dgm:t>
        <a:bodyPr/>
        <a:lstStyle/>
        <a:p>
          <a:endParaRPr lang="it-IT"/>
        </a:p>
      </dgm:t>
    </dgm:pt>
    <dgm:pt modelId="{69F4B02B-8784-40FF-9BC8-7F47B6799F58}" type="pres">
      <dgm:prSet presAssocID="{9D81CAD0-C23D-4244-9489-E370388F2AD7}" presName="Name0" presStyleCnt="0">
        <dgm:presLayoutVars>
          <dgm:dir/>
          <dgm:resizeHandles val="exact"/>
        </dgm:presLayoutVars>
      </dgm:prSet>
      <dgm:spPr/>
    </dgm:pt>
    <dgm:pt modelId="{07085835-3567-423B-ABD6-D8C1C81C805A}" type="pres">
      <dgm:prSet presAssocID="{C44FE85A-C4B1-41C0-835A-31D4B3E4D1B5}" presName="node" presStyleLbl="node1" presStyleIdx="0" presStyleCnt="4">
        <dgm:presLayoutVars>
          <dgm:bulletEnabled val="1"/>
        </dgm:presLayoutVars>
      </dgm:prSet>
      <dgm:spPr/>
    </dgm:pt>
    <dgm:pt modelId="{5C19F767-95EE-4FA5-8405-5312398100AD}" type="pres">
      <dgm:prSet presAssocID="{21D82BD1-F6DA-4FF1-B3CD-E58B0330D6FC}" presName="sibTrans" presStyleLbl="sibTrans2D1" presStyleIdx="0" presStyleCnt="3"/>
      <dgm:spPr/>
    </dgm:pt>
    <dgm:pt modelId="{2F77B08A-9E6E-41EA-95CD-465674716506}" type="pres">
      <dgm:prSet presAssocID="{21D82BD1-F6DA-4FF1-B3CD-E58B0330D6FC}" presName="connectorText" presStyleLbl="sibTrans2D1" presStyleIdx="0" presStyleCnt="3"/>
      <dgm:spPr/>
    </dgm:pt>
    <dgm:pt modelId="{1C7A8360-A3C0-4156-8CE8-D3E8D347E691}" type="pres">
      <dgm:prSet presAssocID="{AAEDB2A1-371B-4092-A340-9E524A2C7A08}" presName="node" presStyleLbl="node1" presStyleIdx="1" presStyleCnt="4">
        <dgm:presLayoutVars>
          <dgm:bulletEnabled val="1"/>
        </dgm:presLayoutVars>
      </dgm:prSet>
      <dgm:spPr/>
    </dgm:pt>
    <dgm:pt modelId="{89F9253B-4979-4C3F-8BCB-88C66BAE27E3}" type="pres">
      <dgm:prSet presAssocID="{4CCE5C87-D6C2-46D5-B066-742A2AD0F3CF}" presName="sibTrans" presStyleLbl="sibTrans2D1" presStyleIdx="1" presStyleCnt="3"/>
      <dgm:spPr/>
    </dgm:pt>
    <dgm:pt modelId="{3438805B-BDC9-486B-A716-67C731B65F27}" type="pres">
      <dgm:prSet presAssocID="{4CCE5C87-D6C2-46D5-B066-742A2AD0F3CF}" presName="connectorText" presStyleLbl="sibTrans2D1" presStyleIdx="1" presStyleCnt="3"/>
      <dgm:spPr/>
    </dgm:pt>
    <dgm:pt modelId="{9DEBD3FA-7025-468D-A9B0-3759371A6579}" type="pres">
      <dgm:prSet presAssocID="{4F294D0E-8AB9-4E98-A29D-75EED77074C6}" presName="node" presStyleLbl="node1" presStyleIdx="2" presStyleCnt="4">
        <dgm:presLayoutVars>
          <dgm:bulletEnabled val="1"/>
        </dgm:presLayoutVars>
      </dgm:prSet>
      <dgm:spPr/>
    </dgm:pt>
    <dgm:pt modelId="{3E23BC00-E255-474E-AFF5-323A1BA86858}" type="pres">
      <dgm:prSet presAssocID="{2295F6B4-BE92-487F-B042-6B2E88FFD581}" presName="sibTrans" presStyleLbl="sibTrans2D1" presStyleIdx="2" presStyleCnt="3"/>
      <dgm:spPr/>
    </dgm:pt>
    <dgm:pt modelId="{F8DEFA25-8A81-463F-9B0F-B25F1AE2762B}" type="pres">
      <dgm:prSet presAssocID="{2295F6B4-BE92-487F-B042-6B2E88FFD581}" presName="connectorText" presStyleLbl="sibTrans2D1" presStyleIdx="2" presStyleCnt="3"/>
      <dgm:spPr/>
    </dgm:pt>
    <dgm:pt modelId="{8B3876C9-61D8-41A5-868B-1C9F5CF69027}" type="pres">
      <dgm:prSet presAssocID="{B8AE2139-BFE5-45A7-AF29-3E290207392B}" presName="node" presStyleLbl="node1" presStyleIdx="3" presStyleCnt="4">
        <dgm:presLayoutVars>
          <dgm:bulletEnabled val="1"/>
        </dgm:presLayoutVars>
      </dgm:prSet>
      <dgm:spPr/>
    </dgm:pt>
  </dgm:ptLst>
  <dgm:cxnLst>
    <dgm:cxn modelId="{B479D70E-6032-44FC-91B4-9AD1D87E4C2B}" type="presOf" srcId="{4F294D0E-8AB9-4E98-A29D-75EED77074C6}" destId="{9DEBD3FA-7025-468D-A9B0-3759371A6579}" srcOrd="0" destOrd="0" presId="urn:microsoft.com/office/officeart/2005/8/layout/process1"/>
    <dgm:cxn modelId="{9C396E11-A2E2-4C24-AF5B-DF5D4159E8DA}" srcId="{9D81CAD0-C23D-4244-9489-E370388F2AD7}" destId="{B8AE2139-BFE5-45A7-AF29-3E290207392B}" srcOrd="3" destOrd="0" parTransId="{4AE4E59D-CC2F-49E8-AAEE-4F7DC267318A}" sibTransId="{66459C9C-0C0C-43AC-9DDA-728D3EF8BF52}"/>
    <dgm:cxn modelId="{48464C15-150F-41FB-8166-BA673407712E}" type="presOf" srcId="{4CCE5C87-D6C2-46D5-B066-742A2AD0F3CF}" destId="{3438805B-BDC9-486B-A716-67C731B65F27}" srcOrd="1" destOrd="0" presId="urn:microsoft.com/office/officeart/2005/8/layout/process1"/>
    <dgm:cxn modelId="{66FCA41F-2FA4-4BAE-A1E9-8612D30733C7}" type="presOf" srcId="{21D82BD1-F6DA-4FF1-B3CD-E58B0330D6FC}" destId="{2F77B08A-9E6E-41EA-95CD-465674716506}" srcOrd="1" destOrd="0" presId="urn:microsoft.com/office/officeart/2005/8/layout/process1"/>
    <dgm:cxn modelId="{F0238C62-1748-49E6-BD99-F0179C5B36E1}" type="presOf" srcId="{2295F6B4-BE92-487F-B042-6B2E88FFD581}" destId="{3E23BC00-E255-474E-AFF5-323A1BA86858}" srcOrd="0" destOrd="0" presId="urn:microsoft.com/office/officeart/2005/8/layout/process1"/>
    <dgm:cxn modelId="{386CF26F-1C8E-46B4-80B9-DBEFA9313382}" type="presOf" srcId="{4CCE5C87-D6C2-46D5-B066-742A2AD0F3CF}" destId="{89F9253B-4979-4C3F-8BCB-88C66BAE27E3}" srcOrd="0" destOrd="0" presId="urn:microsoft.com/office/officeart/2005/8/layout/process1"/>
    <dgm:cxn modelId="{F1799A56-BBDA-4B40-ACE7-2530D45A9144}" type="presOf" srcId="{2295F6B4-BE92-487F-B042-6B2E88FFD581}" destId="{F8DEFA25-8A81-463F-9B0F-B25F1AE2762B}" srcOrd="1" destOrd="0" presId="urn:microsoft.com/office/officeart/2005/8/layout/process1"/>
    <dgm:cxn modelId="{616CC079-2545-428C-8827-FBABAC24B0B0}" type="presOf" srcId="{9D81CAD0-C23D-4244-9489-E370388F2AD7}" destId="{69F4B02B-8784-40FF-9BC8-7F47B6799F58}" srcOrd="0" destOrd="0" presId="urn:microsoft.com/office/officeart/2005/8/layout/process1"/>
    <dgm:cxn modelId="{2086E07A-8982-4C7D-8EC0-47E708DEDA2B}" type="presOf" srcId="{AAEDB2A1-371B-4092-A340-9E524A2C7A08}" destId="{1C7A8360-A3C0-4156-8CE8-D3E8D347E691}" srcOrd="0" destOrd="0" presId="urn:microsoft.com/office/officeart/2005/8/layout/process1"/>
    <dgm:cxn modelId="{92506B80-B3CA-4A57-8F25-2DF6D947AB13}" type="presOf" srcId="{21D82BD1-F6DA-4FF1-B3CD-E58B0330D6FC}" destId="{5C19F767-95EE-4FA5-8405-5312398100AD}" srcOrd="0" destOrd="0" presId="urn:microsoft.com/office/officeart/2005/8/layout/process1"/>
    <dgm:cxn modelId="{2176FB87-72C8-4C49-AB56-FDB2B1A1079A}" srcId="{9D81CAD0-C23D-4244-9489-E370388F2AD7}" destId="{4F294D0E-8AB9-4E98-A29D-75EED77074C6}" srcOrd="2" destOrd="0" parTransId="{1C51F949-A12E-47AB-B491-721D873C2C60}" sibTransId="{2295F6B4-BE92-487F-B042-6B2E88FFD581}"/>
    <dgm:cxn modelId="{E4B20EA7-227F-4692-B218-E738A8213551}" srcId="{9D81CAD0-C23D-4244-9489-E370388F2AD7}" destId="{C44FE85A-C4B1-41C0-835A-31D4B3E4D1B5}" srcOrd="0" destOrd="0" parTransId="{1522BF14-2714-4DD3-A939-611C8C06CD1A}" sibTransId="{21D82BD1-F6DA-4FF1-B3CD-E58B0330D6FC}"/>
    <dgm:cxn modelId="{B84810A8-7902-4C79-B246-699EA20CCD11}" srcId="{9D81CAD0-C23D-4244-9489-E370388F2AD7}" destId="{AAEDB2A1-371B-4092-A340-9E524A2C7A08}" srcOrd="1" destOrd="0" parTransId="{26CA7DE9-C6AC-4801-B254-69C3E9C1C5DA}" sibTransId="{4CCE5C87-D6C2-46D5-B066-742A2AD0F3CF}"/>
    <dgm:cxn modelId="{400D93B7-5E9B-4C45-B2A9-EAC2673C73F7}" type="presOf" srcId="{B8AE2139-BFE5-45A7-AF29-3E290207392B}" destId="{8B3876C9-61D8-41A5-868B-1C9F5CF69027}" srcOrd="0" destOrd="0" presId="urn:microsoft.com/office/officeart/2005/8/layout/process1"/>
    <dgm:cxn modelId="{D70186E9-1CAF-4BD3-BFF2-BBEE87500140}" type="presOf" srcId="{C44FE85A-C4B1-41C0-835A-31D4B3E4D1B5}" destId="{07085835-3567-423B-ABD6-D8C1C81C805A}" srcOrd="0" destOrd="0" presId="urn:microsoft.com/office/officeart/2005/8/layout/process1"/>
    <dgm:cxn modelId="{DDE34C8E-36D3-4E58-82E8-B6D28271673F}" type="presParOf" srcId="{69F4B02B-8784-40FF-9BC8-7F47B6799F58}" destId="{07085835-3567-423B-ABD6-D8C1C81C805A}" srcOrd="0" destOrd="0" presId="urn:microsoft.com/office/officeart/2005/8/layout/process1"/>
    <dgm:cxn modelId="{7FEC527E-31D7-4922-B338-F389640ACDF5}" type="presParOf" srcId="{69F4B02B-8784-40FF-9BC8-7F47B6799F58}" destId="{5C19F767-95EE-4FA5-8405-5312398100AD}" srcOrd="1" destOrd="0" presId="urn:microsoft.com/office/officeart/2005/8/layout/process1"/>
    <dgm:cxn modelId="{D1F6A1D9-21C2-4DCE-8866-0597CFA234CE}" type="presParOf" srcId="{5C19F767-95EE-4FA5-8405-5312398100AD}" destId="{2F77B08A-9E6E-41EA-95CD-465674716506}" srcOrd="0" destOrd="0" presId="urn:microsoft.com/office/officeart/2005/8/layout/process1"/>
    <dgm:cxn modelId="{7841EEDF-1113-4DB9-85A1-06C8E4A11EF8}" type="presParOf" srcId="{69F4B02B-8784-40FF-9BC8-7F47B6799F58}" destId="{1C7A8360-A3C0-4156-8CE8-D3E8D347E691}" srcOrd="2" destOrd="0" presId="urn:microsoft.com/office/officeart/2005/8/layout/process1"/>
    <dgm:cxn modelId="{53B03300-D411-4F0C-BB86-391174FE9F39}" type="presParOf" srcId="{69F4B02B-8784-40FF-9BC8-7F47B6799F58}" destId="{89F9253B-4979-4C3F-8BCB-88C66BAE27E3}" srcOrd="3" destOrd="0" presId="urn:microsoft.com/office/officeart/2005/8/layout/process1"/>
    <dgm:cxn modelId="{D2C33966-6AB7-4329-8870-89747DFFE647}" type="presParOf" srcId="{89F9253B-4979-4C3F-8BCB-88C66BAE27E3}" destId="{3438805B-BDC9-486B-A716-67C731B65F27}" srcOrd="0" destOrd="0" presId="urn:microsoft.com/office/officeart/2005/8/layout/process1"/>
    <dgm:cxn modelId="{96C9EF6E-C7A8-4F77-AF6B-9C0EE279E9EB}" type="presParOf" srcId="{69F4B02B-8784-40FF-9BC8-7F47B6799F58}" destId="{9DEBD3FA-7025-468D-A9B0-3759371A6579}" srcOrd="4" destOrd="0" presId="urn:microsoft.com/office/officeart/2005/8/layout/process1"/>
    <dgm:cxn modelId="{5F82098E-D6B8-4BED-A599-CFC3CBF448C8}" type="presParOf" srcId="{69F4B02B-8784-40FF-9BC8-7F47B6799F58}" destId="{3E23BC00-E255-474E-AFF5-323A1BA86858}" srcOrd="5" destOrd="0" presId="urn:microsoft.com/office/officeart/2005/8/layout/process1"/>
    <dgm:cxn modelId="{FB3F4E7E-2801-4F75-AEFB-3750F4BF7711}" type="presParOf" srcId="{3E23BC00-E255-474E-AFF5-323A1BA86858}" destId="{F8DEFA25-8A81-463F-9B0F-B25F1AE2762B}" srcOrd="0" destOrd="0" presId="urn:microsoft.com/office/officeart/2005/8/layout/process1"/>
    <dgm:cxn modelId="{380963A8-9351-4316-B0DC-91E645646756}" type="presParOf" srcId="{69F4B02B-8784-40FF-9BC8-7F47B6799F58}" destId="{8B3876C9-61D8-41A5-868B-1C9F5CF690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01B89E-204A-476A-80FD-D508FDDAFA9A}" type="doc">
      <dgm:prSet loTypeId="urn:microsoft.com/office/officeart/2005/8/layout/hProcess9" loCatId="process" qsTypeId="urn:microsoft.com/office/officeart/2005/8/quickstyle/simple1" qsCatId="simple" csTypeId="urn:microsoft.com/office/officeart/2005/8/colors/accent1_2" csCatId="accent1" phldr="1"/>
      <dgm:spPr/>
    </dgm:pt>
    <dgm:pt modelId="{7C300ED1-E2DB-43BE-9656-1474D5DA1FB1}">
      <dgm:prSet phldrT="[Testo]"/>
      <dgm:spPr/>
      <dgm:t>
        <a:bodyPr/>
        <a:lstStyle/>
        <a:p>
          <a:r>
            <a:rPr lang="it-IT" dirty="0"/>
            <a:t>01.2019: Legge delega</a:t>
          </a:r>
        </a:p>
      </dgm:t>
    </dgm:pt>
    <dgm:pt modelId="{ED3A1B30-D501-48F8-80AE-CD5E90357CAB}" type="parTrans" cxnId="{3AD8E2DD-8C9C-4A1C-9AAB-4F1CF84DDC1D}">
      <dgm:prSet/>
      <dgm:spPr/>
      <dgm:t>
        <a:bodyPr/>
        <a:lstStyle/>
        <a:p>
          <a:endParaRPr lang="it-IT"/>
        </a:p>
      </dgm:t>
    </dgm:pt>
    <dgm:pt modelId="{5EC19E51-254B-48E3-8532-F3871A02ADB0}" type="sibTrans" cxnId="{3AD8E2DD-8C9C-4A1C-9AAB-4F1CF84DDC1D}">
      <dgm:prSet/>
      <dgm:spPr/>
      <dgm:t>
        <a:bodyPr/>
        <a:lstStyle/>
        <a:p>
          <a:endParaRPr lang="it-IT"/>
        </a:p>
      </dgm:t>
    </dgm:pt>
    <dgm:pt modelId="{68F27407-D40C-4908-B162-0F6D88AED20F}">
      <dgm:prSet phldrT="[Testo]"/>
      <dgm:spPr/>
      <dgm:t>
        <a:bodyPr/>
        <a:lstStyle/>
        <a:p>
          <a:r>
            <a:rPr lang="it-IT" dirty="0"/>
            <a:t>17.03.2022: Schema D. Lgs correttivo e rinvio entrata in vigore al 15.07.2022 (art. 43 DL 36/2022)</a:t>
          </a:r>
        </a:p>
      </dgm:t>
    </dgm:pt>
    <dgm:pt modelId="{3AFA848E-4935-4CFF-9331-C5F2C6BA7F36}" type="parTrans" cxnId="{4345ADDA-67FC-4266-BD60-488D94584C77}">
      <dgm:prSet/>
      <dgm:spPr/>
      <dgm:t>
        <a:bodyPr/>
        <a:lstStyle/>
        <a:p>
          <a:endParaRPr lang="it-IT"/>
        </a:p>
      </dgm:t>
    </dgm:pt>
    <dgm:pt modelId="{811DAABE-5CD3-43C6-ACC1-094958E36A58}" type="sibTrans" cxnId="{4345ADDA-67FC-4266-BD60-488D94584C77}">
      <dgm:prSet/>
      <dgm:spPr/>
      <dgm:t>
        <a:bodyPr/>
        <a:lstStyle/>
        <a:p>
          <a:endParaRPr lang="it-IT"/>
        </a:p>
      </dgm:t>
    </dgm:pt>
    <dgm:pt modelId="{DECA9674-03EC-413E-A1D0-25A9A9BB13D1}">
      <dgm:prSet phldrT="[Testo]"/>
      <dgm:spPr>
        <a:solidFill>
          <a:srgbClr val="00B050"/>
        </a:solidFill>
      </dgm:spPr>
      <dgm:t>
        <a:bodyPr/>
        <a:lstStyle/>
        <a:p>
          <a:r>
            <a:rPr lang="it-IT" dirty="0"/>
            <a:t>DL 118/2021 composizione negoziata e Decreto Direttoriale 28.09.2022</a:t>
          </a:r>
        </a:p>
      </dgm:t>
    </dgm:pt>
    <dgm:pt modelId="{8E43C88B-9747-4765-955C-C07C206D55DC}" type="parTrans" cxnId="{8E1F4F98-3093-4489-9BE9-E81D0173B7C0}">
      <dgm:prSet/>
      <dgm:spPr/>
      <dgm:t>
        <a:bodyPr/>
        <a:lstStyle/>
        <a:p>
          <a:endParaRPr lang="it-IT"/>
        </a:p>
      </dgm:t>
    </dgm:pt>
    <dgm:pt modelId="{863C78A7-26C7-4B82-A6EF-F81D8114B30A}" type="sibTrans" cxnId="{8E1F4F98-3093-4489-9BE9-E81D0173B7C0}">
      <dgm:prSet/>
      <dgm:spPr/>
      <dgm:t>
        <a:bodyPr/>
        <a:lstStyle/>
        <a:p>
          <a:endParaRPr lang="it-IT"/>
        </a:p>
      </dgm:t>
    </dgm:pt>
    <dgm:pt modelId="{29ACE08B-878A-42AF-B3A1-B2A0055F89B9}">
      <dgm:prSet phldrT="[Testo]"/>
      <dgm:spPr/>
      <dgm:t>
        <a:bodyPr/>
        <a:lstStyle/>
        <a:p>
          <a:r>
            <a:rPr lang="it-IT" dirty="0"/>
            <a:t>13.05.2022: parere Consiglio di Stato</a:t>
          </a:r>
        </a:p>
      </dgm:t>
    </dgm:pt>
    <dgm:pt modelId="{119E59A0-C89F-45DB-A307-4E0617C8A5DA}" type="parTrans" cxnId="{42077689-9C21-4B75-A891-CB44CB137951}">
      <dgm:prSet/>
      <dgm:spPr/>
      <dgm:t>
        <a:bodyPr/>
        <a:lstStyle/>
        <a:p>
          <a:endParaRPr lang="it-IT"/>
        </a:p>
      </dgm:t>
    </dgm:pt>
    <dgm:pt modelId="{69A93C32-D651-4993-A6F0-EDB0AB032FB5}" type="sibTrans" cxnId="{42077689-9C21-4B75-A891-CB44CB137951}">
      <dgm:prSet/>
      <dgm:spPr/>
      <dgm:t>
        <a:bodyPr/>
        <a:lstStyle/>
        <a:p>
          <a:endParaRPr lang="it-IT"/>
        </a:p>
      </dgm:t>
    </dgm:pt>
    <dgm:pt modelId="{90F6CBB9-F8AB-4CD2-A192-EDC04E39192A}">
      <dgm:prSet phldrT="[Testo]"/>
      <dgm:spPr>
        <a:solidFill>
          <a:srgbClr val="C00000"/>
        </a:solidFill>
      </dgm:spPr>
      <dgm:t>
        <a:bodyPr/>
        <a:lstStyle/>
        <a:p>
          <a:r>
            <a:rPr lang="it-IT" dirty="0"/>
            <a:t>15.07.2022: Codice definitivo</a:t>
          </a:r>
        </a:p>
      </dgm:t>
    </dgm:pt>
    <dgm:pt modelId="{C04F7B9C-5FF4-4912-9EC9-4A297EB34EF2}" type="parTrans" cxnId="{36DB166E-AD01-448D-B153-D3ADE3816861}">
      <dgm:prSet/>
      <dgm:spPr/>
      <dgm:t>
        <a:bodyPr/>
        <a:lstStyle/>
        <a:p>
          <a:endParaRPr lang="it-IT"/>
        </a:p>
      </dgm:t>
    </dgm:pt>
    <dgm:pt modelId="{7A4FFBE2-9E36-4D0A-9C11-8410E87FAAF7}" type="sibTrans" cxnId="{36DB166E-AD01-448D-B153-D3ADE3816861}">
      <dgm:prSet/>
      <dgm:spPr/>
      <dgm:t>
        <a:bodyPr/>
        <a:lstStyle/>
        <a:p>
          <a:endParaRPr lang="it-IT"/>
        </a:p>
      </dgm:t>
    </dgm:pt>
    <dgm:pt modelId="{F964E4F5-9AD4-445D-BAB1-173A75E57C66}">
      <dgm:prSet phldrT="[Testo]"/>
      <dgm:spPr>
        <a:solidFill>
          <a:srgbClr val="0070C0"/>
        </a:solidFill>
      </dgm:spPr>
      <dgm:t>
        <a:bodyPr/>
        <a:lstStyle/>
        <a:p>
          <a:r>
            <a:rPr lang="it-IT" dirty="0"/>
            <a:t>16.03.2019: entrata in vigore D. Lgs 14/2019 - parte II </a:t>
          </a:r>
        </a:p>
      </dgm:t>
    </dgm:pt>
    <dgm:pt modelId="{D6B8DA40-CD86-4127-9805-CE107AD55CBD}" type="sibTrans" cxnId="{A76202FE-A45B-4EAE-A3D7-E90CD5C3D1BC}">
      <dgm:prSet/>
      <dgm:spPr/>
      <dgm:t>
        <a:bodyPr/>
        <a:lstStyle/>
        <a:p>
          <a:endParaRPr lang="it-IT"/>
        </a:p>
      </dgm:t>
    </dgm:pt>
    <dgm:pt modelId="{30EAFC57-5496-4D5D-A915-8AD69D7ECDCD}" type="parTrans" cxnId="{A76202FE-A45B-4EAE-A3D7-E90CD5C3D1BC}">
      <dgm:prSet/>
      <dgm:spPr/>
      <dgm:t>
        <a:bodyPr/>
        <a:lstStyle/>
        <a:p>
          <a:endParaRPr lang="it-IT"/>
        </a:p>
      </dgm:t>
    </dgm:pt>
    <dgm:pt modelId="{E0C6FD40-F50C-48C0-9BCC-0206E0097DE4}" type="pres">
      <dgm:prSet presAssocID="{6F01B89E-204A-476A-80FD-D508FDDAFA9A}" presName="CompostProcess" presStyleCnt="0">
        <dgm:presLayoutVars>
          <dgm:dir/>
          <dgm:resizeHandles val="exact"/>
        </dgm:presLayoutVars>
      </dgm:prSet>
      <dgm:spPr/>
    </dgm:pt>
    <dgm:pt modelId="{4F942569-BCF8-4BB3-A145-362BC9936E28}" type="pres">
      <dgm:prSet presAssocID="{6F01B89E-204A-476A-80FD-D508FDDAFA9A}" presName="arrow" presStyleLbl="bgShp" presStyleIdx="0" presStyleCnt="1"/>
      <dgm:spPr/>
    </dgm:pt>
    <dgm:pt modelId="{3BFA609D-E766-4CEF-B0C1-C84A0C97200A}" type="pres">
      <dgm:prSet presAssocID="{6F01B89E-204A-476A-80FD-D508FDDAFA9A}" presName="linearProcess" presStyleCnt="0"/>
      <dgm:spPr/>
    </dgm:pt>
    <dgm:pt modelId="{2BF775A5-6651-4636-9E08-592526AD7EDA}" type="pres">
      <dgm:prSet presAssocID="{7C300ED1-E2DB-43BE-9656-1474D5DA1FB1}" presName="textNode" presStyleLbl="node1" presStyleIdx="0" presStyleCnt="6">
        <dgm:presLayoutVars>
          <dgm:bulletEnabled val="1"/>
        </dgm:presLayoutVars>
      </dgm:prSet>
      <dgm:spPr/>
    </dgm:pt>
    <dgm:pt modelId="{A7A35E74-9B0E-4C2F-817F-3A2CB4191F00}" type="pres">
      <dgm:prSet presAssocID="{5EC19E51-254B-48E3-8532-F3871A02ADB0}" presName="sibTrans" presStyleCnt="0"/>
      <dgm:spPr/>
    </dgm:pt>
    <dgm:pt modelId="{7A5FBFAD-EC86-44F8-90F2-51BB00C1E396}" type="pres">
      <dgm:prSet presAssocID="{F964E4F5-9AD4-445D-BAB1-173A75E57C66}" presName="textNode" presStyleLbl="node1" presStyleIdx="1" presStyleCnt="6">
        <dgm:presLayoutVars>
          <dgm:bulletEnabled val="1"/>
        </dgm:presLayoutVars>
      </dgm:prSet>
      <dgm:spPr/>
    </dgm:pt>
    <dgm:pt modelId="{65EA7583-0176-42AC-9F6B-CED0862B9848}" type="pres">
      <dgm:prSet presAssocID="{D6B8DA40-CD86-4127-9805-CE107AD55CBD}" presName="sibTrans" presStyleCnt="0"/>
      <dgm:spPr/>
    </dgm:pt>
    <dgm:pt modelId="{F81C2891-E3C8-4640-94DC-13A5FBAEC2B6}" type="pres">
      <dgm:prSet presAssocID="{DECA9674-03EC-413E-A1D0-25A9A9BB13D1}" presName="textNode" presStyleLbl="node1" presStyleIdx="2" presStyleCnt="6">
        <dgm:presLayoutVars>
          <dgm:bulletEnabled val="1"/>
        </dgm:presLayoutVars>
      </dgm:prSet>
      <dgm:spPr/>
    </dgm:pt>
    <dgm:pt modelId="{24D5E37C-427E-42B7-8528-33F42D8E1B10}" type="pres">
      <dgm:prSet presAssocID="{863C78A7-26C7-4B82-A6EF-F81D8114B30A}" presName="sibTrans" presStyleCnt="0"/>
      <dgm:spPr/>
    </dgm:pt>
    <dgm:pt modelId="{7F0DDA6C-1D4A-4169-BA79-C1F69D5C81C1}" type="pres">
      <dgm:prSet presAssocID="{68F27407-D40C-4908-B162-0F6D88AED20F}" presName="textNode" presStyleLbl="node1" presStyleIdx="3" presStyleCnt="6" custLinFactNeighborX="-6643" custLinFactNeighborY="896">
        <dgm:presLayoutVars>
          <dgm:bulletEnabled val="1"/>
        </dgm:presLayoutVars>
      </dgm:prSet>
      <dgm:spPr/>
    </dgm:pt>
    <dgm:pt modelId="{D47888AE-86C1-40DE-A216-18C9C234198C}" type="pres">
      <dgm:prSet presAssocID="{811DAABE-5CD3-43C6-ACC1-094958E36A58}" presName="sibTrans" presStyleCnt="0"/>
      <dgm:spPr/>
    </dgm:pt>
    <dgm:pt modelId="{CC9C91EA-33BD-4DAC-87E3-82BAF2F2783D}" type="pres">
      <dgm:prSet presAssocID="{29ACE08B-878A-42AF-B3A1-B2A0055F89B9}" presName="textNode" presStyleLbl="node1" presStyleIdx="4" presStyleCnt="6">
        <dgm:presLayoutVars>
          <dgm:bulletEnabled val="1"/>
        </dgm:presLayoutVars>
      </dgm:prSet>
      <dgm:spPr/>
    </dgm:pt>
    <dgm:pt modelId="{BC7EEF40-6A89-4D05-B8E9-7DD69C611F85}" type="pres">
      <dgm:prSet presAssocID="{69A93C32-D651-4993-A6F0-EDB0AB032FB5}" presName="sibTrans" presStyleCnt="0"/>
      <dgm:spPr/>
    </dgm:pt>
    <dgm:pt modelId="{F3E24D76-76EF-4C0F-9A73-CB936108352A}" type="pres">
      <dgm:prSet presAssocID="{90F6CBB9-F8AB-4CD2-A192-EDC04E39192A}" presName="textNode" presStyleLbl="node1" presStyleIdx="5" presStyleCnt="6">
        <dgm:presLayoutVars>
          <dgm:bulletEnabled val="1"/>
        </dgm:presLayoutVars>
      </dgm:prSet>
      <dgm:spPr/>
    </dgm:pt>
  </dgm:ptLst>
  <dgm:cxnLst>
    <dgm:cxn modelId="{CE942D38-C094-4486-A9FF-B9C7FC691A59}" type="presOf" srcId="{DECA9674-03EC-413E-A1D0-25A9A9BB13D1}" destId="{F81C2891-E3C8-4640-94DC-13A5FBAEC2B6}" srcOrd="0" destOrd="0" presId="urn:microsoft.com/office/officeart/2005/8/layout/hProcess9"/>
    <dgm:cxn modelId="{53785E68-B406-4383-AB74-7380380F34B3}" type="presOf" srcId="{90F6CBB9-F8AB-4CD2-A192-EDC04E39192A}" destId="{F3E24D76-76EF-4C0F-9A73-CB936108352A}" srcOrd="0" destOrd="0" presId="urn:microsoft.com/office/officeart/2005/8/layout/hProcess9"/>
    <dgm:cxn modelId="{36DB166E-AD01-448D-B153-D3ADE3816861}" srcId="{6F01B89E-204A-476A-80FD-D508FDDAFA9A}" destId="{90F6CBB9-F8AB-4CD2-A192-EDC04E39192A}" srcOrd="5" destOrd="0" parTransId="{C04F7B9C-5FF4-4912-9EC9-4A297EB34EF2}" sibTransId="{7A4FFBE2-9E36-4D0A-9C11-8410E87FAAF7}"/>
    <dgm:cxn modelId="{42077689-9C21-4B75-A891-CB44CB137951}" srcId="{6F01B89E-204A-476A-80FD-D508FDDAFA9A}" destId="{29ACE08B-878A-42AF-B3A1-B2A0055F89B9}" srcOrd="4" destOrd="0" parTransId="{119E59A0-C89F-45DB-A307-4E0617C8A5DA}" sibTransId="{69A93C32-D651-4993-A6F0-EDB0AB032FB5}"/>
    <dgm:cxn modelId="{AA0F6A8D-C91D-4DD3-A0DC-B10EE800182A}" type="presOf" srcId="{7C300ED1-E2DB-43BE-9656-1474D5DA1FB1}" destId="{2BF775A5-6651-4636-9E08-592526AD7EDA}" srcOrd="0" destOrd="0" presId="urn:microsoft.com/office/officeart/2005/8/layout/hProcess9"/>
    <dgm:cxn modelId="{ECE07393-3CA5-40EE-A32D-6B90F3A10615}" type="presOf" srcId="{29ACE08B-878A-42AF-B3A1-B2A0055F89B9}" destId="{CC9C91EA-33BD-4DAC-87E3-82BAF2F2783D}" srcOrd="0" destOrd="0" presId="urn:microsoft.com/office/officeart/2005/8/layout/hProcess9"/>
    <dgm:cxn modelId="{8E1F4F98-3093-4489-9BE9-E81D0173B7C0}" srcId="{6F01B89E-204A-476A-80FD-D508FDDAFA9A}" destId="{DECA9674-03EC-413E-A1D0-25A9A9BB13D1}" srcOrd="2" destOrd="0" parTransId="{8E43C88B-9747-4765-955C-C07C206D55DC}" sibTransId="{863C78A7-26C7-4B82-A6EF-F81D8114B30A}"/>
    <dgm:cxn modelId="{B6F64A9D-2E14-4239-A12E-32AB570C8252}" type="presOf" srcId="{6F01B89E-204A-476A-80FD-D508FDDAFA9A}" destId="{E0C6FD40-F50C-48C0-9BCC-0206E0097DE4}" srcOrd="0" destOrd="0" presId="urn:microsoft.com/office/officeart/2005/8/layout/hProcess9"/>
    <dgm:cxn modelId="{E8E0F69E-D7F6-4F57-8E35-0936FBE71FBC}" type="presOf" srcId="{F964E4F5-9AD4-445D-BAB1-173A75E57C66}" destId="{7A5FBFAD-EC86-44F8-90F2-51BB00C1E396}" srcOrd="0" destOrd="0" presId="urn:microsoft.com/office/officeart/2005/8/layout/hProcess9"/>
    <dgm:cxn modelId="{4345ADDA-67FC-4266-BD60-488D94584C77}" srcId="{6F01B89E-204A-476A-80FD-D508FDDAFA9A}" destId="{68F27407-D40C-4908-B162-0F6D88AED20F}" srcOrd="3" destOrd="0" parTransId="{3AFA848E-4935-4CFF-9331-C5F2C6BA7F36}" sibTransId="{811DAABE-5CD3-43C6-ACC1-094958E36A58}"/>
    <dgm:cxn modelId="{3AD8E2DD-8C9C-4A1C-9AAB-4F1CF84DDC1D}" srcId="{6F01B89E-204A-476A-80FD-D508FDDAFA9A}" destId="{7C300ED1-E2DB-43BE-9656-1474D5DA1FB1}" srcOrd="0" destOrd="0" parTransId="{ED3A1B30-D501-48F8-80AE-CD5E90357CAB}" sibTransId="{5EC19E51-254B-48E3-8532-F3871A02ADB0}"/>
    <dgm:cxn modelId="{8C15E0EE-3556-40AF-B0BF-A618E0D87207}" type="presOf" srcId="{68F27407-D40C-4908-B162-0F6D88AED20F}" destId="{7F0DDA6C-1D4A-4169-BA79-C1F69D5C81C1}" srcOrd="0" destOrd="0" presId="urn:microsoft.com/office/officeart/2005/8/layout/hProcess9"/>
    <dgm:cxn modelId="{A76202FE-A45B-4EAE-A3D7-E90CD5C3D1BC}" srcId="{6F01B89E-204A-476A-80FD-D508FDDAFA9A}" destId="{F964E4F5-9AD4-445D-BAB1-173A75E57C66}" srcOrd="1" destOrd="0" parTransId="{30EAFC57-5496-4D5D-A915-8AD69D7ECDCD}" sibTransId="{D6B8DA40-CD86-4127-9805-CE107AD55CBD}"/>
    <dgm:cxn modelId="{E09A7496-13D4-475A-AAF9-7CB7A8F6F827}" type="presParOf" srcId="{E0C6FD40-F50C-48C0-9BCC-0206E0097DE4}" destId="{4F942569-BCF8-4BB3-A145-362BC9936E28}" srcOrd="0" destOrd="0" presId="urn:microsoft.com/office/officeart/2005/8/layout/hProcess9"/>
    <dgm:cxn modelId="{468320E9-B0FB-414E-BB0B-375364F07D3F}" type="presParOf" srcId="{E0C6FD40-F50C-48C0-9BCC-0206E0097DE4}" destId="{3BFA609D-E766-4CEF-B0C1-C84A0C97200A}" srcOrd="1" destOrd="0" presId="urn:microsoft.com/office/officeart/2005/8/layout/hProcess9"/>
    <dgm:cxn modelId="{517B9A22-4B80-4250-AEC9-A9F25D4BD56F}" type="presParOf" srcId="{3BFA609D-E766-4CEF-B0C1-C84A0C97200A}" destId="{2BF775A5-6651-4636-9E08-592526AD7EDA}" srcOrd="0" destOrd="0" presId="urn:microsoft.com/office/officeart/2005/8/layout/hProcess9"/>
    <dgm:cxn modelId="{8D32F580-ABF3-48A0-8760-B2A27211EF7B}" type="presParOf" srcId="{3BFA609D-E766-4CEF-B0C1-C84A0C97200A}" destId="{A7A35E74-9B0E-4C2F-817F-3A2CB4191F00}" srcOrd="1" destOrd="0" presId="urn:microsoft.com/office/officeart/2005/8/layout/hProcess9"/>
    <dgm:cxn modelId="{9AFC28EE-B313-44E4-8B06-E4A7C6E8CC06}" type="presParOf" srcId="{3BFA609D-E766-4CEF-B0C1-C84A0C97200A}" destId="{7A5FBFAD-EC86-44F8-90F2-51BB00C1E396}" srcOrd="2" destOrd="0" presId="urn:microsoft.com/office/officeart/2005/8/layout/hProcess9"/>
    <dgm:cxn modelId="{4C0E7899-9CBA-483A-9409-A84D5935E07E}" type="presParOf" srcId="{3BFA609D-E766-4CEF-B0C1-C84A0C97200A}" destId="{65EA7583-0176-42AC-9F6B-CED0862B9848}" srcOrd="3" destOrd="0" presId="urn:microsoft.com/office/officeart/2005/8/layout/hProcess9"/>
    <dgm:cxn modelId="{50E3AA40-9661-4ABB-88EB-3C215F93AB4D}" type="presParOf" srcId="{3BFA609D-E766-4CEF-B0C1-C84A0C97200A}" destId="{F81C2891-E3C8-4640-94DC-13A5FBAEC2B6}" srcOrd="4" destOrd="0" presId="urn:microsoft.com/office/officeart/2005/8/layout/hProcess9"/>
    <dgm:cxn modelId="{DE4CA9A4-3A4A-432A-9970-67F2538226F9}" type="presParOf" srcId="{3BFA609D-E766-4CEF-B0C1-C84A0C97200A}" destId="{24D5E37C-427E-42B7-8528-33F42D8E1B10}" srcOrd="5" destOrd="0" presId="urn:microsoft.com/office/officeart/2005/8/layout/hProcess9"/>
    <dgm:cxn modelId="{E3967216-65B8-4AFF-AF90-9611B244BCD9}" type="presParOf" srcId="{3BFA609D-E766-4CEF-B0C1-C84A0C97200A}" destId="{7F0DDA6C-1D4A-4169-BA79-C1F69D5C81C1}" srcOrd="6" destOrd="0" presId="urn:microsoft.com/office/officeart/2005/8/layout/hProcess9"/>
    <dgm:cxn modelId="{F7A69F46-370A-4BD5-99C3-DE03E5522CB6}" type="presParOf" srcId="{3BFA609D-E766-4CEF-B0C1-C84A0C97200A}" destId="{D47888AE-86C1-40DE-A216-18C9C234198C}" srcOrd="7" destOrd="0" presId="urn:microsoft.com/office/officeart/2005/8/layout/hProcess9"/>
    <dgm:cxn modelId="{58CD51DC-5C43-4F67-AFB5-CE22E4FFB5B5}" type="presParOf" srcId="{3BFA609D-E766-4CEF-B0C1-C84A0C97200A}" destId="{CC9C91EA-33BD-4DAC-87E3-82BAF2F2783D}" srcOrd="8" destOrd="0" presId="urn:microsoft.com/office/officeart/2005/8/layout/hProcess9"/>
    <dgm:cxn modelId="{FF026AC9-47E3-4BAC-8885-7A3E09A1179B}" type="presParOf" srcId="{3BFA609D-E766-4CEF-B0C1-C84A0C97200A}" destId="{BC7EEF40-6A89-4D05-B8E9-7DD69C611F85}" srcOrd="9" destOrd="0" presId="urn:microsoft.com/office/officeart/2005/8/layout/hProcess9"/>
    <dgm:cxn modelId="{973BF921-05E4-45B2-85FA-DD720992B599}" type="presParOf" srcId="{3BFA609D-E766-4CEF-B0C1-C84A0C97200A}" destId="{F3E24D76-76EF-4C0F-9A73-CB936108352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7ACC32-EA8D-48CD-AF0B-D1A969FC89B1}" type="doc">
      <dgm:prSet loTypeId="urn:microsoft.com/office/officeart/2005/8/layout/vProcess5" loCatId="process" qsTypeId="urn:microsoft.com/office/officeart/2005/8/quickstyle/simple1" qsCatId="simple" csTypeId="urn:microsoft.com/office/officeart/2005/8/colors/accent1_2" csCatId="accent1" phldr="1"/>
      <dgm:spPr/>
    </dgm:pt>
    <dgm:pt modelId="{6F684F44-F6B8-44CB-967C-EEF89E633CE8}">
      <dgm:prSet phldrT="[Tes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pPr algn="l"/>
          <a:r>
            <a:rPr lang="it-IT" dirty="0">
              <a:solidFill>
                <a:schemeClr val="accent6">
                  <a:lumMod val="75000"/>
                </a:schemeClr>
              </a:solidFill>
            </a:rPr>
            <a:t>EVOLUZIONE DAL BILANCIO D’ESERCIZIO AL BILANCIO DI SOSTENIBILITA’</a:t>
          </a:r>
        </a:p>
      </dgm:t>
    </dgm:pt>
    <dgm:pt modelId="{2368EBE9-B9FE-4BA5-9A89-420EE1E45E77}" type="parTrans" cxnId="{D43AC936-A8B3-4988-845C-16D7E23E3D30}">
      <dgm:prSet/>
      <dgm:spPr/>
      <dgm:t>
        <a:bodyPr/>
        <a:lstStyle/>
        <a:p>
          <a:endParaRPr lang="it-IT"/>
        </a:p>
      </dgm:t>
    </dgm:pt>
    <dgm:pt modelId="{201FE2EF-9AB6-4100-ABEC-85291E168934}" type="sibTrans" cxnId="{D43AC936-A8B3-4988-845C-16D7E23E3D30}">
      <dgm:prSet/>
      <dgm:spPr/>
      <dgm:t>
        <a:bodyPr/>
        <a:lstStyle/>
        <a:p>
          <a:endParaRPr lang="it-IT"/>
        </a:p>
      </dgm:t>
    </dgm:pt>
    <dgm:pt modelId="{9689AA31-6247-43C8-9137-6E39497ABE46}">
      <dgm:prSet phldrT="[Testo]"/>
      <dgm:spPr>
        <a:solidFill>
          <a:srgbClr val="92D050"/>
        </a:solidFill>
      </dgm:spPr>
      <dgm:t>
        <a:bodyPr/>
        <a:lstStyle/>
        <a:p>
          <a:pPr algn="l"/>
          <a:r>
            <a:rPr lang="it-IT" dirty="0">
              <a:solidFill>
                <a:schemeClr val="accent6">
                  <a:lumMod val="75000"/>
                </a:schemeClr>
              </a:solidFill>
            </a:rPr>
            <a:t>IL DOVERE DI DILIGENZA AMBIENTALE</a:t>
          </a:r>
        </a:p>
      </dgm:t>
    </dgm:pt>
    <dgm:pt modelId="{1051E5C0-64C2-478B-97F8-022D4BC4E529}" type="parTrans" cxnId="{3CED2B29-2F53-4B8D-98A1-A5C24A62AF7B}">
      <dgm:prSet/>
      <dgm:spPr/>
      <dgm:t>
        <a:bodyPr/>
        <a:lstStyle/>
        <a:p>
          <a:endParaRPr lang="it-IT"/>
        </a:p>
      </dgm:t>
    </dgm:pt>
    <dgm:pt modelId="{437AB762-471E-4A2D-94D1-3A42FB4BF5AA}" type="sibTrans" cxnId="{3CED2B29-2F53-4B8D-98A1-A5C24A62AF7B}">
      <dgm:prSet/>
      <dgm:spPr/>
      <dgm:t>
        <a:bodyPr/>
        <a:lstStyle/>
        <a:p>
          <a:endParaRPr lang="it-IT"/>
        </a:p>
      </dgm:t>
    </dgm:pt>
    <dgm:pt modelId="{BC85632F-1B5C-4ADF-B1FF-240CA2E533C1}">
      <dgm:prSet phldrT="[Testo]"/>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pPr algn="l"/>
          <a:r>
            <a:rPr lang="it-IT" dirty="0">
              <a:solidFill>
                <a:schemeClr val="accent6">
                  <a:lumMod val="75000"/>
                </a:schemeClr>
              </a:solidFill>
            </a:rPr>
            <a:t>ADEGUATI ASSETTI E RISCHI ESG</a:t>
          </a:r>
        </a:p>
      </dgm:t>
    </dgm:pt>
    <dgm:pt modelId="{BC6F563E-440E-434D-9D56-312BD28A4D1F}" type="sibTrans" cxnId="{28756E92-6525-4FD3-A654-2C7661C67B2D}">
      <dgm:prSet/>
      <dgm:spPr/>
      <dgm:t>
        <a:bodyPr/>
        <a:lstStyle/>
        <a:p>
          <a:endParaRPr lang="it-IT"/>
        </a:p>
      </dgm:t>
    </dgm:pt>
    <dgm:pt modelId="{8AB7534F-AC10-4AFD-8579-F67FB61AB7D4}" type="parTrans" cxnId="{28756E92-6525-4FD3-A654-2C7661C67B2D}">
      <dgm:prSet/>
      <dgm:spPr/>
      <dgm:t>
        <a:bodyPr/>
        <a:lstStyle/>
        <a:p>
          <a:endParaRPr lang="it-IT"/>
        </a:p>
      </dgm:t>
    </dgm:pt>
    <dgm:pt modelId="{EA12D614-E02D-47F7-8468-EF9643427A88}" type="pres">
      <dgm:prSet presAssocID="{787ACC32-EA8D-48CD-AF0B-D1A969FC89B1}" presName="outerComposite" presStyleCnt="0">
        <dgm:presLayoutVars>
          <dgm:chMax val="5"/>
          <dgm:dir/>
          <dgm:resizeHandles val="exact"/>
        </dgm:presLayoutVars>
      </dgm:prSet>
      <dgm:spPr/>
    </dgm:pt>
    <dgm:pt modelId="{C464C6DA-7063-4700-88FE-A01AECFFB129}" type="pres">
      <dgm:prSet presAssocID="{787ACC32-EA8D-48CD-AF0B-D1A969FC89B1}" presName="dummyMaxCanvas" presStyleCnt="0">
        <dgm:presLayoutVars/>
      </dgm:prSet>
      <dgm:spPr/>
    </dgm:pt>
    <dgm:pt modelId="{A98F8B91-A69A-48D2-8E87-67B349505706}" type="pres">
      <dgm:prSet presAssocID="{787ACC32-EA8D-48CD-AF0B-D1A969FC89B1}" presName="ThreeNodes_1" presStyleLbl="node1" presStyleIdx="0" presStyleCnt="3">
        <dgm:presLayoutVars>
          <dgm:bulletEnabled val="1"/>
        </dgm:presLayoutVars>
      </dgm:prSet>
      <dgm:spPr/>
    </dgm:pt>
    <dgm:pt modelId="{B93C50D7-FAF4-4152-861D-FB0FF3D737B4}" type="pres">
      <dgm:prSet presAssocID="{787ACC32-EA8D-48CD-AF0B-D1A969FC89B1}" presName="ThreeNodes_2" presStyleLbl="node1" presStyleIdx="1" presStyleCnt="3">
        <dgm:presLayoutVars>
          <dgm:bulletEnabled val="1"/>
        </dgm:presLayoutVars>
      </dgm:prSet>
      <dgm:spPr/>
    </dgm:pt>
    <dgm:pt modelId="{0DDBB20F-07D9-4F13-B201-81ED7749D4D6}" type="pres">
      <dgm:prSet presAssocID="{787ACC32-EA8D-48CD-AF0B-D1A969FC89B1}" presName="ThreeNodes_3" presStyleLbl="node1" presStyleIdx="2" presStyleCnt="3">
        <dgm:presLayoutVars>
          <dgm:bulletEnabled val="1"/>
        </dgm:presLayoutVars>
      </dgm:prSet>
      <dgm:spPr/>
    </dgm:pt>
    <dgm:pt modelId="{A408D861-C847-4A0A-9E89-4EA38A673314}" type="pres">
      <dgm:prSet presAssocID="{787ACC32-EA8D-48CD-AF0B-D1A969FC89B1}" presName="ThreeConn_1-2" presStyleLbl="fgAccFollowNode1" presStyleIdx="0" presStyleCnt="2">
        <dgm:presLayoutVars>
          <dgm:bulletEnabled val="1"/>
        </dgm:presLayoutVars>
      </dgm:prSet>
      <dgm:spPr/>
    </dgm:pt>
    <dgm:pt modelId="{8FA32B53-1B20-4360-B6E7-A97E9D1FBC8D}" type="pres">
      <dgm:prSet presAssocID="{787ACC32-EA8D-48CD-AF0B-D1A969FC89B1}" presName="ThreeConn_2-3" presStyleLbl="fgAccFollowNode1" presStyleIdx="1" presStyleCnt="2">
        <dgm:presLayoutVars>
          <dgm:bulletEnabled val="1"/>
        </dgm:presLayoutVars>
      </dgm:prSet>
      <dgm:spPr/>
    </dgm:pt>
    <dgm:pt modelId="{B5BB7DD6-5413-4A8C-8534-E2CA503DD991}" type="pres">
      <dgm:prSet presAssocID="{787ACC32-EA8D-48CD-AF0B-D1A969FC89B1}" presName="ThreeNodes_1_text" presStyleLbl="node1" presStyleIdx="2" presStyleCnt="3">
        <dgm:presLayoutVars>
          <dgm:bulletEnabled val="1"/>
        </dgm:presLayoutVars>
      </dgm:prSet>
      <dgm:spPr/>
    </dgm:pt>
    <dgm:pt modelId="{F86E7986-D645-4D8D-B122-8E539A984B45}" type="pres">
      <dgm:prSet presAssocID="{787ACC32-EA8D-48CD-AF0B-D1A969FC89B1}" presName="ThreeNodes_2_text" presStyleLbl="node1" presStyleIdx="2" presStyleCnt="3">
        <dgm:presLayoutVars>
          <dgm:bulletEnabled val="1"/>
        </dgm:presLayoutVars>
      </dgm:prSet>
      <dgm:spPr/>
    </dgm:pt>
    <dgm:pt modelId="{5BAB1CC4-E2F1-40E5-B733-04AEE83722F2}" type="pres">
      <dgm:prSet presAssocID="{787ACC32-EA8D-48CD-AF0B-D1A969FC89B1}" presName="ThreeNodes_3_text" presStyleLbl="node1" presStyleIdx="2" presStyleCnt="3">
        <dgm:presLayoutVars>
          <dgm:bulletEnabled val="1"/>
        </dgm:presLayoutVars>
      </dgm:prSet>
      <dgm:spPr/>
    </dgm:pt>
  </dgm:ptLst>
  <dgm:cxnLst>
    <dgm:cxn modelId="{A91D0700-706C-451F-983C-B86A3A5F88B7}" type="presOf" srcId="{BC85632F-1B5C-4ADF-B1FF-240CA2E533C1}" destId="{B93C50D7-FAF4-4152-861D-FB0FF3D737B4}" srcOrd="0" destOrd="0" presId="urn:microsoft.com/office/officeart/2005/8/layout/vProcess5"/>
    <dgm:cxn modelId="{D8BC9F05-B400-431D-BC28-A1FC6B9EA7FD}" type="presOf" srcId="{9689AA31-6247-43C8-9137-6E39497ABE46}" destId="{5BAB1CC4-E2F1-40E5-B733-04AEE83722F2}" srcOrd="1" destOrd="0" presId="urn:microsoft.com/office/officeart/2005/8/layout/vProcess5"/>
    <dgm:cxn modelId="{F0CF4B0F-EAF2-4037-AE83-E389BA6CC643}" type="presOf" srcId="{201FE2EF-9AB6-4100-ABEC-85291E168934}" destId="{A408D861-C847-4A0A-9E89-4EA38A673314}" srcOrd="0" destOrd="0" presId="urn:microsoft.com/office/officeart/2005/8/layout/vProcess5"/>
    <dgm:cxn modelId="{8A489126-618D-4C91-B332-95E3FB8C948D}" type="presOf" srcId="{BC85632F-1B5C-4ADF-B1FF-240CA2E533C1}" destId="{F86E7986-D645-4D8D-B122-8E539A984B45}" srcOrd="1" destOrd="0" presId="urn:microsoft.com/office/officeart/2005/8/layout/vProcess5"/>
    <dgm:cxn modelId="{3CED2B29-2F53-4B8D-98A1-A5C24A62AF7B}" srcId="{787ACC32-EA8D-48CD-AF0B-D1A969FC89B1}" destId="{9689AA31-6247-43C8-9137-6E39497ABE46}" srcOrd="2" destOrd="0" parTransId="{1051E5C0-64C2-478B-97F8-022D4BC4E529}" sibTransId="{437AB762-471E-4A2D-94D1-3A42FB4BF5AA}"/>
    <dgm:cxn modelId="{D43AC936-A8B3-4988-845C-16D7E23E3D30}" srcId="{787ACC32-EA8D-48CD-AF0B-D1A969FC89B1}" destId="{6F684F44-F6B8-44CB-967C-EEF89E633CE8}" srcOrd="0" destOrd="0" parTransId="{2368EBE9-B9FE-4BA5-9A89-420EE1E45E77}" sibTransId="{201FE2EF-9AB6-4100-ABEC-85291E168934}"/>
    <dgm:cxn modelId="{B949913F-1F6C-40FD-ADD8-51859F1894C7}" type="presOf" srcId="{787ACC32-EA8D-48CD-AF0B-D1A969FC89B1}" destId="{EA12D614-E02D-47F7-8468-EF9643427A88}" srcOrd="0" destOrd="0" presId="urn:microsoft.com/office/officeart/2005/8/layout/vProcess5"/>
    <dgm:cxn modelId="{B8BEFF5B-2697-4726-B18E-85D4F0DC9BA1}" type="presOf" srcId="{9689AA31-6247-43C8-9137-6E39497ABE46}" destId="{0DDBB20F-07D9-4F13-B201-81ED7749D4D6}" srcOrd="0" destOrd="0" presId="urn:microsoft.com/office/officeart/2005/8/layout/vProcess5"/>
    <dgm:cxn modelId="{05A9A847-BB86-416F-A67E-23EA413B94E3}" type="presOf" srcId="{BC6F563E-440E-434D-9D56-312BD28A4D1F}" destId="{8FA32B53-1B20-4360-B6E7-A97E9D1FBC8D}" srcOrd="0" destOrd="0" presId="urn:microsoft.com/office/officeart/2005/8/layout/vProcess5"/>
    <dgm:cxn modelId="{28756E92-6525-4FD3-A654-2C7661C67B2D}" srcId="{787ACC32-EA8D-48CD-AF0B-D1A969FC89B1}" destId="{BC85632F-1B5C-4ADF-B1FF-240CA2E533C1}" srcOrd="1" destOrd="0" parTransId="{8AB7534F-AC10-4AFD-8579-F67FB61AB7D4}" sibTransId="{BC6F563E-440E-434D-9D56-312BD28A4D1F}"/>
    <dgm:cxn modelId="{6444E3CF-68F8-49E6-B7F9-54A181B2D9F0}" type="presOf" srcId="{6F684F44-F6B8-44CB-967C-EEF89E633CE8}" destId="{B5BB7DD6-5413-4A8C-8534-E2CA503DD991}" srcOrd="1" destOrd="0" presId="urn:microsoft.com/office/officeart/2005/8/layout/vProcess5"/>
    <dgm:cxn modelId="{187E4BFF-093C-44E5-AC4E-2D321C504E89}" type="presOf" srcId="{6F684F44-F6B8-44CB-967C-EEF89E633CE8}" destId="{A98F8B91-A69A-48D2-8E87-67B349505706}" srcOrd="0" destOrd="0" presId="urn:microsoft.com/office/officeart/2005/8/layout/vProcess5"/>
    <dgm:cxn modelId="{FCAAA831-623B-4E7A-BFFA-0EB32F054E99}" type="presParOf" srcId="{EA12D614-E02D-47F7-8468-EF9643427A88}" destId="{C464C6DA-7063-4700-88FE-A01AECFFB129}" srcOrd="0" destOrd="0" presId="urn:microsoft.com/office/officeart/2005/8/layout/vProcess5"/>
    <dgm:cxn modelId="{F4D6A0BA-7DB2-4E4F-9691-AD8DE95D28F2}" type="presParOf" srcId="{EA12D614-E02D-47F7-8468-EF9643427A88}" destId="{A98F8B91-A69A-48D2-8E87-67B349505706}" srcOrd="1" destOrd="0" presId="urn:microsoft.com/office/officeart/2005/8/layout/vProcess5"/>
    <dgm:cxn modelId="{E9D6BF06-A59F-4364-9570-ABFB2B0B6077}" type="presParOf" srcId="{EA12D614-E02D-47F7-8468-EF9643427A88}" destId="{B93C50D7-FAF4-4152-861D-FB0FF3D737B4}" srcOrd="2" destOrd="0" presId="urn:microsoft.com/office/officeart/2005/8/layout/vProcess5"/>
    <dgm:cxn modelId="{0ACF9321-5A4C-4DED-8D0E-533AB6ED45A7}" type="presParOf" srcId="{EA12D614-E02D-47F7-8468-EF9643427A88}" destId="{0DDBB20F-07D9-4F13-B201-81ED7749D4D6}" srcOrd="3" destOrd="0" presId="urn:microsoft.com/office/officeart/2005/8/layout/vProcess5"/>
    <dgm:cxn modelId="{F37079DF-DE0A-4612-A347-41F0EFA372E9}" type="presParOf" srcId="{EA12D614-E02D-47F7-8468-EF9643427A88}" destId="{A408D861-C847-4A0A-9E89-4EA38A673314}" srcOrd="4" destOrd="0" presId="urn:microsoft.com/office/officeart/2005/8/layout/vProcess5"/>
    <dgm:cxn modelId="{2FD07ABB-D653-416E-B714-A23433F9105F}" type="presParOf" srcId="{EA12D614-E02D-47F7-8468-EF9643427A88}" destId="{8FA32B53-1B20-4360-B6E7-A97E9D1FBC8D}" srcOrd="5" destOrd="0" presId="urn:microsoft.com/office/officeart/2005/8/layout/vProcess5"/>
    <dgm:cxn modelId="{A3EB08DA-1C83-42CF-8773-7A9D4DB428E8}" type="presParOf" srcId="{EA12D614-E02D-47F7-8468-EF9643427A88}" destId="{B5BB7DD6-5413-4A8C-8534-E2CA503DD991}" srcOrd="6" destOrd="0" presId="urn:microsoft.com/office/officeart/2005/8/layout/vProcess5"/>
    <dgm:cxn modelId="{4FEA4847-9247-4F61-B0EF-93BC5142ADF9}" type="presParOf" srcId="{EA12D614-E02D-47F7-8468-EF9643427A88}" destId="{F86E7986-D645-4D8D-B122-8E539A984B45}" srcOrd="7" destOrd="0" presId="urn:microsoft.com/office/officeart/2005/8/layout/vProcess5"/>
    <dgm:cxn modelId="{C4E2E7A8-30CC-4363-8412-D21FD2D28D74}" type="presParOf" srcId="{EA12D614-E02D-47F7-8468-EF9643427A88}" destId="{5BAB1CC4-E2F1-40E5-B733-04AEE83722F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F8B91-A69A-48D2-8E87-67B349505706}">
      <dsp:nvSpPr>
        <dsp:cNvPr id="0" name=""/>
        <dsp:cNvSpPr/>
      </dsp:nvSpPr>
      <dsp:spPr>
        <a:xfrm>
          <a:off x="0" y="0"/>
          <a:ext cx="5324717" cy="146896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EVOLUZIONE DAL BILANCIO D’ESERCIZIO AL BILANCIO DI SOSTENIBILITA’</a:t>
          </a:r>
        </a:p>
      </dsp:txBody>
      <dsp:txXfrm>
        <a:off x="43024" y="43024"/>
        <a:ext cx="3739592" cy="1382915"/>
      </dsp:txXfrm>
    </dsp:sp>
    <dsp:sp modelId="{B93C50D7-FAF4-4152-861D-FB0FF3D737B4}">
      <dsp:nvSpPr>
        <dsp:cNvPr id="0" name=""/>
        <dsp:cNvSpPr/>
      </dsp:nvSpPr>
      <dsp:spPr>
        <a:xfrm>
          <a:off x="469828" y="1713790"/>
          <a:ext cx="5324717" cy="146896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ADEGUATI ASSETTI E RISCHI ESG</a:t>
          </a:r>
        </a:p>
      </dsp:txBody>
      <dsp:txXfrm>
        <a:off x="512852" y="1756814"/>
        <a:ext cx="3814015" cy="1382915"/>
      </dsp:txXfrm>
    </dsp:sp>
    <dsp:sp modelId="{0DDBB20F-07D9-4F13-B201-81ED7749D4D6}">
      <dsp:nvSpPr>
        <dsp:cNvPr id="0" name=""/>
        <dsp:cNvSpPr/>
      </dsp:nvSpPr>
      <dsp:spPr>
        <a:xfrm>
          <a:off x="939656" y="3427580"/>
          <a:ext cx="5324717" cy="146896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IL DOVERE DI DILIGENZA AMBIENTALE</a:t>
          </a:r>
        </a:p>
      </dsp:txBody>
      <dsp:txXfrm>
        <a:off x="982680" y="3470604"/>
        <a:ext cx="3814015" cy="1382915"/>
      </dsp:txXfrm>
    </dsp:sp>
    <dsp:sp modelId="{A408D861-C847-4A0A-9E89-4EA38A673314}">
      <dsp:nvSpPr>
        <dsp:cNvPr id="0" name=""/>
        <dsp:cNvSpPr/>
      </dsp:nvSpPr>
      <dsp:spPr>
        <a:xfrm>
          <a:off x="4369891" y="1113963"/>
          <a:ext cx="954826" cy="954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4584727" y="1113963"/>
        <a:ext cx="525154" cy="718507"/>
      </dsp:txXfrm>
    </dsp:sp>
    <dsp:sp modelId="{8FA32B53-1B20-4360-B6E7-A97E9D1FBC8D}">
      <dsp:nvSpPr>
        <dsp:cNvPr id="0" name=""/>
        <dsp:cNvSpPr/>
      </dsp:nvSpPr>
      <dsp:spPr>
        <a:xfrm>
          <a:off x="4839719" y="2817961"/>
          <a:ext cx="954826" cy="954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5054555" y="2817961"/>
        <a:ext cx="525154" cy="718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BCC8B-4C01-4554-9349-3CB275EE8D65}">
      <dsp:nvSpPr>
        <dsp:cNvPr id="0" name=""/>
        <dsp:cNvSpPr/>
      </dsp:nvSpPr>
      <dsp:spPr>
        <a:xfrm>
          <a:off x="417258" y="0"/>
          <a:ext cx="4728926" cy="38790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9E722-D33C-49EA-9595-3121A4BF796F}">
      <dsp:nvSpPr>
        <dsp:cNvPr id="0" name=""/>
        <dsp:cNvSpPr/>
      </dsp:nvSpPr>
      <dsp:spPr>
        <a:xfrm>
          <a:off x="5976" y="1163702"/>
          <a:ext cx="1790733" cy="15516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BILANCIO DI ESERCIZIO</a:t>
          </a:r>
        </a:p>
      </dsp:txBody>
      <dsp:txXfrm>
        <a:off x="81719" y="1239445"/>
        <a:ext cx="1639247" cy="1400117"/>
      </dsp:txXfrm>
    </dsp:sp>
    <dsp:sp modelId="{11801009-B3B6-43AC-B8C1-929E8349B99B}">
      <dsp:nvSpPr>
        <dsp:cNvPr id="0" name=""/>
        <dsp:cNvSpPr/>
      </dsp:nvSpPr>
      <dsp:spPr>
        <a:xfrm>
          <a:off x="1905800" y="1163702"/>
          <a:ext cx="1790733" cy="15516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BILANCIO SOCIALE</a:t>
          </a:r>
        </a:p>
      </dsp:txBody>
      <dsp:txXfrm>
        <a:off x="1981543" y="1239445"/>
        <a:ext cx="1639247" cy="1400117"/>
      </dsp:txXfrm>
    </dsp:sp>
    <dsp:sp modelId="{480E8EF5-5A5D-40B3-A0BA-AE9F13ADD2D1}">
      <dsp:nvSpPr>
        <dsp:cNvPr id="0" name=""/>
        <dsp:cNvSpPr/>
      </dsp:nvSpPr>
      <dsp:spPr>
        <a:xfrm>
          <a:off x="3766733" y="1163702"/>
          <a:ext cx="1790733" cy="15516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BILANCIO DI SOSTENIBILITA’</a:t>
          </a:r>
        </a:p>
      </dsp:txBody>
      <dsp:txXfrm>
        <a:off x="3842476" y="1239445"/>
        <a:ext cx="1639247" cy="1400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F8B91-A69A-48D2-8E87-67B349505706}">
      <dsp:nvSpPr>
        <dsp:cNvPr id="0" name=""/>
        <dsp:cNvSpPr/>
      </dsp:nvSpPr>
      <dsp:spPr>
        <a:xfrm>
          <a:off x="0" y="0"/>
          <a:ext cx="5324717" cy="146896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EVOLUZIONE DAL BILANCIO D’ESERCIZIO AL BILANCIO DI SOSTENIBILITA’</a:t>
          </a:r>
        </a:p>
      </dsp:txBody>
      <dsp:txXfrm>
        <a:off x="43024" y="43024"/>
        <a:ext cx="3739592" cy="1382915"/>
      </dsp:txXfrm>
    </dsp:sp>
    <dsp:sp modelId="{B93C50D7-FAF4-4152-861D-FB0FF3D737B4}">
      <dsp:nvSpPr>
        <dsp:cNvPr id="0" name=""/>
        <dsp:cNvSpPr/>
      </dsp:nvSpPr>
      <dsp:spPr>
        <a:xfrm>
          <a:off x="469828" y="1713790"/>
          <a:ext cx="5324717" cy="1468963"/>
        </a:xfrm>
        <a:prstGeom prst="roundRect">
          <a:avLst>
            <a:gd name="adj" fmla="val 10000"/>
          </a:avLst>
        </a:prstGeom>
        <a:solidFill>
          <a:srgbClr val="92D05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ADEGUATI ASSETTI E RISCHI ESG</a:t>
          </a:r>
        </a:p>
      </dsp:txBody>
      <dsp:txXfrm>
        <a:off x="512852" y="1756814"/>
        <a:ext cx="3814015" cy="1382915"/>
      </dsp:txXfrm>
    </dsp:sp>
    <dsp:sp modelId="{0DDBB20F-07D9-4F13-B201-81ED7749D4D6}">
      <dsp:nvSpPr>
        <dsp:cNvPr id="0" name=""/>
        <dsp:cNvSpPr/>
      </dsp:nvSpPr>
      <dsp:spPr>
        <a:xfrm>
          <a:off x="939656" y="3427580"/>
          <a:ext cx="5324717" cy="146896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IL DOVERE DI DILIGENZA AMBIENTALE</a:t>
          </a:r>
        </a:p>
      </dsp:txBody>
      <dsp:txXfrm>
        <a:off x="982680" y="3470604"/>
        <a:ext cx="3814015" cy="1382915"/>
      </dsp:txXfrm>
    </dsp:sp>
    <dsp:sp modelId="{A408D861-C847-4A0A-9E89-4EA38A673314}">
      <dsp:nvSpPr>
        <dsp:cNvPr id="0" name=""/>
        <dsp:cNvSpPr/>
      </dsp:nvSpPr>
      <dsp:spPr>
        <a:xfrm>
          <a:off x="4369891" y="1113963"/>
          <a:ext cx="954826" cy="954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4584727" y="1113963"/>
        <a:ext cx="525154" cy="718507"/>
      </dsp:txXfrm>
    </dsp:sp>
    <dsp:sp modelId="{8FA32B53-1B20-4360-B6E7-A97E9D1FBC8D}">
      <dsp:nvSpPr>
        <dsp:cNvPr id="0" name=""/>
        <dsp:cNvSpPr/>
      </dsp:nvSpPr>
      <dsp:spPr>
        <a:xfrm>
          <a:off x="4839719" y="2817961"/>
          <a:ext cx="954826" cy="954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5054555" y="2817961"/>
        <a:ext cx="525154" cy="718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85835-3567-423B-ABD6-D8C1C81C805A}">
      <dsp:nvSpPr>
        <dsp:cNvPr id="0" name=""/>
        <dsp:cNvSpPr/>
      </dsp:nvSpPr>
      <dsp:spPr>
        <a:xfrm>
          <a:off x="2784" y="1326930"/>
          <a:ext cx="1217525" cy="730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Introduzione parziale</a:t>
          </a:r>
        </a:p>
      </dsp:txBody>
      <dsp:txXfrm>
        <a:off x="24180" y="1348326"/>
        <a:ext cx="1174733" cy="687723"/>
      </dsp:txXfrm>
    </dsp:sp>
    <dsp:sp modelId="{5C19F767-95EE-4FA5-8405-5312398100AD}">
      <dsp:nvSpPr>
        <dsp:cNvPr id="0" name=""/>
        <dsp:cNvSpPr/>
      </dsp:nvSpPr>
      <dsp:spPr>
        <a:xfrm>
          <a:off x="1342063" y="1541214"/>
          <a:ext cx="258115" cy="301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1342063" y="1601603"/>
        <a:ext cx="180681" cy="181168"/>
      </dsp:txXfrm>
    </dsp:sp>
    <dsp:sp modelId="{1C7A8360-A3C0-4156-8CE8-D3E8D347E691}">
      <dsp:nvSpPr>
        <dsp:cNvPr id="0" name=""/>
        <dsp:cNvSpPr/>
      </dsp:nvSpPr>
      <dsp:spPr>
        <a:xfrm>
          <a:off x="1707320" y="1326930"/>
          <a:ext cx="1217525" cy="730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Fase intermedia </a:t>
          </a:r>
        </a:p>
      </dsp:txBody>
      <dsp:txXfrm>
        <a:off x="1728716" y="1348326"/>
        <a:ext cx="1174733" cy="687723"/>
      </dsp:txXfrm>
    </dsp:sp>
    <dsp:sp modelId="{89F9253B-4979-4C3F-8BCB-88C66BAE27E3}">
      <dsp:nvSpPr>
        <dsp:cNvPr id="0" name=""/>
        <dsp:cNvSpPr/>
      </dsp:nvSpPr>
      <dsp:spPr>
        <a:xfrm>
          <a:off x="3046599" y="1541214"/>
          <a:ext cx="258115" cy="301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3046599" y="1601603"/>
        <a:ext cx="180681" cy="181168"/>
      </dsp:txXfrm>
    </dsp:sp>
    <dsp:sp modelId="{9DEBD3FA-7025-468D-A9B0-3759371A6579}">
      <dsp:nvSpPr>
        <dsp:cNvPr id="0" name=""/>
        <dsp:cNvSpPr/>
      </dsp:nvSpPr>
      <dsp:spPr>
        <a:xfrm>
          <a:off x="3411857" y="1326930"/>
          <a:ext cx="1217525" cy="730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Introduzione nella sua interezza</a:t>
          </a:r>
        </a:p>
      </dsp:txBody>
      <dsp:txXfrm>
        <a:off x="3433253" y="1348326"/>
        <a:ext cx="1174733" cy="687723"/>
      </dsp:txXfrm>
    </dsp:sp>
    <dsp:sp modelId="{3E23BC00-E255-474E-AFF5-323A1BA86858}">
      <dsp:nvSpPr>
        <dsp:cNvPr id="0" name=""/>
        <dsp:cNvSpPr/>
      </dsp:nvSpPr>
      <dsp:spPr>
        <a:xfrm>
          <a:off x="4751135" y="1541214"/>
          <a:ext cx="258115" cy="301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4751135" y="1601603"/>
        <a:ext cx="180681" cy="181168"/>
      </dsp:txXfrm>
    </dsp:sp>
    <dsp:sp modelId="{8B3876C9-61D8-41A5-868B-1C9F5CF69027}">
      <dsp:nvSpPr>
        <dsp:cNvPr id="0" name=""/>
        <dsp:cNvSpPr/>
      </dsp:nvSpPr>
      <dsp:spPr>
        <a:xfrm>
          <a:off x="5116393" y="1326930"/>
          <a:ext cx="1217525" cy="730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Correttivo-ter</a:t>
          </a:r>
        </a:p>
      </dsp:txBody>
      <dsp:txXfrm>
        <a:off x="5137789" y="1348326"/>
        <a:ext cx="1174733" cy="687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42569-BCF8-4BB3-A145-362BC9936E28}">
      <dsp:nvSpPr>
        <dsp:cNvPr id="0" name=""/>
        <dsp:cNvSpPr/>
      </dsp:nvSpPr>
      <dsp:spPr>
        <a:xfrm>
          <a:off x="497350" y="0"/>
          <a:ext cx="5636633" cy="47450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775A5-6651-4636-9E08-592526AD7EDA}">
      <dsp:nvSpPr>
        <dsp:cNvPr id="0" name=""/>
        <dsp:cNvSpPr/>
      </dsp:nvSpPr>
      <dsp:spPr>
        <a:xfrm>
          <a:off x="1821" y="1423511"/>
          <a:ext cx="1060430" cy="1898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01.2019: Legge delega</a:t>
          </a:r>
        </a:p>
      </dsp:txBody>
      <dsp:txXfrm>
        <a:off x="53587" y="1475277"/>
        <a:ext cx="956898" cy="1794482"/>
      </dsp:txXfrm>
    </dsp:sp>
    <dsp:sp modelId="{7A5FBFAD-EC86-44F8-90F2-51BB00C1E396}">
      <dsp:nvSpPr>
        <dsp:cNvPr id="0" name=""/>
        <dsp:cNvSpPr/>
      </dsp:nvSpPr>
      <dsp:spPr>
        <a:xfrm>
          <a:off x="1115273" y="1423511"/>
          <a:ext cx="1060430" cy="189801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16.03.2019: entrata in vigore D. Lgs 14/2019 - parte II </a:t>
          </a:r>
        </a:p>
      </dsp:txBody>
      <dsp:txXfrm>
        <a:off x="1167039" y="1475277"/>
        <a:ext cx="956898" cy="1794482"/>
      </dsp:txXfrm>
    </dsp:sp>
    <dsp:sp modelId="{F81C2891-E3C8-4640-94DC-13A5FBAEC2B6}">
      <dsp:nvSpPr>
        <dsp:cNvPr id="0" name=""/>
        <dsp:cNvSpPr/>
      </dsp:nvSpPr>
      <dsp:spPr>
        <a:xfrm>
          <a:off x="2228725" y="1423511"/>
          <a:ext cx="1060430" cy="189801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DL 118/2021 composizione negoziata e Decreto Direttoriale 28.09.2022</a:t>
          </a:r>
        </a:p>
      </dsp:txBody>
      <dsp:txXfrm>
        <a:off x="2280491" y="1475277"/>
        <a:ext cx="956898" cy="1794482"/>
      </dsp:txXfrm>
    </dsp:sp>
    <dsp:sp modelId="{7F0DDA6C-1D4A-4169-BA79-C1F69D5C81C1}">
      <dsp:nvSpPr>
        <dsp:cNvPr id="0" name=""/>
        <dsp:cNvSpPr/>
      </dsp:nvSpPr>
      <dsp:spPr>
        <a:xfrm>
          <a:off x="3338655" y="1440517"/>
          <a:ext cx="1060430" cy="1898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17.03.2022: Schema D. Lgs correttivo e rinvio entrata in vigore al 15.07.2022 (art. 43 DL 36/2022)</a:t>
          </a:r>
        </a:p>
      </dsp:txBody>
      <dsp:txXfrm>
        <a:off x="3390421" y="1492283"/>
        <a:ext cx="956898" cy="1794482"/>
      </dsp:txXfrm>
    </dsp:sp>
    <dsp:sp modelId="{CC9C91EA-33BD-4DAC-87E3-82BAF2F2783D}">
      <dsp:nvSpPr>
        <dsp:cNvPr id="0" name=""/>
        <dsp:cNvSpPr/>
      </dsp:nvSpPr>
      <dsp:spPr>
        <a:xfrm>
          <a:off x="4455629" y="1423511"/>
          <a:ext cx="1060430" cy="1898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13.05.2022: parere Consiglio di Stato</a:t>
          </a:r>
        </a:p>
      </dsp:txBody>
      <dsp:txXfrm>
        <a:off x="4507395" y="1475277"/>
        <a:ext cx="956898" cy="1794482"/>
      </dsp:txXfrm>
    </dsp:sp>
    <dsp:sp modelId="{F3E24D76-76EF-4C0F-9A73-CB936108352A}">
      <dsp:nvSpPr>
        <dsp:cNvPr id="0" name=""/>
        <dsp:cNvSpPr/>
      </dsp:nvSpPr>
      <dsp:spPr>
        <a:xfrm>
          <a:off x="5569082" y="1423511"/>
          <a:ext cx="1060430" cy="189801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t>15.07.2022: Codice definitivo</a:t>
          </a:r>
        </a:p>
      </dsp:txBody>
      <dsp:txXfrm>
        <a:off x="5620848" y="1475277"/>
        <a:ext cx="956898" cy="1794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F8B91-A69A-48D2-8E87-67B349505706}">
      <dsp:nvSpPr>
        <dsp:cNvPr id="0" name=""/>
        <dsp:cNvSpPr/>
      </dsp:nvSpPr>
      <dsp:spPr>
        <a:xfrm>
          <a:off x="0" y="0"/>
          <a:ext cx="5324717" cy="146896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EVOLUZIONE DAL BILANCIO D’ESERCIZIO AL BILANCIO DI SOSTENIBILITA’</a:t>
          </a:r>
        </a:p>
      </dsp:txBody>
      <dsp:txXfrm>
        <a:off x="43024" y="43024"/>
        <a:ext cx="3739592" cy="1382915"/>
      </dsp:txXfrm>
    </dsp:sp>
    <dsp:sp modelId="{B93C50D7-FAF4-4152-861D-FB0FF3D737B4}">
      <dsp:nvSpPr>
        <dsp:cNvPr id="0" name=""/>
        <dsp:cNvSpPr/>
      </dsp:nvSpPr>
      <dsp:spPr>
        <a:xfrm>
          <a:off x="469828" y="1713790"/>
          <a:ext cx="5324717" cy="146896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ADEGUATI ASSETTI E RISCHI ESG</a:t>
          </a:r>
        </a:p>
      </dsp:txBody>
      <dsp:txXfrm>
        <a:off x="512852" y="1756814"/>
        <a:ext cx="3814015" cy="1382915"/>
      </dsp:txXfrm>
    </dsp:sp>
    <dsp:sp modelId="{0DDBB20F-07D9-4F13-B201-81ED7749D4D6}">
      <dsp:nvSpPr>
        <dsp:cNvPr id="0" name=""/>
        <dsp:cNvSpPr/>
      </dsp:nvSpPr>
      <dsp:spPr>
        <a:xfrm>
          <a:off x="939656" y="3427580"/>
          <a:ext cx="5324717" cy="146896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chemeClr val="accent6">
                  <a:lumMod val="75000"/>
                </a:schemeClr>
              </a:solidFill>
            </a:rPr>
            <a:t>IL DOVERE DI DILIGENZA AMBIENTALE</a:t>
          </a:r>
        </a:p>
      </dsp:txBody>
      <dsp:txXfrm>
        <a:off x="982680" y="3470604"/>
        <a:ext cx="3814015" cy="1382915"/>
      </dsp:txXfrm>
    </dsp:sp>
    <dsp:sp modelId="{A408D861-C847-4A0A-9E89-4EA38A673314}">
      <dsp:nvSpPr>
        <dsp:cNvPr id="0" name=""/>
        <dsp:cNvSpPr/>
      </dsp:nvSpPr>
      <dsp:spPr>
        <a:xfrm>
          <a:off x="4369891" y="1113963"/>
          <a:ext cx="954826" cy="954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4584727" y="1113963"/>
        <a:ext cx="525154" cy="718507"/>
      </dsp:txXfrm>
    </dsp:sp>
    <dsp:sp modelId="{8FA32B53-1B20-4360-B6E7-A97E9D1FBC8D}">
      <dsp:nvSpPr>
        <dsp:cNvPr id="0" name=""/>
        <dsp:cNvSpPr/>
      </dsp:nvSpPr>
      <dsp:spPr>
        <a:xfrm>
          <a:off x="4839719" y="2817961"/>
          <a:ext cx="954826" cy="95482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5054555" y="2817961"/>
        <a:ext cx="525154" cy="71850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1" y="1"/>
            <a:ext cx="2946065" cy="495793"/>
          </a:xfrm>
          <a:prstGeom prst="rect">
            <a:avLst/>
          </a:prstGeom>
          <a:noFill/>
          <a:ln w="9525">
            <a:noFill/>
            <a:miter lim="800000"/>
            <a:headEnd/>
            <a:tailEnd/>
          </a:ln>
          <a:effectLst/>
        </p:spPr>
        <p:txBody>
          <a:bodyPr vert="horz" wrap="square" lIns="93237" tIns="46619" rIns="93237" bIns="46619" numCol="1" anchor="t" anchorCtr="0" compatLnSpc="1">
            <a:prstTxWarp prst="textNoShape">
              <a:avLst/>
            </a:prstTxWarp>
          </a:bodyPr>
          <a:lstStyle>
            <a:lvl1pPr algn="l" defTabSz="932564">
              <a:defRPr sz="1300">
                <a:cs typeface="+mn-cs"/>
              </a:defRPr>
            </a:lvl1pPr>
          </a:lstStyle>
          <a:p>
            <a:pPr>
              <a:defRPr/>
            </a:pPr>
            <a:endParaRPr lang="it-IT"/>
          </a:p>
        </p:txBody>
      </p:sp>
      <p:sp>
        <p:nvSpPr>
          <p:cNvPr id="300035" name="Rectangle 3"/>
          <p:cNvSpPr>
            <a:spLocks noGrp="1" noChangeArrowheads="1"/>
          </p:cNvSpPr>
          <p:nvPr>
            <p:ph type="dt" idx="1"/>
          </p:nvPr>
        </p:nvSpPr>
        <p:spPr bwMode="auto">
          <a:xfrm>
            <a:off x="3850093" y="1"/>
            <a:ext cx="2946065" cy="495793"/>
          </a:xfrm>
          <a:prstGeom prst="rect">
            <a:avLst/>
          </a:prstGeom>
          <a:noFill/>
          <a:ln w="9525">
            <a:noFill/>
            <a:miter lim="800000"/>
            <a:headEnd/>
            <a:tailEnd/>
          </a:ln>
          <a:effectLst/>
        </p:spPr>
        <p:txBody>
          <a:bodyPr vert="horz" wrap="square" lIns="93237" tIns="46619" rIns="93237" bIns="46619" numCol="1" anchor="t" anchorCtr="0" compatLnSpc="1">
            <a:prstTxWarp prst="textNoShape">
              <a:avLst/>
            </a:prstTxWarp>
          </a:bodyPr>
          <a:lstStyle>
            <a:lvl1pPr algn="r" defTabSz="932564">
              <a:defRPr sz="1300">
                <a:cs typeface="+mn-cs"/>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300037" name="Rectangle 5"/>
          <p:cNvSpPr>
            <a:spLocks noGrp="1" noChangeArrowheads="1"/>
          </p:cNvSpPr>
          <p:nvPr>
            <p:ph type="body" sz="quarter" idx="3"/>
          </p:nvPr>
        </p:nvSpPr>
        <p:spPr bwMode="auto">
          <a:xfrm>
            <a:off x="680680" y="4716194"/>
            <a:ext cx="5436317" cy="4465216"/>
          </a:xfrm>
          <a:prstGeom prst="rect">
            <a:avLst/>
          </a:prstGeom>
          <a:noFill/>
          <a:ln w="9525">
            <a:noFill/>
            <a:miter lim="800000"/>
            <a:headEnd/>
            <a:tailEnd/>
          </a:ln>
          <a:effectLst/>
        </p:spPr>
        <p:txBody>
          <a:bodyPr vert="horz" wrap="square" lIns="93237" tIns="46619" rIns="93237" bIns="46619"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0038" name="Rectangle 6"/>
          <p:cNvSpPr>
            <a:spLocks noGrp="1" noChangeArrowheads="1"/>
          </p:cNvSpPr>
          <p:nvPr>
            <p:ph type="ftr" sz="quarter" idx="4"/>
          </p:nvPr>
        </p:nvSpPr>
        <p:spPr bwMode="auto">
          <a:xfrm>
            <a:off x="1" y="9429306"/>
            <a:ext cx="2946065" cy="495793"/>
          </a:xfrm>
          <a:prstGeom prst="rect">
            <a:avLst/>
          </a:prstGeom>
          <a:noFill/>
          <a:ln w="9525">
            <a:noFill/>
            <a:miter lim="800000"/>
            <a:headEnd/>
            <a:tailEnd/>
          </a:ln>
          <a:effectLst/>
        </p:spPr>
        <p:txBody>
          <a:bodyPr vert="horz" wrap="square" lIns="93237" tIns="46619" rIns="93237" bIns="46619" numCol="1" anchor="b" anchorCtr="0" compatLnSpc="1">
            <a:prstTxWarp prst="textNoShape">
              <a:avLst/>
            </a:prstTxWarp>
          </a:bodyPr>
          <a:lstStyle>
            <a:lvl1pPr algn="l" defTabSz="932564">
              <a:defRPr sz="1300">
                <a:cs typeface="+mn-cs"/>
              </a:defRPr>
            </a:lvl1pPr>
          </a:lstStyle>
          <a:p>
            <a:pPr>
              <a:defRPr/>
            </a:pPr>
            <a:endParaRPr lang="it-IT"/>
          </a:p>
        </p:txBody>
      </p:sp>
      <p:sp>
        <p:nvSpPr>
          <p:cNvPr id="300039" name="Rectangle 7"/>
          <p:cNvSpPr>
            <a:spLocks noGrp="1" noChangeArrowheads="1"/>
          </p:cNvSpPr>
          <p:nvPr>
            <p:ph type="sldNum" sz="quarter" idx="5"/>
          </p:nvPr>
        </p:nvSpPr>
        <p:spPr bwMode="auto">
          <a:xfrm>
            <a:off x="3850093" y="9429306"/>
            <a:ext cx="2946065" cy="495793"/>
          </a:xfrm>
          <a:prstGeom prst="rect">
            <a:avLst/>
          </a:prstGeom>
          <a:noFill/>
          <a:ln w="9525">
            <a:noFill/>
            <a:miter lim="800000"/>
            <a:headEnd/>
            <a:tailEnd/>
          </a:ln>
          <a:effectLst/>
        </p:spPr>
        <p:txBody>
          <a:bodyPr vert="horz" wrap="square" lIns="93237" tIns="46619" rIns="93237" bIns="46619" numCol="1" anchor="b" anchorCtr="0" compatLnSpc="1">
            <a:prstTxWarp prst="textNoShape">
              <a:avLst/>
            </a:prstTxWarp>
          </a:bodyPr>
          <a:lstStyle>
            <a:lvl1pPr algn="r" defTabSz="932564">
              <a:defRPr sz="1300">
                <a:cs typeface="+mn-cs"/>
              </a:defRPr>
            </a:lvl1pPr>
          </a:lstStyle>
          <a:p>
            <a:pPr>
              <a:defRPr/>
            </a:pPr>
            <a:fld id="{AD17EF4A-A431-4F8D-881F-61B9F0328B29}" type="slidenum">
              <a:rPr lang="it-IT"/>
              <a:pPr>
                <a:defRPr/>
              </a:pPr>
              <a:t>‹N›</a:t>
            </a:fld>
            <a:endParaRPr lang="it-IT"/>
          </a:p>
        </p:txBody>
      </p:sp>
    </p:spTree>
    <p:extLst>
      <p:ext uri="{BB962C8B-B14F-4D97-AF65-F5344CB8AC3E}">
        <p14:creationId xmlns:p14="http://schemas.microsoft.com/office/powerpoint/2010/main" val="609508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azzettaufficiale.it/eli/gu/2015/09/04/205/sg/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F52946B-A47F-4377-AC85-BE7AC8C0AFBB}" type="slidenum">
              <a:rPr lang="it-IT" smtClean="0">
                <a:cs typeface="Arial" pitchFamily="34" charset="0"/>
              </a:rPr>
              <a:pPr/>
              <a:t>1</a:t>
            </a:fld>
            <a:endParaRPr lang="it-IT" dirty="0">
              <a:cs typeface="Arial" pitchFamily="34" charset="0"/>
            </a:endParaRPr>
          </a:p>
        </p:txBody>
      </p:sp>
      <p:sp>
        <p:nvSpPr>
          <p:cNvPr id="14339" name="Rectangle 2"/>
          <p:cNvSpPr>
            <a:spLocks noGrp="1" noRot="1" noChangeAspect="1" noChangeArrowheads="1" noTextEdit="1"/>
          </p:cNvSpPr>
          <p:nvPr>
            <p:ph type="sldImg"/>
          </p:nvPr>
        </p:nvSpPr>
        <p:spPr>
          <a:xfrm>
            <a:off x="941388" y="720725"/>
            <a:ext cx="4960937" cy="3722688"/>
          </a:xfrm>
          <a:ln/>
        </p:spPr>
      </p:sp>
      <p:sp>
        <p:nvSpPr>
          <p:cNvPr id="3" name="Segnaposto note 2">
            <a:extLst>
              <a:ext uri="{FF2B5EF4-FFF2-40B4-BE49-F238E27FC236}">
                <a16:creationId xmlns:a16="http://schemas.microsoft.com/office/drawing/2014/main" id="{98FD3681-F6E6-EBD7-CA6A-37AF847F4136}"/>
              </a:ext>
            </a:extLst>
          </p:cNvPr>
          <p:cNvSpPr>
            <a:spLocks noGrp="1"/>
          </p:cNvSpPr>
          <p:nvPr>
            <p:ph type="body" sz="quarter" idx="3"/>
          </p:nvPr>
        </p:nvSpPr>
        <p:spPr/>
        <p:txBody>
          <a:bodyPr/>
          <a:lstStyle/>
          <a:p>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6CCD3512-F60C-4533-A8B6-03E19EF19CC2}"/>
              </a:ext>
            </a:extLst>
          </p:cNvPr>
          <p:cNvSpPr>
            <a:spLocks noGrp="1" noRot="1" noChangeAspect="1" noChangeArrowheads="1" noTextEdit="1"/>
          </p:cNvSpPr>
          <p:nvPr>
            <p:ph type="sldImg"/>
          </p:nvPr>
        </p:nvSpPr>
        <p:spPr>
          <a:ln/>
        </p:spPr>
      </p:sp>
      <p:sp>
        <p:nvSpPr>
          <p:cNvPr id="29699" name="Segnaposto note 2">
            <a:extLst>
              <a:ext uri="{FF2B5EF4-FFF2-40B4-BE49-F238E27FC236}">
                <a16:creationId xmlns:a16="http://schemas.microsoft.com/office/drawing/2014/main" id="{1F7BF14F-A783-43A4-8158-51851D77E3D1}"/>
              </a:ext>
            </a:extLst>
          </p:cNvPr>
          <p:cNvSpPr>
            <a:spLocks noGrp="1"/>
          </p:cNvSpPr>
          <p:nvPr>
            <p:ph type="body" idx="1"/>
          </p:nvPr>
        </p:nvSpPr>
        <p:spPr>
          <a:xfrm>
            <a:off x="680679" y="4716193"/>
            <a:ext cx="5611045" cy="4465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3200" b="0" dirty="0">
                <a:effectLst/>
              </a:rPr>
              <a:t>Infine, questo il quadro sinottico normativo aggiornato in cui ho evidenziato, in verde, i provvedimenti che hanno condotto all’introduzione nel bilancio della dimensione della sostenibilità.</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3200" b="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3200" b="0" dirty="0">
                <a:effectLst/>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3200" b="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500" b="0" dirty="0">
                <a:effectLst/>
              </a:rPr>
              <a:t>DECRETO LEGISLATIVO 2 febbraio 2007, n. 32 </a:t>
            </a:r>
          </a:p>
          <a:p>
            <a:r>
              <a:rPr lang="it-IT" sz="1500" b="0" dirty="0">
                <a:effectLst/>
              </a:rPr>
              <a:t>Attuazione della direttiva 2003/51/CE che modifica le direttive 78/660, 83/349, 86/635 e 91/674/CEE relative ai conti annuali e ai conti consolidati di taluni tipi di società, delle banche e altri istituti finanziari e delle imprese di assicurazione. </a:t>
            </a:r>
          </a:p>
          <a:p>
            <a:r>
              <a:rPr lang="it-IT" sz="1500" dirty="0"/>
              <a:t>note: Entrata in vigore del decreto: 12-4-2007 </a:t>
            </a:r>
            <a:r>
              <a:rPr lang="it-IT" sz="1500" i="1" dirty="0"/>
              <a:t>(Ultimo aggiornamento all'atto pubblicato il 30/03/2007)</a:t>
            </a:r>
            <a:r>
              <a:rPr lang="it-IT" sz="1500" dirty="0"/>
              <a:t> </a:t>
            </a:r>
          </a:p>
          <a:p>
            <a:pPr algn="l" rtl="0" eaLnBrk="0" fontAlgn="base" hangingPunct="0">
              <a:spcBef>
                <a:spcPct val="30000"/>
              </a:spcBef>
              <a:spcAft>
                <a:spcPct val="0"/>
              </a:spcAft>
            </a:pPr>
            <a:endParaRPr lang="it-IT" sz="1400" kern="1200" dirty="0">
              <a:solidFill>
                <a:schemeClr val="tx1"/>
              </a:solidFill>
              <a:latin typeface="Times New Roman" pitchFamily="18" charset="0"/>
              <a:ea typeface="+mn-ea"/>
              <a:cs typeface="Arial" panose="020B0604020202020204" pitchFamily="34" charset="0"/>
            </a:endParaRPr>
          </a:p>
          <a:p>
            <a:pPr algn="l" rtl="0" eaLnBrk="0" fontAlgn="base" hangingPunct="0">
              <a:spcBef>
                <a:spcPct val="30000"/>
              </a:spcBef>
              <a:spcAft>
                <a:spcPct val="0"/>
              </a:spcAft>
            </a:pPr>
            <a:r>
              <a:rPr lang="it-IT" sz="1400" kern="1200" dirty="0">
                <a:solidFill>
                  <a:schemeClr val="tx1"/>
                </a:solidFill>
                <a:latin typeface="Times New Roman" pitchFamily="18" charset="0"/>
                <a:ea typeface="+mn-ea"/>
                <a:cs typeface="Arial" panose="020B0604020202020204" pitchFamily="34" charset="0"/>
              </a:rPr>
              <a:t>DECRETO LEGISLATIVO 18 agosto 2015, n. 139  </a:t>
            </a:r>
          </a:p>
          <a:p>
            <a:pPr algn="l" rtl="0" eaLnBrk="0" fontAlgn="base" hangingPunct="0">
              <a:spcBef>
                <a:spcPct val="30000"/>
              </a:spcBef>
              <a:spcAft>
                <a:spcPct val="0"/>
              </a:spcAft>
            </a:pPr>
            <a:r>
              <a:rPr lang="it-IT" sz="1400" kern="1200" dirty="0">
                <a:solidFill>
                  <a:schemeClr val="tx1"/>
                </a:solidFill>
                <a:latin typeface="Times New Roman" pitchFamily="18" charset="0"/>
                <a:ea typeface="+mn-ea"/>
                <a:cs typeface="Arial" panose="020B0604020202020204" pitchFamily="34" charset="0"/>
              </a:rPr>
              <a:t>Attuazione della direttiva 2013/34/UE relativa ai bilanci d'esercizio, ai bilanci consolidati e alle relative relazioni di talune tipologie di imprese, recante modifica della direttiva 2006/43/CE e abrogazione delle direttive 78/660/CEE e 83/349/CEE, per la parte relativa alla disciplina del bilancio di esercizio e di quello consolidato per le società di capitali e gli altri soggetti individuati dalla legge. (15G00153) </a:t>
            </a:r>
            <a:r>
              <a:rPr lang="it-IT" sz="1400" kern="1200" dirty="0">
                <a:solidFill>
                  <a:schemeClr val="tx1"/>
                </a:solidFill>
                <a:latin typeface="Times New Roman" pitchFamily="18" charset="0"/>
                <a:ea typeface="+mn-ea"/>
                <a:cs typeface="Arial" panose="020B0604020202020204" pitchFamily="34" charset="0"/>
                <a:hlinkClick r:id="rId3">
                  <a:extLst>
                    <a:ext uri="{A12FA001-AC4F-418D-AE19-62706E023703}">
                      <ahyp:hlinkClr xmlns:ahyp="http://schemas.microsoft.com/office/drawing/2018/hyperlinkcolor" val="tx"/>
                    </a:ext>
                  </a:extLst>
                </a:hlinkClick>
              </a:rPr>
              <a:t>(GU Serie Generale n.205 del 04-09-2015)</a:t>
            </a:r>
            <a:r>
              <a:rPr lang="it-IT" sz="1400" kern="1200" dirty="0">
                <a:solidFill>
                  <a:schemeClr val="tx1"/>
                </a:solidFill>
                <a:latin typeface="Times New Roman" pitchFamily="18" charset="0"/>
                <a:ea typeface="+mn-ea"/>
                <a:cs typeface="Arial" panose="020B0604020202020204" pitchFamily="34" charset="0"/>
              </a:rPr>
              <a:t> </a:t>
            </a:r>
          </a:p>
          <a:p>
            <a:pPr algn="l" rtl="0" eaLnBrk="0" fontAlgn="base" hangingPunct="0">
              <a:spcBef>
                <a:spcPct val="30000"/>
              </a:spcBef>
              <a:spcAft>
                <a:spcPct val="0"/>
              </a:spcAft>
            </a:pPr>
            <a:r>
              <a:rPr lang="it-IT" sz="1400" kern="1200" dirty="0">
                <a:solidFill>
                  <a:schemeClr val="tx1"/>
                </a:solidFill>
                <a:latin typeface="Times New Roman" pitchFamily="18" charset="0"/>
                <a:ea typeface="+mn-ea"/>
                <a:cs typeface="Arial" panose="020B0604020202020204" pitchFamily="34" charset="0"/>
              </a:rPr>
              <a:t>note: Entrata in vigore del provvedimento: 01/01/2016 </a:t>
            </a:r>
          </a:p>
          <a:p>
            <a:endParaRPr lang="it-IT" altLang="it-IT" sz="1400" dirty="0">
              <a:cs typeface="Arial" panose="020B0604020202020204" pitchFamily="34" charset="0"/>
            </a:endParaRPr>
          </a:p>
          <a:p>
            <a:endParaRPr lang="it-IT" altLang="it-IT" sz="1400" dirty="0">
              <a:cs typeface="Arial" panose="020B0604020202020204" pitchFamily="34" charset="0"/>
            </a:endParaRPr>
          </a:p>
          <a:p>
            <a:endParaRPr lang="it-IT" altLang="it-IT" sz="1400" dirty="0">
              <a:cs typeface="Arial" panose="020B0604020202020204" pitchFamily="34" charset="0"/>
            </a:endParaRPr>
          </a:p>
        </p:txBody>
      </p:sp>
      <p:sp>
        <p:nvSpPr>
          <p:cNvPr id="29700" name="Segnaposto numero diapositiva 3">
            <a:extLst>
              <a:ext uri="{FF2B5EF4-FFF2-40B4-BE49-F238E27FC236}">
                <a16:creationId xmlns:a16="http://schemas.microsoft.com/office/drawing/2014/main" id="{A3A58292-182D-460C-905A-9A0EED16B5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564">
              <a:spcBef>
                <a:spcPct val="30000"/>
              </a:spcBef>
              <a:defRPr sz="1200">
                <a:solidFill>
                  <a:schemeClr val="tx1"/>
                </a:solidFill>
                <a:latin typeface="Times New Roman" panose="02020603050405020304" pitchFamily="18" charset="0"/>
                <a:cs typeface="Arial" panose="020B0604020202020204" pitchFamily="34" charset="0"/>
              </a:defRPr>
            </a:lvl1pPr>
            <a:lvl2pPr marL="716650" indent="-275634" defTabSz="932564">
              <a:spcBef>
                <a:spcPct val="30000"/>
              </a:spcBef>
              <a:defRPr sz="1200">
                <a:solidFill>
                  <a:schemeClr val="tx1"/>
                </a:solidFill>
                <a:latin typeface="Times New Roman" panose="02020603050405020304" pitchFamily="18" charset="0"/>
                <a:cs typeface="Arial" panose="020B0604020202020204" pitchFamily="34" charset="0"/>
              </a:defRPr>
            </a:lvl2pPr>
            <a:lvl3pPr marL="1102538" indent="-220508" defTabSz="932564">
              <a:spcBef>
                <a:spcPct val="30000"/>
              </a:spcBef>
              <a:defRPr sz="1200">
                <a:solidFill>
                  <a:schemeClr val="tx1"/>
                </a:solidFill>
                <a:latin typeface="Times New Roman" panose="02020603050405020304" pitchFamily="18" charset="0"/>
                <a:cs typeface="Arial" panose="020B0604020202020204" pitchFamily="34" charset="0"/>
              </a:defRPr>
            </a:lvl3pPr>
            <a:lvl4pPr marL="1543553" indent="-220508" defTabSz="932564">
              <a:spcBef>
                <a:spcPct val="30000"/>
              </a:spcBef>
              <a:defRPr sz="1200">
                <a:solidFill>
                  <a:schemeClr val="tx1"/>
                </a:solidFill>
                <a:latin typeface="Times New Roman" panose="02020603050405020304" pitchFamily="18" charset="0"/>
                <a:cs typeface="Arial" panose="020B0604020202020204" pitchFamily="34" charset="0"/>
              </a:defRPr>
            </a:lvl4pPr>
            <a:lvl5pPr marL="1984568" indent="-220508" defTabSz="932564">
              <a:spcBef>
                <a:spcPct val="30000"/>
              </a:spcBef>
              <a:defRPr sz="1200">
                <a:solidFill>
                  <a:schemeClr val="tx1"/>
                </a:solidFill>
                <a:latin typeface="Times New Roman" panose="02020603050405020304" pitchFamily="18" charset="0"/>
                <a:cs typeface="Arial" panose="020B0604020202020204" pitchFamily="34" charset="0"/>
              </a:defRPr>
            </a:lvl5pPr>
            <a:lvl6pPr marL="2425583" indent="-220508" defTabSz="93256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866598" indent="-220508" defTabSz="93256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307613" indent="-220508" defTabSz="93256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748629" indent="-220508" defTabSz="93256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3C48886-F538-468A-B003-297B7D47EE2A}" type="slidenum">
              <a:rPr lang="it-IT" altLang="it-IT" sz="1300"/>
              <a:pPr>
                <a:spcBef>
                  <a:spcPct val="0"/>
                </a:spcBef>
              </a:pPr>
              <a:t>10</a:t>
            </a:fld>
            <a:endParaRPr lang="it-IT" altLang="it-IT" sz="1300"/>
          </a:p>
        </p:txBody>
      </p:sp>
    </p:spTree>
    <p:extLst>
      <p:ext uri="{BB962C8B-B14F-4D97-AF65-F5344CB8AC3E}">
        <p14:creationId xmlns:p14="http://schemas.microsoft.com/office/powerpoint/2010/main" val="43499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1DC05-70F0-43CD-5085-AC86208DBF33}"/>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1354270E-8C9D-0D48-E8F5-69788468C25A}"/>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87A06900-1835-512E-906F-D35F4A470A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800" dirty="0">
                <a:effectLst/>
                <a:latin typeface="Times New Roman" panose="02020603050405020304" pitchFamily="18" charset="0"/>
                <a:ea typeface="Times New Roman" panose="02020603050405020304" pitchFamily="18" charset="0"/>
              </a:rPr>
              <a:t>Lettura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800" dirty="0" err="1">
                <a:effectLst/>
                <a:latin typeface="Times New Roman" panose="02020603050405020304" pitchFamily="18" charset="0"/>
                <a:ea typeface="Times New Roman" panose="02020603050405020304" pitchFamily="18" charset="0"/>
              </a:rPr>
              <a:t>Intangible</a:t>
            </a:r>
            <a:r>
              <a:rPr lang="it-IT" sz="1800" dirty="0">
                <a:effectLst/>
                <a:latin typeface="Times New Roman" panose="02020603050405020304" pitchFamily="18" charset="0"/>
                <a:ea typeface="Times New Roman" panose="02020603050405020304" pitchFamily="18" charset="0"/>
              </a:rPr>
              <a:t>: art. 19 AD ripreso da art. 15 D. Lgs 125 (per imprese di grandi dimensioni e PMI quotate). Di grande rilievo l’avere previsto nella disclosure di bilancio l’informatica sui cd, intangibili (capitale umano, organizzativo, relazionale) su cui si fonda spesso, andando ben oltre i valori del patrimonio «contabile», il valore delle aziende (si veda, ad esempio, la reputazione aziendale, quale fattore fortemente influenzato dalla natura ESG),</a:t>
            </a:r>
            <a:endParaRPr lang="it-IT" altLang="it-IT" sz="1200" dirty="0">
              <a:solidFill>
                <a:srgbClr val="000000"/>
              </a:solidFill>
            </a:endParaRP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AAF24069-1163-40BB-F763-01A8922C81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11</a:t>
            </a:fld>
            <a:endParaRPr lang="it-IT" altLang="it-IT" sz="1300"/>
          </a:p>
        </p:txBody>
      </p:sp>
    </p:spTree>
    <p:extLst>
      <p:ext uri="{BB962C8B-B14F-4D97-AF65-F5344CB8AC3E}">
        <p14:creationId xmlns:p14="http://schemas.microsoft.com/office/powerpoint/2010/main" val="225546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0678" y="4716884"/>
            <a:ext cx="5436317" cy="4465216"/>
          </a:xfrm>
        </p:spPr>
        <p:txBody>
          <a:bodyPr/>
          <a:lstStyle/>
          <a:p>
            <a:r>
              <a:rPr lang="it-IT" altLang="it-IT" sz="800" dirty="0">
                <a:cs typeface="Arial" panose="020B0604020202020204" pitchFamily="34" charset="0"/>
              </a:rPr>
              <a:t>Come abbiamo detto, la Direttiva 95, nel modificare l’art. 46 della Dir. 78/660/CEE («IV DIR: CEE») traslata nella 2013/34/UE,  aveva previsto l’inclusione nell’</a:t>
            </a:r>
            <a:r>
              <a:rPr lang="it-IT" altLang="it-IT" sz="800" i="1" dirty="0" err="1">
                <a:cs typeface="Arial" panose="020B0604020202020204" pitchFamily="34" charset="0"/>
              </a:rPr>
              <a:t>annual</a:t>
            </a:r>
            <a:r>
              <a:rPr lang="it-IT" altLang="it-IT" sz="800" i="1" dirty="0">
                <a:cs typeface="Arial" panose="020B0604020202020204" pitchFamily="34" charset="0"/>
              </a:rPr>
              <a:t> report </a:t>
            </a:r>
            <a:r>
              <a:rPr lang="it-IT" altLang="it-IT" sz="800" dirty="0">
                <a:cs typeface="Arial" panose="020B0604020202020204" pitchFamily="34" charset="0"/>
              </a:rPr>
              <a:t>di una dichiarazione di carattere non finanziario (</a:t>
            </a:r>
            <a:r>
              <a:rPr lang="it-IT" altLang="it-IT" sz="800" b="0" dirty="0">
                <a:cs typeface="Arial" panose="020B0604020202020204" pitchFamily="34" charset="0"/>
              </a:rPr>
              <a:t>artt. 19 bis e 29 bis di </a:t>
            </a:r>
            <a:r>
              <a:rPr lang="it-IT" altLang="it-IT" sz="800" dirty="0">
                <a:cs typeface="Arial" panose="020B0604020202020204" pitchFamily="34" charset="0"/>
              </a:rPr>
              <a:t>nuova introduzione nella direttiva contabile) contenente almeno informazioni (i) sui diritti sociali, ambientali, umani, lotta alla corruzione attiva e passiva </a:t>
            </a:r>
            <a:r>
              <a:rPr lang="it-IT" altLang="it-IT" sz="800" i="1" dirty="0">
                <a:cs typeface="Arial" panose="020B0604020202020204" pitchFamily="34" charset="0"/>
              </a:rPr>
              <a:t>nonché (ii) </a:t>
            </a:r>
            <a:r>
              <a:rPr lang="it-IT" altLang="it-IT" sz="800" dirty="0">
                <a:cs typeface="Arial" panose="020B0604020202020204" pitchFamily="34" charset="0"/>
              </a:rPr>
              <a:t>sulle politiche di diversità nella composizione degli organi direttivi e di controllo.</a:t>
            </a:r>
          </a:p>
          <a:p>
            <a:endParaRPr lang="it-IT" altLang="it-IT" sz="800" dirty="0">
              <a:cs typeface="Arial" panose="020B0604020202020204" pitchFamily="34" charset="0"/>
            </a:endParaRPr>
          </a:p>
          <a:p>
            <a:r>
              <a:rPr lang="it-IT" altLang="it-IT" sz="800" dirty="0">
                <a:cs typeface="Arial" panose="020B0604020202020204" pitchFamily="34" charset="0"/>
              </a:rPr>
              <a:t>IL D. Lgs. 245/2016 ha introdotto l’obbligo della DNF per gli EIP a partire dai bilanci 2017.</a:t>
            </a:r>
          </a:p>
          <a:p>
            <a:endParaRPr lang="it-IT" altLang="it-IT" sz="800" dirty="0">
              <a:cs typeface="Arial" panose="020B0604020202020204" pitchFamily="34" charset="0"/>
            </a:endParaRPr>
          </a:p>
          <a:p>
            <a:endParaRPr lang="it-IT" altLang="it-IT" sz="800" dirty="0">
              <a:cs typeface="Arial" panose="020B0604020202020204" pitchFamily="34" charset="0"/>
            </a:endParaRPr>
          </a:p>
          <a:p>
            <a:r>
              <a:rPr lang="it-IT" altLang="it-IT" sz="800" u="sng" dirty="0">
                <a:cs typeface="Arial" panose="020B0604020202020204" pitchFamily="34" charset="0"/>
              </a:rPr>
              <a:t>Ambito stimato di applicazione:</a:t>
            </a:r>
          </a:p>
          <a:p>
            <a:r>
              <a:rPr lang="it-IT" altLang="it-IT" sz="800" dirty="0">
                <a:cs typeface="Arial" panose="020B0604020202020204" pitchFamily="34" charset="0"/>
              </a:rPr>
              <a:t>Grandi società quotate e non quotate con + 500 dipendenti</a:t>
            </a:r>
          </a:p>
          <a:p>
            <a:r>
              <a:rPr lang="it-IT" altLang="it-IT" sz="800" dirty="0">
                <a:cs typeface="Arial" panose="020B0604020202020204" pitchFamily="34" charset="0"/>
              </a:rPr>
              <a:t>Totale bilancio &gt; 20 mio</a:t>
            </a:r>
          </a:p>
          <a:p>
            <a:r>
              <a:rPr lang="it-IT" altLang="it-IT" sz="800" dirty="0">
                <a:cs typeface="Arial" panose="020B0604020202020204" pitchFamily="34" charset="0"/>
              </a:rPr>
              <a:t>Fatturato &gt; 40 mio</a:t>
            </a:r>
          </a:p>
          <a:p>
            <a:r>
              <a:rPr lang="it-IT" altLang="it-IT" sz="800" dirty="0">
                <a:cs typeface="Arial" panose="020B0604020202020204" pitchFamily="34" charset="0"/>
              </a:rPr>
              <a:t>Circa 11.000 società in EU</a:t>
            </a:r>
          </a:p>
          <a:p>
            <a:pPr marL="0" indent="0" algn="l">
              <a:buFont typeface="Arial" panose="020B0604020202020204" pitchFamily="34" charset="0"/>
              <a:buNone/>
            </a:pPr>
            <a:endParaRPr lang="it-IT" sz="600" dirty="0">
              <a:cs typeface="Times New Roman" panose="02020603050405020304" pitchFamily="18" charset="0"/>
            </a:endParaRPr>
          </a:p>
          <a:p>
            <a:pPr marL="0" indent="0" algn="l">
              <a:buFont typeface="Arial" panose="020B0604020202020204" pitchFamily="34" charset="0"/>
              <a:buNone/>
            </a:pPr>
            <a:r>
              <a:rPr lang="it-IT" sz="600" dirty="0">
                <a:cs typeface="Times New Roman" panose="02020603050405020304" pitchFamily="18" charset="0"/>
              </a:rPr>
              <a:t>La direttiva 2464 (cd. CSRD), intervenendo nuovamente sulla direttiva contabile (art. 1 punto 8), con l’art. 1 punto 8 introduce nell’AD il nuovo Capo 6 bis «Principi di rendicontazione di sostenibilità» ed in particolare l’</a:t>
            </a:r>
            <a:r>
              <a:rPr lang="it-IT" sz="600" b="1" dirty="0">
                <a:cs typeface="Times New Roman" panose="02020603050405020304" pitchFamily="18" charset="0"/>
              </a:rPr>
              <a:t>art. 29 ter </a:t>
            </a:r>
            <a:r>
              <a:rPr lang="it-IT" sz="600" dirty="0">
                <a:cs typeface="Times New Roman" panose="02020603050405020304" pitchFamily="18" charset="0"/>
              </a:rPr>
              <a:t>che definisce i </a:t>
            </a:r>
            <a:r>
              <a:rPr lang="it-IT" sz="600" b="1" dirty="0">
                <a:cs typeface="Times New Roman" panose="02020603050405020304" pitchFamily="18" charset="0"/>
              </a:rPr>
              <a:t>principi di informativa sulla sostenibilità </a:t>
            </a:r>
            <a:r>
              <a:rPr lang="it-IT" sz="600" dirty="0">
                <a:cs typeface="Times New Roman" panose="02020603050405020304" pitchFamily="18" charset="0"/>
              </a:rPr>
              <a:t>cui dovranno attenersi le imprese tenute alla predisposizione della DNF. Nel comma 2 di tale nuovo articolo vengono elencati i </a:t>
            </a:r>
            <a:r>
              <a:rPr lang="it-IT" sz="600" b="1" dirty="0">
                <a:cs typeface="Times New Roman" panose="02020603050405020304" pitchFamily="18" charset="0"/>
              </a:rPr>
              <a:t>principi generali </a:t>
            </a:r>
            <a:r>
              <a:rPr lang="it-IT" sz="600" dirty="0">
                <a:cs typeface="Times New Roman" panose="02020603050405020304" pitchFamily="18" charset="0"/>
              </a:rPr>
              <a:t>che dovranno sovraintendere la predetta informativa: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600" dirty="0">
                <a:effectLst/>
                <a:latin typeface="Times New Roman" panose="02020603050405020304" pitchFamily="18" charset="0"/>
                <a:ea typeface="Calibri" panose="020F0502020204030204" pitchFamily="34" charset="0"/>
              </a:rPr>
              <a:t>Comprensibilità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600" dirty="0">
                <a:effectLst/>
                <a:latin typeface="Times New Roman" panose="02020603050405020304" pitchFamily="18" charset="0"/>
                <a:ea typeface="Calibri" panose="020F0502020204030204" pitchFamily="34" charset="0"/>
              </a:rPr>
              <a:t>Pertinenza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600" dirty="0">
                <a:effectLst/>
                <a:latin typeface="Times New Roman" panose="02020603050405020304" pitchFamily="18" charset="0"/>
                <a:ea typeface="Calibri" panose="020F0502020204030204" pitchFamily="34" charset="0"/>
              </a:rPr>
              <a:t>Rappresentatività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600" dirty="0">
                <a:effectLst/>
                <a:latin typeface="Times New Roman" panose="02020603050405020304" pitchFamily="18" charset="0"/>
                <a:ea typeface="Calibri" panose="020F0502020204030204" pitchFamily="34" charset="0"/>
              </a:rPr>
              <a:t>Verificabilità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600" dirty="0">
                <a:effectLst/>
                <a:latin typeface="Times New Roman" panose="02020603050405020304" pitchFamily="18" charset="0"/>
                <a:ea typeface="Calibri" panose="020F0502020204030204" pitchFamily="34" charset="0"/>
              </a:rPr>
              <a:t>Comparabilità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600" dirty="0">
                <a:effectLst/>
                <a:latin typeface="Times New Roman" panose="02020603050405020304" pitchFamily="18" charset="0"/>
                <a:ea typeface="Calibri" panose="020F0502020204030204" pitchFamily="34" charset="0"/>
              </a:rPr>
              <a:t>Rappresentazione fedele</a:t>
            </a:r>
          </a:p>
          <a:p>
            <a:pPr marL="0" indent="0" algn="l">
              <a:buFont typeface="Arial" panose="020B0604020202020204" pitchFamily="34" charset="0"/>
              <a:buNone/>
            </a:pPr>
            <a:r>
              <a:rPr lang="it-IT" sz="600" dirty="0">
                <a:cs typeface="Times New Roman" panose="02020603050405020304" pitchFamily="18" charset="0"/>
              </a:rPr>
              <a:t>Lo stesso comma 2 specifica nel dettaglio le informazioni da riportare per ciascuno dei profili ESG della sostenibilità (vedere slide successive)</a:t>
            </a:r>
          </a:p>
          <a:p>
            <a:pPr marL="0" indent="0" algn="l">
              <a:buFont typeface="Arial" panose="020B0604020202020204" pitchFamily="34" charset="0"/>
              <a:buNone/>
            </a:pPr>
            <a:endParaRPr lang="it-IT" sz="600" dirty="0">
              <a:cs typeface="Times New Roman" panose="02020603050405020304" pitchFamily="18" charset="0"/>
            </a:endParaRPr>
          </a:p>
          <a:p>
            <a:pPr marL="0" indent="0" algn="l">
              <a:buFont typeface="Arial" panose="020B0604020202020204" pitchFamily="34" charset="0"/>
              <a:buNone/>
            </a:pPr>
            <a:r>
              <a:rPr lang="it-IT" sz="600" dirty="0">
                <a:cs typeface="Times New Roman" panose="02020603050405020304" pitchFamily="18" charset="0"/>
              </a:rPr>
              <a:t>Il D. Lgs. 124/2025 ha abrogato il 254 ed introdotto l’obbligo della RS dall’esercizio 2024 (con primo report nel 2025) per le imprese prima soggette alla DNF.</a:t>
            </a:r>
          </a:p>
          <a:p>
            <a:pPr marL="0" indent="0" algn="l">
              <a:buFont typeface="Arial" panose="020B0604020202020204" pitchFamily="34" charset="0"/>
              <a:buNone/>
            </a:pPr>
            <a:endParaRPr lang="it-IT" sz="600" dirty="0">
              <a:cs typeface="Times New Roman" panose="02020603050405020304" pitchFamily="18" charset="0"/>
            </a:endParaRPr>
          </a:p>
          <a:p>
            <a:r>
              <a:rPr lang="it-IT" altLang="it-IT" sz="600" u="sng" dirty="0">
                <a:cs typeface="Arial" panose="020B0604020202020204" pitchFamily="34" charset="0"/>
              </a:rPr>
              <a:t>Ambito stimato di applicazione (ante «Omnibus»)</a:t>
            </a:r>
          </a:p>
          <a:p>
            <a:r>
              <a:rPr lang="it-IT" altLang="it-IT" sz="600" dirty="0">
                <a:cs typeface="Arial" panose="020B0604020202020204" pitchFamily="34" charset="0"/>
              </a:rPr>
              <a:t>Tutte le società quotate (eccetto le microimprese)</a:t>
            </a:r>
          </a:p>
          <a:p>
            <a:r>
              <a:rPr lang="it-IT" altLang="it-IT" sz="600" dirty="0">
                <a:cs typeface="Arial" panose="020B0604020202020204" pitchFamily="34" charset="0"/>
              </a:rPr>
              <a:t>Tutte le grandi imprese, con due dei tre seguenti requisiti:</a:t>
            </a:r>
          </a:p>
          <a:p>
            <a:r>
              <a:rPr lang="it-IT" altLang="it-IT" sz="600" dirty="0">
                <a:cs typeface="Arial" panose="020B0604020202020204" pitchFamily="34" charset="0"/>
              </a:rPr>
              <a:t>+ 250 dipendenti</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600" dirty="0">
                <a:cs typeface="Arial" panose="020B0604020202020204" pitchFamily="34" charset="0"/>
              </a:rPr>
              <a:t>Fatturato &gt; 40 mio</a:t>
            </a:r>
          </a:p>
          <a:p>
            <a:r>
              <a:rPr lang="it-IT" altLang="it-IT" sz="600" dirty="0">
                <a:cs typeface="Arial" panose="020B0604020202020204" pitchFamily="34" charset="0"/>
              </a:rPr>
              <a:t>Attivo &gt; 20 mio</a:t>
            </a:r>
          </a:p>
          <a:p>
            <a:r>
              <a:rPr lang="it-IT" altLang="it-IT" sz="600" dirty="0">
                <a:cs typeface="Arial" panose="020B0604020202020204" pitchFamily="34" charset="0"/>
              </a:rPr>
              <a:t>Gruppi extra-UE che generano &gt;150 mio di fatturato nell’UE</a:t>
            </a:r>
          </a:p>
          <a:p>
            <a:r>
              <a:rPr lang="it-IT" altLang="it-IT" sz="600" dirty="0">
                <a:cs typeface="Arial" panose="020B0604020202020204" pitchFamily="34" charset="0"/>
              </a:rPr>
              <a:t>Circa 49.000 società in EU</a:t>
            </a:r>
          </a:p>
          <a:p>
            <a:pPr marL="0" indent="0" algn="l">
              <a:buFont typeface="Arial" panose="020B0604020202020204" pitchFamily="34" charset="0"/>
              <a:buNone/>
            </a:pPr>
            <a:endParaRPr lang="it-IT" sz="600" dirty="0">
              <a:cs typeface="Times New Roman" panose="02020603050405020304" pitchFamily="18" charset="0"/>
            </a:endParaRPr>
          </a:p>
          <a:p>
            <a:pPr marL="0" indent="0" algn="l">
              <a:buFont typeface="Arial" panose="020B0604020202020204" pitchFamily="34" charset="0"/>
              <a:buNone/>
            </a:pPr>
            <a:endParaRPr lang="it-IT" sz="600" dirty="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AD17EF4A-A431-4F8D-881F-61B9F0328B29}" type="slidenum">
              <a:rPr lang="it-IT" smtClean="0"/>
              <a:pPr>
                <a:defRPr/>
              </a:pPr>
              <a:t>12</a:t>
            </a:fld>
            <a:endParaRPr lang="it-IT"/>
          </a:p>
        </p:txBody>
      </p:sp>
    </p:spTree>
    <p:extLst>
      <p:ext uri="{BB962C8B-B14F-4D97-AF65-F5344CB8AC3E}">
        <p14:creationId xmlns:p14="http://schemas.microsoft.com/office/powerpoint/2010/main" val="428512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15AA6-A2BC-4599-DAC1-97657EB2983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B7EB31A-6ECE-22A1-2317-87D99895CBC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91830FF-3C84-291F-31F5-F57F0ED8D9CB}"/>
              </a:ext>
            </a:extLst>
          </p:cNvPr>
          <p:cNvSpPr>
            <a:spLocks noGrp="1"/>
          </p:cNvSpPr>
          <p:nvPr>
            <p:ph type="body" idx="1"/>
          </p:nvPr>
        </p:nvSpPr>
        <p:spPr>
          <a:xfrm>
            <a:off x="680678" y="4716884"/>
            <a:ext cx="5436317" cy="4465216"/>
          </a:xfrm>
        </p:spPr>
        <p:txBody>
          <a:bodyPr/>
          <a:lstStyle/>
          <a:p>
            <a:pPr marL="0" indent="0" algn="l">
              <a:buFont typeface="Arial" panose="020B0604020202020204" pitchFamily="34" charset="0"/>
              <a:buNone/>
            </a:pPr>
            <a:r>
              <a:rPr lang="it-IT" sz="1100" dirty="0">
                <a:cs typeface="Times New Roman" panose="02020603050405020304" pitchFamily="18" charset="0"/>
              </a:rPr>
              <a:t>Il nuovo art. 19-bis definisce il più ampio quadro della comunicazione societaria sulla sostenibilità (denominato «</a:t>
            </a:r>
            <a:r>
              <a:rPr lang="it-IT" sz="1100" dirty="0" err="1">
                <a:cs typeface="Times New Roman" panose="02020603050405020304" pitchFamily="18" charset="0"/>
              </a:rPr>
              <a:t>Sustainabilty</a:t>
            </a:r>
            <a:r>
              <a:rPr lang="it-IT" sz="1100" dirty="0">
                <a:cs typeface="Times New Roman" panose="02020603050405020304" pitchFamily="18" charset="0"/>
              </a:rPr>
              <a:t> Statement»), che è andato a sostituire la DNF.</a:t>
            </a:r>
          </a:p>
          <a:p>
            <a:pPr marL="0" indent="0" algn="l">
              <a:buFont typeface="Arial" panose="020B0604020202020204" pitchFamily="34" charset="0"/>
              <a:buNone/>
            </a:pPr>
            <a:r>
              <a:rPr lang="it-IT" sz="1100" dirty="0">
                <a:cs typeface="Times New Roman" panose="02020603050405020304" pitchFamily="18" charset="0"/>
              </a:rPr>
              <a:t>Come previsto al comma 1, la comunicazione, declinando il principio della doppia rilevanza, o «doppia materialità», deve contenere le «informazioni necessarie alla comprensione dell'impatto dell'impresa sulle questioni di sostenibilità, nonché … alla comprensione del modo in cui le questioni di sostenibilità influiscono sull'andamento dell'impresa, sui suoi risultati e sulla sua situazione».</a:t>
            </a:r>
          </a:p>
          <a:p>
            <a:pPr marL="0" indent="0" algn="l">
              <a:buFont typeface="Arial" panose="020B0604020202020204" pitchFamily="34" charset="0"/>
              <a:buNone/>
            </a:pPr>
            <a:endParaRPr lang="it-IT" sz="1100" dirty="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C51A5D75-068D-144C-1A3E-BBED2251896F}"/>
              </a:ext>
            </a:extLst>
          </p:cNvPr>
          <p:cNvSpPr>
            <a:spLocks noGrp="1"/>
          </p:cNvSpPr>
          <p:nvPr>
            <p:ph type="sldNum" sz="quarter" idx="5"/>
          </p:nvPr>
        </p:nvSpPr>
        <p:spPr/>
        <p:txBody>
          <a:bodyPr/>
          <a:lstStyle/>
          <a:p>
            <a:pPr>
              <a:defRPr/>
            </a:pPr>
            <a:fld id="{AD17EF4A-A431-4F8D-881F-61B9F0328B29}" type="slidenum">
              <a:rPr lang="it-IT" smtClean="0"/>
              <a:pPr>
                <a:defRPr/>
              </a:pPr>
              <a:t>13</a:t>
            </a:fld>
            <a:endParaRPr lang="it-IT"/>
          </a:p>
        </p:txBody>
      </p:sp>
    </p:spTree>
    <p:extLst>
      <p:ext uri="{BB962C8B-B14F-4D97-AF65-F5344CB8AC3E}">
        <p14:creationId xmlns:p14="http://schemas.microsoft.com/office/powerpoint/2010/main" val="288050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C7B0-09CF-D797-99D5-FCE12908A26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57A356F-ACA1-D094-3658-EC5EBA7DEA3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0EC02A0-47E2-63E3-CCFF-1432DCE932B8}"/>
              </a:ext>
            </a:extLst>
          </p:cNvPr>
          <p:cNvSpPr>
            <a:spLocks noGrp="1"/>
          </p:cNvSpPr>
          <p:nvPr>
            <p:ph type="body" idx="1"/>
          </p:nvPr>
        </p:nvSpPr>
        <p:spPr>
          <a:xfrm>
            <a:off x="680678" y="4716884"/>
            <a:ext cx="5436317" cy="4465216"/>
          </a:xfrm>
        </p:spPr>
        <p:txBody>
          <a:bodyPr/>
          <a:lstStyle/>
          <a:p>
            <a:pPr marL="0" indent="0" algn="l">
              <a:buFont typeface="Arial" panose="020B0604020202020204" pitchFamily="34" charset="0"/>
              <a:buNone/>
            </a:pPr>
            <a:r>
              <a:rPr lang="it-IT" sz="1100" dirty="0">
                <a:cs typeface="Times New Roman" panose="02020603050405020304" pitchFamily="18" charset="0"/>
              </a:rPr>
              <a:t>Qui rappresentato il principio della «doppia materialità», richiamando gli specifici </a:t>
            </a:r>
            <a:r>
              <a:rPr lang="it-IT" sz="1100" dirty="0" err="1">
                <a:cs typeface="Times New Roman" panose="02020603050405020304" pitchFamily="18" charset="0"/>
              </a:rPr>
              <a:t>datapoint</a:t>
            </a:r>
            <a:r>
              <a:rPr lang="it-IT" sz="1100" dirty="0">
                <a:cs typeface="Times New Roman" panose="02020603050405020304" pitchFamily="18" charset="0"/>
              </a:rPr>
              <a:t> di ESRS 1 ove esso viene definito nel dettaglio.</a:t>
            </a:r>
          </a:p>
          <a:p>
            <a:pPr marL="0" indent="0" algn="l">
              <a:buFont typeface="Arial" panose="020B0604020202020204" pitchFamily="34" charset="0"/>
              <a:buNone/>
            </a:pPr>
            <a:r>
              <a:rPr lang="it-IT" sz="1100" dirty="0">
                <a:cs typeface="Times New Roman" panose="02020603050405020304" pitchFamily="18" charset="0"/>
              </a:rPr>
              <a:t>ESRS 1 riporta altresì un’apposita appendice per supportare il processo decisionale ai fini dell’analisi in oggetto (</a:t>
            </a:r>
            <a:r>
              <a:rPr lang="it-IT" sz="1100" dirty="0" err="1">
                <a:cs typeface="Times New Roman" panose="02020603050405020304" pitchFamily="18" charset="0"/>
              </a:rPr>
              <a:t>Appendix</a:t>
            </a:r>
            <a:r>
              <a:rPr lang="it-IT" sz="1100" dirty="0">
                <a:cs typeface="Times New Roman" panose="02020603050405020304" pitchFamily="18" charset="0"/>
              </a:rPr>
              <a:t> 3).</a:t>
            </a:r>
          </a:p>
        </p:txBody>
      </p:sp>
      <p:sp>
        <p:nvSpPr>
          <p:cNvPr id="4" name="Segnaposto numero diapositiva 3">
            <a:extLst>
              <a:ext uri="{FF2B5EF4-FFF2-40B4-BE49-F238E27FC236}">
                <a16:creationId xmlns:a16="http://schemas.microsoft.com/office/drawing/2014/main" id="{C837A972-2463-B6E3-3D28-FE206DFE49B6}"/>
              </a:ext>
            </a:extLst>
          </p:cNvPr>
          <p:cNvSpPr>
            <a:spLocks noGrp="1"/>
          </p:cNvSpPr>
          <p:nvPr>
            <p:ph type="sldNum" sz="quarter" idx="5"/>
          </p:nvPr>
        </p:nvSpPr>
        <p:spPr/>
        <p:txBody>
          <a:bodyPr/>
          <a:lstStyle/>
          <a:p>
            <a:pPr>
              <a:defRPr/>
            </a:pPr>
            <a:fld id="{AD17EF4A-A431-4F8D-881F-61B9F0328B29}" type="slidenum">
              <a:rPr lang="it-IT" smtClean="0"/>
              <a:pPr>
                <a:defRPr/>
              </a:pPr>
              <a:t>14</a:t>
            </a:fld>
            <a:endParaRPr lang="it-IT"/>
          </a:p>
        </p:txBody>
      </p:sp>
    </p:spTree>
    <p:extLst>
      <p:ext uri="{BB962C8B-B14F-4D97-AF65-F5344CB8AC3E}">
        <p14:creationId xmlns:p14="http://schemas.microsoft.com/office/powerpoint/2010/main" val="362387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0678" y="4716884"/>
            <a:ext cx="5436317" cy="4465216"/>
          </a:xfrm>
        </p:spPr>
        <p:txBody>
          <a:bodyPr/>
          <a:lstStyle/>
          <a:p>
            <a:pPr marL="0" indent="0" algn="l">
              <a:buFont typeface="Arial" panose="020B0604020202020204" pitchFamily="34" charset="0"/>
              <a:buNone/>
            </a:pPr>
            <a:r>
              <a:rPr lang="it-IT" sz="1100" dirty="0">
                <a:cs typeface="Times New Roman" panose="02020603050405020304" pitchFamily="18" charset="0"/>
              </a:rPr>
              <a:t>Al comma 2 del medesimo </a:t>
            </a:r>
            <a:r>
              <a:rPr lang="it-IT" sz="1100" b="1" dirty="0">
                <a:cs typeface="Times New Roman" panose="02020603050405020304" pitchFamily="18" charset="0"/>
              </a:rPr>
              <a:t>art. 19 bis </a:t>
            </a:r>
            <a:r>
              <a:rPr lang="it-IT" sz="1100" dirty="0">
                <a:cs typeface="Times New Roman" panose="02020603050405020304" pitchFamily="18" charset="0"/>
              </a:rPr>
              <a:t>così come sostituito dalla CSRD sono riportati i contenuti delle informazioni di cui al comma 1, e tra questi segnaliamo che esse dovranno includere:</a:t>
            </a:r>
          </a:p>
          <a:p>
            <a:pPr marL="171450" indent="-171450" algn="l">
              <a:buFont typeface="Wingdings" panose="05000000000000000000" pitchFamily="2" charset="2"/>
              <a:buChar char="Ø"/>
            </a:pPr>
            <a:r>
              <a:rPr lang="it-IT" sz="1100" dirty="0">
                <a:cs typeface="Times New Roman" panose="02020603050405020304" pitchFamily="18" charset="0"/>
              </a:rPr>
              <a:t>una breve descrizione del modello e della strategia aziendali dell'impresa, con particolare riferimento ai rischi connessi alle questioni di sostenibilità, nonché -nella considerazione degli interessi degli stakeholder- le relative modalità di attuazione, gli impatti e le sottostanti opportunità per le imprese;</a:t>
            </a:r>
          </a:p>
          <a:p>
            <a:pPr marL="171450" indent="-171450" algn="l">
              <a:buFont typeface="Wingdings" panose="05000000000000000000" pitchFamily="2" charset="2"/>
              <a:buChar char="Ø"/>
            </a:pPr>
            <a:r>
              <a:rPr lang="it-IT" sz="1100" dirty="0">
                <a:cs typeface="Times New Roman" panose="02020603050405020304" pitchFamily="18" charset="0"/>
              </a:rPr>
              <a:t>la coerenza dei piani d’impresa con gli obiettivi della transizione vs. un’economia sostenibile;</a:t>
            </a:r>
          </a:p>
          <a:p>
            <a:pPr marL="171450" indent="-171450" algn="l">
              <a:buFont typeface="Wingdings" panose="05000000000000000000" pitchFamily="2" charset="2"/>
              <a:buChar char="Ø"/>
            </a:pPr>
            <a:r>
              <a:rPr lang="it-IT" sz="1100" dirty="0">
                <a:cs typeface="Times New Roman" panose="02020603050405020304" pitchFamily="18" charset="0"/>
              </a:rPr>
              <a:t>una descrizione del ruolo degli organi di amministrazione, gestione e controllo per quanto riguarda le questioni di sostenibilità, e le relative competenze.</a:t>
            </a:r>
          </a:p>
          <a:p>
            <a:pPr marL="0" indent="0" algn="l">
              <a:buFont typeface="Wingdings" panose="05000000000000000000" pitchFamily="2" charset="2"/>
              <a:buNone/>
            </a:pPr>
            <a:r>
              <a:rPr lang="it-IT" sz="1100" dirty="0">
                <a:cs typeface="Times New Roman" panose="02020603050405020304" pitchFamily="18" charset="0"/>
              </a:rPr>
              <a:t>Analoghe informazioni sono richieste dal nuovo </a:t>
            </a:r>
            <a:r>
              <a:rPr lang="it-IT" sz="1100" b="1" dirty="0">
                <a:cs typeface="Times New Roman" panose="02020603050405020304" pitchFamily="18" charset="0"/>
              </a:rPr>
              <a:t>art. 29 bis </a:t>
            </a:r>
            <a:r>
              <a:rPr lang="it-IT" sz="1100" dirty="0">
                <a:cs typeface="Times New Roman" panose="02020603050405020304" pitchFamily="18" charset="0"/>
              </a:rPr>
              <a:t>per la rendicontazione consolidata di sostenibilità.</a:t>
            </a:r>
          </a:p>
          <a:p>
            <a:pPr marL="0" indent="0" algn="l">
              <a:buFont typeface="Arial" panose="020B0604020202020204" pitchFamily="34" charset="0"/>
              <a:buNone/>
            </a:pPr>
            <a:endParaRPr lang="it-IT" sz="1100" dirty="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AD17EF4A-A431-4F8D-881F-61B9F0328B29}" type="slidenum">
              <a:rPr lang="it-IT" smtClean="0"/>
              <a:pPr>
                <a:defRPr/>
              </a:pPr>
              <a:t>15</a:t>
            </a:fld>
            <a:endParaRPr lang="it-IT"/>
          </a:p>
        </p:txBody>
      </p:sp>
    </p:spTree>
    <p:extLst>
      <p:ext uri="{BB962C8B-B14F-4D97-AF65-F5344CB8AC3E}">
        <p14:creationId xmlns:p14="http://schemas.microsoft.com/office/powerpoint/2010/main" val="45654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BCB2-BDDD-A373-61FF-5097E02C86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A10B7A0-A84A-95D6-B1C7-4A882C61198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92D7826-8B59-C497-7F0B-ACBB0CC3D825}"/>
              </a:ext>
            </a:extLst>
          </p:cNvPr>
          <p:cNvSpPr>
            <a:spLocks noGrp="1"/>
          </p:cNvSpPr>
          <p:nvPr>
            <p:ph type="body" idx="1"/>
          </p:nvPr>
        </p:nvSpPr>
        <p:spPr>
          <a:xfrm>
            <a:off x="680678" y="4716884"/>
            <a:ext cx="5436317" cy="4465216"/>
          </a:xfrm>
        </p:spPr>
        <p:txBody>
          <a:bodyPr/>
          <a:lstStyle/>
          <a:p>
            <a:pPr marL="0" indent="0" algn="l">
              <a:buFont typeface="Arial" panose="020B0604020202020204" pitchFamily="34" charset="0"/>
              <a:buNone/>
            </a:pPr>
            <a:r>
              <a:rPr lang="it-IT" sz="1050" dirty="0">
                <a:cs typeface="Times New Roman" panose="02020603050405020304" pitchFamily="18" charset="0"/>
              </a:rPr>
              <a:t>Tra le modifiche alla direttiva contabile segnalo che la nuova direttiva prevede l’inserimento ex novo nella direttiva contabile del CAPO 6 BIS «PRINCIPI DI RENDICONTAZIONE DI SOSTENIBILITA’» ed in particolare dell’</a:t>
            </a:r>
            <a:r>
              <a:rPr lang="it-IT" sz="1050" b="1" dirty="0">
                <a:cs typeface="Times New Roman" panose="02020603050405020304" pitchFamily="18" charset="0"/>
              </a:rPr>
              <a:t>art. 29 ter </a:t>
            </a:r>
            <a:r>
              <a:rPr lang="it-IT" sz="1050" dirty="0">
                <a:cs typeface="Times New Roman" panose="02020603050405020304" pitchFamily="18" charset="0"/>
              </a:rPr>
              <a:t>che definisce i </a:t>
            </a:r>
            <a:r>
              <a:rPr lang="it-IT" sz="1050" b="1" dirty="0">
                <a:cs typeface="Times New Roman" panose="02020603050405020304" pitchFamily="18" charset="0"/>
              </a:rPr>
              <a:t>principi di informativa sulla sostenibilità </a:t>
            </a:r>
            <a:r>
              <a:rPr lang="it-IT" sz="1050" dirty="0">
                <a:cs typeface="Times New Roman" panose="02020603050405020304" pitchFamily="18" charset="0"/>
              </a:rPr>
              <a:t>cui dovranno attenersi le imprese tenute alla predisposizione del SUSTAINABILITY STATEMENT.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it-IT" sz="1050"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sz="1050" dirty="0">
                <a:cs typeface="Times New Roman" panose="02020603050405020304" pitchFamily="18" charset="0"/>
              </a:rPr>
              <a:t>Nel </a:t>
            </a:r>
            <a:r>
              <a:rPr lang="it-IT" sz="1050" u="sng" dirty="0">
                <a:cs typeface="Times New Roman" panose="02020603050405020304" pitchFamily="18" charset="0"/>
              </a:rPr>
              <a:t>comma 1</a:t>
            </a:r>
            <a:r>
              <a:rPr lang="it-IT" sz="1050" dirty="0">
                <a:cs typeface="Times New Roman" panose="02020603050405020304" pitchFamily="18" charset="0"/>
              </a:rPr>
              <a:t> si fa rinvio agli </a:t>
            </a:r>
            <a:r>
              <a:rPr lang="it-IT" sz="1050" b="1" dirty="0">
                <a:cs typeface="Times New Roman" panose="02020603050405020304" pitchFamily="18" charset="0"/>
              </a:rPr>
              <a:t>atti delegati </a:t>
            </a:r>
            <a:r>
              <a:rPr lang="it-IT" sz="1050" dirty="0">
                <a:cs typeface="Times New Roman" panose="02020603050405020304" pitchFamily="18" charset="0"/>
              </a:rPr>
              <a:t>emanati dalla Commissione ai sensi dell’art. 49 per specificare le informazioni che le imprese saranno tenute a comunicare (</a:t>
            </a:r>
            <a:r>
              <a:rPr lang="it-IT" sz="1800" dirty="0">
                <a:ea typeface="Calibri" panose="020F0502020204030204" pitchFamily="34" charset="0"/>
                <a:sym typeface="Wingdings" panose="05000000000000000000" pitchFamily="2" charset="2"/>
              </a:rPr>
              <a:t>rappresentati dagli ESRS sviluppati da EFRAG)</a:t>
            </a:r>
            <a:endParaRPr lang="it-IT" sz="1800" dirty="0">
              <a:ea typeface="Calibri" panose="020F0502020204030204" pitchFamily="34" charset="0"/>
            </a:endParaRPr>
          </a:p>
          <a:p>
            <a:pPr marL="0" indent="0" algn="l">
              <a:buFont typeface="Arial" panose="020B0604020202020204" pitchFamily="34" charset="0"/>
              <a:buNone/>
            </a:pPr>
            <a:endParaRPr lang="it-IT" sz="1050"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sz="1050" dirty="0">
                <a:cs typeface="Times New Roman" panose="02020603050405020304" pitchFamily="18" charset="0"/>
              </a:rPr>
              <a:t>Nel </a:t>
            </a:r>
            <a:r>
              <a:rPr lang="it-IT" sz="1050" u="sng" dirty="0">
                <a:cs typeface="Times New Roman" panose="02020603050405020304" pitchFamily="18" charset="0"/>
              </a:rPr>
              <a:t>comma 2</a:t>
            </a:r>
            <a:r>
              <a:rPr lang="it-IT" sz="1050" dirty="0">
                <a:cs typeface="Times New Roman" panose="02020603050405020304" pitchFamily="18" charset="0"/>
              </a:rPr>
              <a:t> vengono elencati i </a:t>
            </a:r>
            <a:r>
              <a:rPr lang="it-IT" sz="1050" b="1" dirty="0">
                <a:cs typeface="Times New Roman" panose="02020603050405020304" pitchFamily="18" charset="0"/>
              </a:rPr>
              <a:t>principi generali </a:t>
            </a:r>
            <a:r>
              <a:rPr lang="it-IT" sz="1050" dirty="0">
                <a:cs typeface="Times New Roman" panose="02020603050405020304" pitchFamily="18" charset="0"/>
              </a:rPr>
              <a:t>che dovranno sovraintendere la predetta informativa di sostenibilità: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1050" dirty="0">
                <a:effectLst/>
                <a:latin typeface="Times New Roman" panose="02020603050405020304" pitchFamily="18" charset="0"/>
                <a:ea typeface="Calibri" panose="020F0502020204030204" pitchFamily="34" charset="0"/>
              </a:rPr>
              <a:t>Comprensibilità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1050" dirty="0">
                <a:effectLst/>
                <a:latin typeface="Times New Roman" panose="02020603050405020304" pitchFamily="18" charset="0"/>
                <a:ea typeface="Calibri" panose="020F0502020204030204" pitchFamily="34" charset="0"/>
              </a:rPr>
              <a:t>Pertinenza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1050" dirty="0">
                <a:effectLst/>
                <a:latin typeface="Times New Roman" panose="02020603050405020304" pitchFamily="18" charset="0"/>
                <a:ea typeface="Calibri" panose="020F0502020204030204" pitchFamily="34" charset="0"/>
              </a:rPr>
              <a:t>Rappresentatività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1050" dirty="0">
                <a:effectLst/>
                <a:latin typeface="Times New Roman" panose="02020603050405020304" pitchFamily="18" charset="0"/>
                <a:ea typeface="Calibri" panose="020F0502020204030204" pitchFamily="34" charset="0"/>
              </a:rPr>
              <a:t>Verificabilità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1050" dirty="0">
                <a:effectLst/>
                <a:latin typeface="Times New Roman" panose="02020603050405020304" pitchFamily="18" charset="0"/>
                <a:ea typeface="Calibri" panose="020F0502020204030204" pitchFamily="34" charset="0"/>
              </a:rPr>
              <a:t>Comparabilità</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sz="1050" dirty="0">
                <a:effectLst/>
                <a:latin typeface="Times New Roman" panose="02020603050405020304" pitchFamily="18" charset="0"/>
                <a:ea typeface="Calibri" panose="020F0502020204030204" pitchFamily="34" charset="0"/>
              </a:rPr>
              <a:t>Rappresentazione fedele</a:t>
            </a:r>
          </a:p>
          <a:p>
            <a:pPr marL="0" indent="0" algn="l">
              <a:buFont typeface="Arial" panose="020B0604020202020204" pitchFamily="34" charset="0"/>
              <a:buNone/>
            </a:pPr>
            <a:endParaRPr lang="it-IT" sz="1050" dirty="0">
              <a:cs typeface="Times New Roman" panose="02020603050405020304" pitchFamily="18" charset="0"/>
            </a:endParaRPr>
          </a:p>
          <a:p>
            <a:pPr marL="0" indent="0" algn="l">
              <a:buFont typeface="Arial" panose="020B0604020202020204" pitchFamily="34" charset="0"/>
              <a:buNone/>
            </a:pPr>
            <a:r>
              <a:rPr lang="it-IT" sz="1050" dirty="0">
                <a:cs typeface="Times New Roman" panose="02020603050405020304" pitchFamily="18" charset="0"/>
              </a:rPr>
              <a:t>Lo stesso comma 2 specifica nel dettaglio le informazioni da riportare per </a:t>
            </a:r>
            <a:r>
              <a:rPr lang="it-IT" sz="1050" b="1" dirty="0">
                <a:cs typeface="Times New Roman" panose="02020603050405020304" pitchFamily="18" charset="0"/>
              </a:rPr>
              <a:t>ciascuno dei profili ESG</a:t>
            </a:r>
            <a:r>
              <a:rPr lang="it-IT" sz="1050" dirty="0">
                <a:cs typeface="Times New Roman" panose="02020603050405020304" pitchFamily="18" charset="0"/>
              </a:rPr>
              <a:t> della sostenibilità (slide successive)</a:t>
            </a:r>
          </a:p>
          <a:p>
            <a:pPr marL="0" indent="0" algn="l">
              <a:buFont typeface="Arial" panose="020B0604020202020204" pitchFamily="34" charset="0"/>
              <a:buNone/>
            </a:pPr>
            <a:endParaRPr lang="it-IT" sz="1050" dirty="0">
              <a:cs typeface="Times New Roman" panose="02020603050405020304" pitchFamily="18" charset="0"/>
            </a:endParaRPr>
          </a:p>
          <a:p>
            <a:pPr marL="0" indent="0" algn="l">
              <a:buFont typeface="Arial" panose="020B0604020202020204" pitchFamily="34" charset="0"/>
              <a:buNone/>
            </a:pPr>
            <a:r>
              <a:rPr lang="it-IT" sz="1050" dirty="0">
                <a:cs typeface="Times New Roman" panose="02020603050405020304" pitchFamily="18" charset="0"/>
              </a:rPr>
              <a:t>Nel comma  3 si richiama che le informazioni ESG sono «</a:t>
            </a:r>
            <a:r>
              <a:rPr lang="it-IT" sz="1050" b="0" i="0" u="none" strike="noStrike" baseline="0" dirty="0">
                <a:solidFill>
                  <a:srgbClr val="211D1E"/>
                </a:solidFill>
                <a:highlight>
                  <a:srgbClr val="FFFF00"/>
                </a:highlight>
                <a:latin typeface="Times New Roman" panose="02020603050405020304" pitchFamily="18" charset="0"/>
              </a:rPr>
              <a:t>prospettiche, retrospettive, qualitative e quantitative», pertanto di natura diversificata rispetto a quelle prettamente quantitative/numeriche del bilancio.</a:t>
            </a:r>
          </a:p>
          <a:p>
            <a:pPr marL="0" indent="0" algn="l">
              <a:buFont typeface="Arial" panose="020B0604020202020204" pitchFamily="34" charset="0"/>
              <a:buNone/>
            </a:pPr>
            <a:endParaRPr lang="it-IT" sz="1050" b="0" i="0" u="none" strike="noStrike" baseline="0" dirty="0">
              <a:solidFill>
                <a:srgbClr val="211D1E"/>
              </a:solidFill>
              <a:highlight>
                <a:srgbClr val="FFFF00"/>
              </a:highlight>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it-IT" sz="1050" b="0" i="0" u="none" strike="noStrike" baseline="0" dirty="0">
                <a:solidFill>
                  <a:srgbClr val="211D1E"/>
                </a:solidFill>
                <a:highlight>
                  <a:srgbClr val="FFFF00"/>
                </a:highlight>
                <a:latin typeface="Times New Roman" panose="02020603050405020304" pitchFamily="18" charset="0"/>
                <a:cs typeface="Times New Roman" panose="02020603050405020304" pitchFamily="18" charset="0"/>
              </a:rPr>
              <a:t>Il D. Lgs. 125 prevede al comma 6 dell’art. 3 l’obbligo di predisporre le informative di sostenibilità in conformità agli standard adottati ai sensi dell’art. 29-ter da parte della CE.</a:t>
            </a:r>
          </a:p>
          <a:p>
            <a:pPr marL="0" indent="0" algn="l">
              <a:buFont typeface="Arial" panose="020B0604020202020204" pitchFamily="34" charset="0"/>
              <a:buNone/>
            </a:pPr>
            <a:r>
              <a:rPr lang="it-IT" sz="1050" b="0" i="0" u="none" strike="noStrike" baseline="0" dirty="0">
                <a:solidFill>
                  <a:srgbClr val="211D1E"/>
                </a:solidFill>
                <a:highlight>
                  <a:srgbClr val="FFFF00"/>
                </a:highlight>
                <a:latin typeface="Times New Roman" panose="02020603050405020304" pitchFamily="18" charset="0"/>
                <a:cs typeface="Times New Roman" panose="02020603050405020304" pitchFamily="18" charset="0"/>
              </a:rPr>
              <a:t>In particolare, le caratteristiche qualitative di cui al comma 2 sono oggetto dell’appendice B a ESRS 1 «Prescrizioni generali»</a:t>
            </a:r>
            <a:endParaRPr lang="it-IT" sz="1050" dirty="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21F830ED-4CC5-43A9-D709-3BFA1D27764C}"/>
              </a:ext>
            </a:extLst>
          </p:cNvPr>
          <p:cNvSpPr>
            <a:spLocks noGrp="1"/>
          </p:cNvSpPr>
          <p:nvPr>
            <p:ph type="sldNum" sz="quarter" idx="5"/>
          </p:nvPr>
        </p:nvSpPr>
        <p:spPr/>
        <p:txBody>
          <a:bodyPr/>
          <a:lstStyle/>
          <a:p>
            <a:pPr>
              <a:defRPr/>
            </a:pPr>
            <a:fld id="{AD17EF4A-A431-4F8D-881F-61B9F0328B29}" type="slidenum">
              <a:rPr lang="it-IT" smtClean="0"/>
              <a:pPr>
                <a:defRPr/>
              </a:pPr>
              <a:t>16</a:t>
            </a:fld>
            <a:endParaRPr lang="it-IT"/>
          </a:p>
        </p:txBody>
      </p:sp>
    </p:spTree>
    <p:extLst>
      <p:ext uri="{BB962C8B-B14F-4D97-AF65-F5344CB8AC3E}">
        <p14:creationId xmlns:p14="http://schemas.microsoft.com/office/powerpoint/2010/main" val="388335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F48AFA0D-EFC7-4DB8-B4BA-89739F695575}"/>
              </a:ext>
            </a:extLst>
          </p:cNvPr>
          <p:cNvSpPr>
            <a:spLocks noGrp="1" noRot="1" noChangeAspect="1" noTextEdit="1"/>
          </p:cNvSpPr>
          <p:nvPr>
            <p:ph type="sldImg"/>
          </p:nvPr>
        </p:nvSpPr>
        <p:spPr>
          <a:ln/>
        </p:spPr>
      </p:sp>
      <p:sp>
        <p:nvSpPr>
          <p:cNvPr id="30723" name="Segnaposto note 2">
            <a:extLst>
              <a:ext uri="{FF2B5EF4-FFF2-40B4-BE49-F238E27FC236}">
                <a16:creationId xmlns:a16="http://schemas.microsoft.com/office/drawing/2014/main" id="{F02F1355-6B75-48DE-A4E9-456785CF2B7E}"/>
              </a:ext>
            </a:extLst>
          </p:cNvPr>
          <p:cNvSpPr>
            <a:spLocks noGrp="1"/>
          </p:cNvSpPr>
          <p:nvPr>
            <p:ph type="body" idx="1"/>
          </p:nvPr>
        </p:nvSpPr>
        <p:spPr>
          <a:xfrm>
            <a:off x="159701" y="4544272"/>
            <a:ext cx="6273751" cy="4637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buFontTx/>
              <a:buNone/>
              <a:defRPr/>
            </a:pPr>
            <a:r>
              <a:rPr lang="it-IT" altLang="it-IT" sz="1200" dirty="0">
                <a:latin typeface="+mj-lt"/>
              </a:rPr>
              <a:t>Schema sintetico del primo set degli ESRS sviluppato da EFRAG ed adottato con </a:t>
            </a:r>
            <a:r>
              <a:rPr lang="it-IT" sz="1200" dirty="0">
                <a:effectLst/>
                <a:latin typeface="Times New Roman" panose="02020603050405020304" pitchFamily="18" charset="0"/>
                <a:ea typeface="Times New Roman" panose="02020603050405020304" pitchFamily="18" charset="0"/>
              </a:rPr>
              <a:t>atto delegato (UE) 2023/2772 del 31.7.2023, pubblicato sulla G.U.U.E il 22.12.2023 e in applicazione dall’1.1.2024. </a:t>
            </a:r>
            <a:endParaRPr lang="it-IT" altLang="it-IT" sz="1200" dirty="0">
              <a:latin typeface="+mj-lt"/>
            </a:endParaRPr>
          </a:p>
        </p:txBody>
      </p:sp>
      <p:sp>
        <p:nvSpPr>
          <p:cNvPr id="4" name="Segnaposto numero diapositiva 3">
            <a:extLst>
              <a:ext uri="{FF2B5EF4-FFF2-40B4-BE49-F238E27FC236}">
                <a16:creationId xmlns:a16="http://schemas.microsoft.com/office/drawing/2014/main" id="{2B2A5BB6-3561-4BA6-8E4A-7ABA79E788EB}"/>
              </a:ext>
            </a:extLst>
          </p:cNvPr>
          <p:cNvSpPr>
            <a:spLocks noGrp="1"/>
          </p:cNvSpPr>
          <p:nvPr>
            <p:ph type="sldNum" sz="quarter" idx="5"/>
          </p:nvPr>
        </p:nvSpPr>
        <p:spPr/>
        <p:txBody>
          <a:bodyPr/>
          <a:lstStyle>
            <a:lvl1pPr defTabSz="932564" eaLnBrk="0" hangingPunct="0">
              <a:defRPr sz="2300">
                <a:solidFill>
                  <a:schemeClr val="tx1"/>
                </a:solidFill>
                <a:latin typeface="Times New Roman" panose="02020603050405020304" pitchFamily="18" charset="0"/>
                <a:cs typeface="Arial" panose="020B0604020202020204" pitchFamily="34" charset="0"/>
              </a:defRPr>
            </a:lvl1pPr>
            <a:lvl2pPr marL="716650" indent="-275634" defTabSz="932564" eaLnBrk="0" hangingPunct="0">
              <a:defRPr sz="2300">
                <a:solidFill>
                  <a:schemeClr val="tx1"/>
                </a:solidFill>
                <a:latin typeface="Times New Roman" panose="02020603050405020304" pitchFamily="18" charset="0"/>
                <a:cs typeface="Arial" panose="020B0604020202020204" pitchFamily="34" charset="0"/>
              </a:defRPr>
            </a:lvl2pPr>
            <a:lvl3pPr marL="1102538" indent="-220508" defTabSz="932564" eaLnBrk="0" hangingPunct="0">
              <a:defRPr sz="2300">
                <a:solidFill>
                  <a:schemeClr val="tx1"/>
                </a:solidFill>
                <a:latin typeface="Times New Roman" panose="02020603050405020304" pitchFamily="18" charset="0"/>
                <a:cs typeface="Arial" panose="020B0604020202020204" pitchFamily="34" charset="0"/>
              </a:defRPr>
            </a:lvl3pPr>
            <a:lvl4pPr marL="1543553" indent="-220508" defTabSz="932564" eaLnBrk="0" hangingPunct="0">
              <a:defRPr sz="2300">
                <a:solidFill>
                  <a:schemeClr val="tx1"/>
                </a:solidFill>
                <a:latin typeface="Times New Roman" panose="02020603050405020304" pitchFamily="18" charset="0"/>
                <a:cs typeface="Arial" panose="020B0604020202020204" pitchFamily="34" charset="0"/>
              </a:defRPr>
            </a:lvl4pPr>
            <a:lvl5pPr marL="1984568" indent="-220508" defTabSz="932564" eaLnBrk="0" hangingPunct="0">
              <a:defRPr sz="2300">
                <a:solidFill>
                  <a:schemeClr val="tx1"/>
                </a:solidFill>
                <a:latin typeface="Times New Roman" panose="02020603050405020304" pitchFamily="18" charset="0"/>
                <a:cs typeface="Arial" panose="020B0604020202020204" pitchFamily="34" charset="0"/>
              </a:defRPr>
            </a:lvl5pPr>
            <a:lvl6pPr marL="2425583"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6pPr>
            <a:lvl7pPr marL="2866598"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7pPr>
            <a:lvl8pPr marL="3307613"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8pPr>
            <a:lvl9pPr marL="3748629"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9pPr>
          </a:lstStyle>
          <a:p>
            <a:pPr eaLnBrk="1" hangingPunct="1"/>
            <a:fld id="{E7EF479B-C51E-4D89-A918-26816AEEC3D8}" type="slidenum">
              <a:rPr lang="it-IT" altLang="it-IT" sz="1300"/>
              <a:pPr eaLnBrk="1" hangingPunct="1"/>
              <a:t>17</a:t>
            </a:fld>
            <a:endParaRPr lang="it-IT" altLang="it-IT" sz="1300"/>
          </a:p>
        </p:txBody>
      </p:sp>
    </p:spTree>
    <p:extLst>
      <p:ext uri="{BB962C8B-B14F-4D97-AF65-F5344CB8AC3E}">
        <p14:creationId xmlns:p14="http://schemas.microsoft.com/office/powerpoint/2010/main" val="21361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655E5-28CB-05AC-EC06-097F36D581F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1098D1-CB1E-0301-593C-00B2E698470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FC3E5ED-B118-4E2B-D67A-A8B44FDB572B}"/>
              </a:ext>
            </a:extLst>
          </p:cNvPr>
          <p:cNvSpPr>
            <a:spLocks noGrp="1"/>
          </p:cNvSpPr>
          <p:nvPr>
            <p:ph type="body" idx="1"/>
          </p:nvPr>
        </p:nvSpPr>
        <p:spPr>
          <a:xfrm>
            <a:off x="680678" y="4716884"/>
            <a:ext cx="5436317" cy="4465216"/>
          </a:xfrm>
        </p:spPr>
        <p:txBody>
          <a:bodyPr/>
          <a:lstStyle/>
          <a:p>
            <a:pPr eaLnBrk="1" hangingPunct="1">
              <a:spcBef>
                <a:spcPts val="1200"/>
              </a:spcBef>
              <a:buFontTx/>
              <a:buNone/>
              <a:defRPr/>
            </a:pPr>
            <a:r>
              <a:rPr lang="it-IT" altLang="it-IT" sz="1100" dirty="0">
                <a:latin typeface="+mj-lt"/>
              </a:rPr>
              <a:t>L’</a:t>
            </a:r>
            <a:r>
              <a:rPr lang="it-IT" altLang="it-IT" sz="1100" dirty="0" err="1">
                <a:highlight>
                  <a:srgbClr val="AAFCB8"/>
                </a:highlight>
                <a:latin typeface="+mj-lt"/>
              </a:rPr>
              <a:t>Appendix</a:t>
            </a:r>
            <a:r>
              <a:rPr lang="it-IT" altLang="it-IT" sz="1100" dirty="0">
                <a:highlight>
                  <a:srgbClr val="AAFCB8"/>
                </a:highlight>
                <a:latin typeface="+mj-lt"/>
              </a:rPr>
              <a:t> F dell’ESRS 1</a:t>
            </a:r>
            <a:r>
              <a:rPr lang="it-IT" altLang="it-IT" sz="1100" dirty="0">
                <a:latin typeface="+mj-lt"/>
              </a:rPr>
              <a:t> fornisce un esempio di come la dichiarazione di sostenibilità si inserisce, come sezione specifica, all’interno della Relazione sulla gestione</a:t>
            </a:r>
          </a:p>
          <a:p>
            <a:pPr eaLnBrk="1" hangingPunct="1">
              <a:spcBef>
                <a:spcPts val="1200"/>
              </a:spcBef>
              <a:buFontTx/>
              <a:buNone/>
              <a:defRPr/>
            </a:pPr>
            <a:r>
              <a:rPr lang="it-IT" altLang="it-IT" sz="1100" dirty="0">
                <a:latin typeface="+mj-lt"/>
              </a:rPr>
              <a:t>Significativo, nell’ambito delle info ambientali, il richiamo alla disclosure art. 8 del Regolamento Tassonomia, di cui parleremo dopo.</a:t>
            </a:r>
            <a:endParaRPr lang="it-IT" sz="1100" dirty="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8E56408A-6505-4161-5C79-929F06DD4A04}"/>
              </a:ext>
            </a:extLst>
          </p:cNvPr>
          <p:cNvSpPr>
            <a:spLocks noGrp="1"/>
          </p:cNvSpPr>
          <p:nvPr>
            <p:ph type="sldNum" sz="quarter" idx="5"/>
          </p:nvPr>
        </p:nvSpPr>
        <p:spPr/>
        <p:txBody>
          <a:bodyPr/>
          <a:lstStyle/>
          <a:p>
            <a:pPr>
              <a:defRPr/>
            </a:pPr>
            <a:fld id="{AD17EF4A-A431-4F8D-881F-61B9F0328B29}" type="slidenum">
              <a:rPr lang="it-IT" smtClean="0"/>
              <a:pPr>
                <a:defRPr/>
              </a:pPr>
              <a:t>18</a:t>
            </a:fld>
            <a:endParaRPr lang="it-IT"/>
          </a:p>
        </p:txBody>
      </p:sp>
    </p:spTree>
    <p:extLst>
      <p:ext uri="{BB962C8B-B14F-4D97-AF65-F5344CB8AC3E}">
        <p14:creationId xmlns:p14="http://schemas.microsoft.com/office/powerpoint/2010/main" val="3424339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0678" y="4716884"/>
            <a:ext cx="5436317" cy="4465216"/>
          </a:xfrm>
        </p:spPr>
        <p:txBody>
          <a:bodyPr/>
          <a:lstStyle/>
          <a:p>
            <a:pPr marL="0" indent="0" algn="l">
              <a:buFont typeface="Arial" panose="020B0604020202020204" pitchFamily="34" charset="0"/>
              <a:buNone/>
            </a:pPr>
            <a:r>
              <a:rPr lang="it-IT" sz="1100" u="sng" dirty="0">
                <a:cs typeface="Times New Roman" panose="02020603050405020304" pitchFamily="18" charset="0"/>
              </a:rPr>
              <a:t>Fattore E – Environment (comma 2 lettera a)</a:t>
            </a:r>
          </a:p>
          <a:p>
            <a:pPr marL="0" indent="0" algn="l">
              <a:buFont typeface="Arial" panose="020B0604020202020204" pitchFamily="34" charset="0"/>
              <a:buNone/>
            </a:pPr>
            <a:r>
              <a:rPr lang="it-IT" sz="1100" dirty="0">
                <a:cs typeface="Times New Roman" panose="02020603050405020304" pitchFamily="18" charset="0"/>
              </a:rPr>
              <a:t>Diretto riferimento (pur senza citarlo) ai 6 obiettivi ambientali di cui all’art. 9 del Regolamento (UE) 2020/852 del 18.06.2020 sulla Tassonomia delle attività ecosostenibili:</a:t>
            </a:r>
          </a:p>
          <a:p>
            <a:pPr marL="514350" indent="-514350" algn="l">
              <a:buFont typeface="Arial" panose="020B0604020202020204" pitchFamily="34" charset="0"/>
              <a:buAutoNum type="romanLcParenR"/>
            </a:pPr>
            <a:r>
              <a:rPr lang="it-IT" sz="2000" dirty="0">
                <a:effectLst/>
                <a:latin typeface="Times New Roman" panose="02020603050405020304" pitchFamily="18" charset="0"/>
                <a:ea typeface="Calibri" panose="020F0502020204030204" pitchFamily="34" charset="0"/>
              </a:rPr>
              <a:t>la mitigazione dei cambiamenti climatici;</a:t>
            </a:r>
          </a:p>
          <a:p>
            <a:pPr marL="514350" indent="-514350" algn="l">
              <a:buFont typeface="Arial" panose="020B0604020202020204" pitchFamily="34" charset="0"/>
              <a:buAutoNum type="romanLcParenR"/>
            </a:pPr>
            <a:r>
              <a:rPr lang="it-IT" sz="2000" dirty="0">
                <a:effectLst/>
                <a:latin typeface="Times New Roman" panose="02020603050405020304" pitchFamily="18" charset="0"/>
                <a:ea typeface="Calibri" panose="020F0502020204030204" pitchFamily="34" charset="0"/>
              </a:rPr>
              <a:t>l'adattamento ai cambiamenti climatici;</a:t>
            </a:r>
          </a:p>
          <a:p>
            <a:pPr marL="514350" indent="-514350" algn="l">
              <a:buFont typeface="Arial" panose="020B0604020202020204" pitchFamily="34" charset="0"/>
              <a:buAutoNum type="romanLcParenR"/>
            </a:pPr>
            <a:r>
              <a:rPr lang="it-IT" sz="2000" dirty="0">
                <a:effectLst/>
                <a:latin typeface="Times New Roman" panose="02020603050405020304" pitchFamily="18" charset="0"/>
                <a:ea typeface="Calibri" panose="020F0502020204030204" pitchFamily="34" charset="0"/>
              </a:rPr>
              <a:t>le risorse idriche e marine;</a:t>
            </a:r>
          </a:p>
          <a:p>
            <a:pPr marL="514350" indent="-514350" algn="l">
              <a:buFont typeface="Arial" panose="020B0604020202020204" pitchFamily="34" charset="0"/>
              <a:buAutoNum type="romanLcParenR"/>
            </a:pPr>
            <a:r>
              <a:rPr lang="it-IT" sz="2000" dirty="0">
                <a:effectLst/>
                <a:latin typeface="Times New Roman" panose="02020603050405020304" pitchFamily="18" charset="0"/>
                <a:ea typeface="Calibri" panose="020F0502020204030204" pitchFamily="34" charset="0"/>
              </a:rPr>
              <a:t>l'uso delle risorse e l'economia circolare</a:t>
            </a:r>
          </a:p>
          <a:p>
            <a:pPr marL="514350" indent="-514350" algn="l">
              <a:buFont typeface="Arial" panose="020B0604020202020204" pitchFamily="34" charset="0"/>
              <a:buAutoNum type="romanLcParenR"/>
            </a:pPr>
            <a:r>
              <a:rPr lang="it-IT" sz="2000" dirty="0">
                <a:effectLst/>
                <a:latin typeface="Times New Roman" panose="02020603050405020304" pitchFamily="18" charset="0"/>
                <a:ea typeface="Calibri" panose="020F0502020204030204" pitchFamily="34" charset="0"/>
              </a:rPr>
              <a:t>l'inquinamento;</a:t>
            </a:r>
          </a:p>
          <a:p>
            <a:pPr marL="514350" indent="-514350" algn="l">
              <a:buFont typeface="Arial" panose="020B0604020202020204" pitchFamily="34" charset="0"/>
              <a:buAutoNum type="romanLcParenR"/>
            </a:pPr>
            <a:r>
              <a:rPr lang="it-IT" sz="2000" dirty="0">
                <a:effectLst/>
                <a:latin typeface="Times New Roman" panose="02020603050405020304" pitchFamily="18" charset="0"/>
                <a:ea typeface="Calibri" panose="020F0502020204030204" pitchFamily="34" charset="0"/>
              </a:rPr>
              <a:t>la biodiversità e gli ecosistemi;</a:t>
            </a:r>
          </a:p>
          <a:p>
            <a:pPr marL="0" indent="0" algn="l">
              <a:buFont typeface="Arial" panose="020B0604020202020204" pitchFamily="34" charset="0"/>
              <a:buNone/>
            </a:pPr>
            <a:endParaRPr lang="it-IT" sz="1100"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sz="1800" dirty="0">
                <a:effectLst/>
                <a:latin typeface="Times New Roman" panose="02020603050405020304" pitchFamily="18" charset="0"/>
                <a:ea typeface="Times New Roman" panose="02020603050405020304" pitchFamily="18" charset="0"/>
              </a:rPr>
              <a:t>Diretto riferimento (pur senza citarlo) ai 6 obiettivi ambientali di cui all’art. 9 del regolamento Tassonomia delle attività ecosostenibili (slide successiva)</a:t>
            </a:r>
          </a:p>
          <a:p>
            <a:pPr marL="0" indent="0" algn="l">
              <a:buFont typeface="Arial" panose="020B0604020202020204" pitchFamily="34" charset="0"/>
              <a:buNone/>
            </a:pPr>
            <a:endParaRPr lang="it-IT" sz="1100" dirty="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AD17EF4A-A431-4F8D-881F-61B9F0328B29}" type="slidenum">
              <a:rPr lang="it-IT" smtClean="0"/>
              <a:pPr>
                <a:defRPr/>
              </a:pPr>
              <a:t>19</a:t>
            </a:fld>
            <a:endParaRPr lang="it-IT"/>
          </a:p>
        </p:txBody>
      </p:sp>
    </p:spTree>
    <p:extLst>
      <p:ext uri="{BB962C8B-B14F-4D97-AF65-F5344CB8AC3E}">
        <p14:creationId xmlns:p14="http://schemas.microsoft.com/office/powerpoint/2010/main" val="208697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1EFFA-76F7-248E-A0E0-5A127D13AA59}"/>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806DA910-6F5C-DBF1-CC69-666C8B2C514C}"/>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4BB9FCAC-8793-33CB-2FCA-79BA0A4181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Col mio intervento allarghiamo la prospettiva del bilancio alla dimensione della sostenibilità, vedendo come le informative ESG  vanno ad integrare i cd. </a:t>
            </a:r>
            <a:r>
              <a:rPr lang="it-IT" altLang="it-IT" i="1" dirty="0" err="1">
                <a:cs typeface="Arial" panose="020B0604020202020204" pitchFamily="34" charset="0"/>
              </a:rPr>
              <a:t>financial</a:t>
            </a:r>
            <a:r>
              <a:rPr lang="it-IT" altLang="it-IT" i="1" dirty="0">
                <a:cs typeface="Arial" panose="020B0604020202020204" pitchFamily="34" charset="0"/>
              </a:rPr>
              <a:t> </a:t>
            </a:r>
            <a:r>
              <a:rPr lang="it-IT" altLang="it-IT" i="1" dirty="0" err="1">
                <a:cs typeface="Arial" panose="020B0604020202020204" pitchFamily="34" charset="0"/>
              </a:rPr>
              <a:t>prospect</a:t>
            </a:r>
            <a:r>
              <a:rPr lang="it-IT" altLang="it-IT" i="1" dirty="0">
                <a:cs typeface="Arial" panose="020B0604020202020204" pitchFamily="34" charset="0"/>
              </a:rPr>
              <a:t> </a:t>
            </a:r>
            <a:r>
              <a:rPr lang="it-IT" altLang="it-IT" dirty="0">
                <a:cs typeface="Arial" panose="020B0604020202020204" pitchFamily="34" charset="0"/>
              </a:rPr>
              <a:t>tradizionali del bilancio in un quadro di disclosure complessiva che risponda alle attese degli stakeholder, in particolare banche e attori di filiera.</a:t>
            </a:r>
          </a:p>
          <a:p>
            <a:endParaRPr lang="it-IT" altLang="it-IT" dirty="0">
              <a:cs typeface="Arial" panose="020B0604020202020204" pitchFamily="34" charset="0"/>
            </a:endParaRPr>
          </a:p>
          <a:p>
            <a:r>
              <a:rPr lang="it-IT" altLang="it-IT" dirty="0">
                <a:cs typeface="Arial" panose="020B0604020202020204" pitchFamily="34" charset="0"/>
              </a:rPr>
              <a:t>Vedremo come le imprese, grandi e piccole, si preparano a questa sfida, a partire da scelte, in termini di assetti AOC, che consentano di gestire in modo adeguato i nuovi rischi che caratterizzano l’evoluzione delle imprese e come il nuovo CCII le abbia indirizzate.</a:t>
            </a:r>
          </a:p>
          <a:p>
            <a:endParaRPr lang="it-IT" altLang="it-IT" dirty="0">
              <a:cs typeface="Arial" panose="020B0604020202020204" pitchFamily="34" charset="0"/>
            </a:endParaRPr>
          </a:p>
          <a:p>
            <a:r>
              <a:rPr lang="it-IT" altLang="it-IT" dirty="0">
                <a:cs typeface="Arial" panose="020B0604020202020204" pitchFamily="34" charset="0"/>
              </a:rPr>
              <a:t>Vedremo, infine, come la buona condotta dell’impresa non possa prescindere da un dovere di diligenza nel considerare, anche in ottica di pianificazione strategica, gli impatti negativi sull’ambiente e sui diritti umani lungo tutta la </a:t>
            </a:r>
            <a:r>
              <a:rPr lang="it-IT" altLang="it-IT" dirty="0" err="1">
                <a:cs typeface="Arial" panose="020B0604020202020204" pitchFamily="34" charset="0"/>
              </a:rPr>
              <a:t>value</a:t>
            </a:r>
            <a:r>
              <a:rPr lang="it-IT" altLang="it-IT" dirty="0">
                <a:cs typeface="Arial" panose="020B0604020202020204" pitchFamily="34" charset="0"/>
              </a:rPr>
              <a:t> chain e come le imprese responsabili possano contribuire agli obiettivi dello sviluppo sostenibile.</a:t>
            </a:r>
          </a:p>
        </p:txBody>
      </p:sp>
      <p:sp>
        <p:nvSpPr>
          <p:cNvPr id="35844" name="Segnaposto numero diapositiva 3">
            <a:extLst>
              <a:ext uri="{FF2B5EF4-FFF2-40B4-BE49-F238E27FC236}">
                <a16:creationId xmlns:a16="http://schemas.microsoft.com/office/drawing/2014/main" id="{B47B549A-573B-78CF-79DB-759D8C79F5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2</a:t>
            </a:fld>
            <a:endParaRPr lang="it-IT" altLang="it-IT" sz="1300"/>
          </a:p>
        </p:txBody>
      </p:sp>
    </p:spTree>
    <p:extLst>
      <p:ext uri="{BB962C8B-B14F-4D97-AF65-F5344CB8AC3E}">
        <p14:creationId xmlns:p14="http://schemas.microsoft.com/office/powerpoint/2010/main" val="330022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A0C90-2D82-D6FB-A6C3-43C5316461FA}"/>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C31E926C-4F4C-231D-50DF-E9EBEDE20576}"/>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49887737-EC93-74F5-7BC2-00EF1719B5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B050"/>
              </a:buClr>
              <a:buSzPct val="100000"/>
              <a:defRPr/>
            </a:pPr>
            <a:r>
              <a:rPr lang="it-IT" altLang="it-IT" sz="1200" dirty="0">
                <a:solidFill>
                  <a:srgbClr val="000000"/>
                </a:solidFill>
              </a:rPr>
              <a:t>La Tassonomia (Regolamento (UE) 2020/852 del 18.6.2020), entrato in vigore il 20.6.2020, prevede che le imprese rientranti nel perimetro della CSRD misurino, per ciascuna AE svolta, il grado di allineamento a specifici criteri di vaglio tecnico (TSC) previsti dalla norme attuative rispetto al raggiungimento di uno più obiettivi ambientali previsti da art. 9 del regolamento, dal non arrecare un danno significativo agli altri (DNSH) e dalla compatibilità alle clausole minime di garanzia sociale dettate dalle norme internazionali di comportamento delle imprese (es. OCSE). </a:t>
            </a:r>
          </a:p>
          <a:p>
            <a:pPr>
              <a:buClr>
                <a:srgbClr val="00B050"/>
              </a:buClr>
              <a:buSzPct val="100000"/>
              <a:defRPr/>
            </a:pPr>
            <a:r>
              <a:rPr lang="it-IT" altLang="it-IT" sz="1200" dirty="0">
                <a:solidFill>
                  <a:srgbClr val="000000"/>
                </a:solidFill>
              </a:rPr>
              <a:t>Strumento potente di lotta al greenwashing, la Tassonomia è sul piano pratico appesantita da eccessiva complessità dei template, tuttavia oggetto di proposta di semplificazione Omnibus. </a:t>
            </a:r>
          </a:p>
          <a:p>
            <a:pPr>
              <a:buClr>
                <a:srgbClr val="00B050"/>
              </a:buClr>
              <a:buSzPct val="100000"/>
              <a:defRPr/>
            </a:pPr>
            <a:r>
              <a:rPr lang="it-IT" altLang="it-IT" sz="1200" dirty="0">
                <a:solidFill>
                  <a:srgbClr val="000000"/>
                </a:solidFill>
              </a:rPr>
              <a:t>Dal 2024, in base alla CSRD, i KPI di cui all’art. 8 (quota attività economiche ammissibili/allineate alla Tassonomia in termini di Turnover, </a:t>
            </a:r>
            <a:r>
              <a:rPr lang="it-IT" altLang="it-IT" sz="1200" dirty="0" err="1">
                <a:solidFill>
                  <a:srgbClr val="000000"/>
                </a:solidFill>
              </a:rPr>
              <a:t>OpEx</a:t>
            </a:r>
            <a:r>
              <a:rPr lang="it-IT" altLang="it-IT" sz="1200" dirty="0">
                <a:solidFill>
                  <a:srgbClr val="000000"/>
                </a:solidFill>
              </a:rPr>
              <a:t>, </a:t>
            </a:r>
            <a:r>
              <a:rPr lang="it-IT" altLang="it-IT" sz="1200" dirty="0" err="1">
                <a:solidFill>
                  <a:srgbClr val="000000"/>
                </a:solidFill>
              </a:rPr>
              <a:t>CapEx</a:t>
            </a:r>
            <a:r>
              <a:rPr lang="it-IT" altLang="it-IT" sz="1200" dirty="0">
                <a:solidFill>
                  <a:srgbClr val="000000"/>
                </a:solidFill>
              </a:rPr>
              <a:t>) rientrano nel perimetro delle informative soggette ad attestazione/</a:t>
            </a:r>
            <a:r>
              <a:rPr lang="it-IT" altLang="it-IT" sz="1200" dirty="0" err="1">
                <a:solidFill>
                  <a:srgbClr val="000000"/>
                </a:solidFill>
              </a:rPr>
              <a:t>assurance</a:t>
            </a:r>
            <a:r>
              <a:rPr lang="it-IT" altLang="it-IT" sz="1200" dirty="0">
                <a:solidFill>
                  <a:srgbClr val="000000"/>
                </a:solidFill>
              </a:rPr>
              <a:t>.</a:t>
            </a: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6D9BA931-5CB0-4AD8-5943-E30A5EA38F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20</a:t>
            </a:fld>
            <a:endParaRPr lang="it-IT" altLang="it-IT" sz="1300"/>
          </a:p>
        </p:txBody>
      </p:sp>
    </p:spTree>
    <p:extLst>
      <p:ext uri="{BB962C8B-B14F-4D97-AF65-F5344CB8AC3E}">
        <p14:creationId xmlns:p14="http://schemas.microsoft.com/office/powerpoint/2010/main" val="686689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0678" y="4716884"/>
            <a:ext cx="5436317" cy="44652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sz="1100" u="sng" dirty="0">
                <a:cs typeface="Times New Roman" panose="02020603050405020304" pitchFamily="18" charset="0"/>
              </a:rPr>
              <a:t>Fattore S – Social (comma 2 lettera b)</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sz="1100" dirty="0">
                <a:solidFill>
                  <a:srgbClr val="C00000"/>
                </a:solidFill>
                <a:effectLst/>
                <a:latin typeface="Times New Roman" panose="02020603050405020304" pitchFamily="18" charset="0"/>
                <a:ea typeface="Calibri" panose="020F0502020204030204" pitchFamily="34" charset="0"/>
              </a:rPr>
              <a:t>b) le informazioni che le imprese sono tenute a comunicare riguardo a fattori </a:t>
            </a:r>
            <a:r>
              <a:rPr lang="it-IT" sz="1100" b="1" dirty="0">
                <a:solidFill>
                  <a:srgbClr val="00B050"/>
                </a:solidFill>
                <a:ea typeface="Calibri" panose="020F0502020204030204" pitchFamily="34" charset="0"/>
              </a:rPr>
              <a:t>SOCIALI</a:t>
            </a:r>
            <a:r>
              <a:rPr lang="it-IT" sz="1100" dirty="0">
                <a:solidFill>
                  <a:srgbClr val="C00000"/>
                </a:solidFill>
                <a:effectLst/>
                <a:latin typeface="Times New Roman" panose="02020603050405020304" pitchFamily="18" charset="0"/>
                <a:ea typeface="Calibri" panose="020F0502020204030204" pitchFamily="34" charset="0"/>
              </a:rPr>
              <a:t>, comprese informazioni concernenti:</a:t>
            </a:r>
          </a:p>
          <a:p>
            <a:pPr marL="539750">
              <a:spcBef>
                <a:spcPts val="600"/>
              </a:spcBef>
              <a:spcAft>
                <a:spcPts val="600"/>
              </a:spcAft>
            </a:pPr>
            <a:r>
              <a:rPr lang="it-IT" sz="1100" dirty="0">
                <a:effectLst/>
                <a:latin typeface="Times New Roman" panose="02020603050405020304" pitchFamily="18" charset="0"/>
                <a:ea typeface="Calibri" panose="020F0502020204030204" pitchFamily="34" charset="0"/>
              </a:rPr>
              <a:t>i) 	pari opportunità per tutti, comprese la parità di genere e la parità di retribuzione per uno stesso lavoro, la formazione e lo sviluppo di competenze, nonché l'occupazione e l'inclusione di persone con disabilità;</a:t>
            </a:r>
          </a:p>
          <a:p>
            <a:pPr marL="539750">
              <a:spcBef>
                <a:spcPts val="600"/>
              </a:spcBef>
              <a:spcAft>
                <a:spcPts val="600"/>
              </a:spcAft>
            </a:pPr>
            <a:r>
              <a:rPr lang="it-IT" sz="1100" dirty="0">
                <a:effectLst/>
                <a:latin typeface="Times New Roman" panose="02020603050405020304" pitchFamily="18" charset="0"/>
                <a:ea typeface="Calibri" panose="020F0502020204030204" pitchFamily="34" charset="0"/>
              </a:rPr>
              <a:t>ii)	le condizioni di lavoro, compresa l'occupazione flessibile e sicura, i salari, il dialogo sociale, la contrattazione collettiva e la partecipazione dei lavoratori, l'equilibrio tra vita professionale e vita privata, e un ambiente di lavoro sano, sicuro e adeguato;</a:t>
            </a:r>
          </a:p>
          <a:p>
            <a:pPr marL="539750">
              <a:spcBef>
                <a:spcPts val="600"/>
              </a:spcBef>
              <a:spcAft>
                <a:spcPts val="600"/>
              </a:spcAft>
            </a:pPr>
            <a:r>
              <a:rPr lang="it-IT" sz="1100" dirty="0">
                <a:effectLst/>
                <a:latin typeface="Times New Roman" panose="02020603050405020304" pitchFamily="18" charset="0"/>
                <a:ea typeface="Calibri" panose="020F0502020204030204" pitchFamily="34" charset="0"/>
              </a:rPr>
              <a:t>iii)	il rispetto dei diritti umani, delle libertà fondamentali, delle norme e dei principi democratici stabiliti nella Carta internazionale dei diritti dell'uomo e in altre convenzioni fondamentali delle Nazioni Unite in materia di diritti umani, nella dichiarazione dell'Organizzazione internazionale del lavoro sui principi e i diritti fondamentali nel lavoro, nelle convenzioni fondamentali dell'ILO e nella Carta dei diritti fondamentali dell'Unione europea;</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it-IT" sz="1100" dirty="0">
              <a:cs typeface="Times New Roman" panose="02020603050405020304" pitchFamily="18" charset="0"/>
            </a:endParaRPr>
          </a:p>
          <a:p>
            <a:pPr marL="400050" indent="-400050" algn="l">
              <a:buFont typeface="Arial" panose="020B0604020202020204" pitchFamily="34" charset="0"/>
              <a:buChar char="•"/>
            </a:pPr>
            <a:endParaRPr lang="it-IT" sz="1100" dirty="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AD17EF4A-A431-4F8D-881F-61B9F0328B29}" type="slidenum">
              <a:rPr lang="it-IT" smtClean="0"/>
              <a:pPr>
                <a:defRPr/>
              </a:pPr>
              <a:t>21</a:t>
            </a:fld>
            <a:endParaRPr lang="it-IT"/>
          </a:p>
        </p:txBody>
      </p:sp>
    </p:spTree>
    <p:extLst>
      <p:ext uri="{BB962C8B-B14F-4D97-AF65-F5344CB8AC3E}">
        <p14:creationId xmlns:p14="http://schemas.microsoft.com/office/powerpoint/2010/main" val="977114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0678" y="4716884"/>
            <a:ext cx="5436317" cy="44652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sz="1100" u="sng" dirty="0">
                <a:cs typeface="Times New Roman" panose="02020603050405020304" pitchFamily="18" charset="0"/>
              </a:rPr>
              <a:t>Fattore G – Governance (comma e lett. c)</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sz="1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it-IT" sz="1100" dirty="0">
                <a:solidFill>
                  <a:srgbClr val="C00000"/>
                </a:solidFill>
                <a:effectLst/>
                <a:latin typeface="Times New Roman" panose="02020603050405020304" pitchFamily="18" charset="0"/>
                <a:ea typeface="Calibri" panose="020F0502020204030204" pitchFamily="34" charset="0"/>
              </a:rPr>
              <a:t>le informazioni che le imprese sono tenute a comunicare riguardo a fattori di </a:t>
            </a:r>
            <a:r>
              <a:rPr lang="it-IT" sz="1100" b="1" dirty="0">
                <a:solidFill>
                  <a:srgbClr val="00B050"/>
                </a:solidFill>
                <a:ea typeface="Calibri" panose="020F0502020204030204" pitchFamily="34" charset="0"/>
              </a:rPr>
              <a:t>GOVERNANCE</a:t>
            </a:r>
            <a:r>
              <a:rPr lang="it-IT" sz="1100" dirty="0">
                <a:solidFill>
                  <a:srgbClr val="C00000"/>
                </a:solidFill>
                <a:effectLst/>
                <a:latin typeface="Times New Roman" panose="02020603050405020304" pitchFamily="18" charset="0"/>
                <a:ea typeface="Calibri" panose="020F0502020204030204" pitchFamily="34" charset="0"/>
              </a:rPr>
              <a:t>, comprese informazioni concernenti: </a:t>
            </a:r>
          </a:p>
          <a:p>
            <a:pPr marL="539750">
              <a:spcBef>
                <a:spcPts val="600"/>
              </a:spcBef>
              <a:spcAft>
                <a:spcPts val="600"/>
              </a:spcAft>
            </a:pPr>
            <a:r>
              <a:rPr lang="it-IT" sz="1100" dirty="0">
                <a:effectLst/>
                <a:latin typeface="Times New Roman" panose="02020603050405020304" pitchFamily="18" charset="0"/>
                <a:ea typeface="Calibri" panose="020F0502020204030204" pitchFamily="34" charset="0"/>
              </a:rPr>
              <a:t>i)	il ruolo degli organi di amministrazione, gestione e controllo delle imprese, anche per quanto riguarda le questioni di sostenibilità, e la composizione di tali organi;</a:t>
            </a:r>
          </a:p>
          <a:p>
            <a:pPr marL="539750">
              <a:spcBef>
                <a:spcPts val="600"/>
              </a:spcBef>
              <a:spcAft>
                <a:spcPts val="600"/>
              </a:spcAft>
            </a:pPr>
            <a:r>
              <a:rPr lang="it-IT" sz="1100" dirty="0">
                <a:effectLst/>
                <a:latin typeface="Times New Roman" panose="02020603050405020304" pitchFamily="18" charset="0"/>
                <a:ea typeface="Calibri" panose="020F0502020204030204" pitchFamily="34" charset="0"/>
              </a:rPr>
              <a:t>ii)	l'etica aziendale e la cultura d'impresa, compresa la lotta contro la corruzione attiva e passiva;</a:t>
            </a:r>
          </a:p>
          <a:p>
            <a:pPr marL="539750">
              <a:spcBef>
                <a:spcPts val="600"/>
              </a:spcBef>
              <a:spcAft>
                <a:spcPts val="600"/>
              </a:spcAft>
            </a:pPr>
            <a:r>
              <a:rPr lang="it-IT" sz="1100" dirty="0">
                <a:effectLst/>
                <a:latin typeface="Times New Roman" panose="02020603050405020304" pitchFamily="18" charset="0"/>
                <a:ea typeface="Calibri" panose="020F0502020204030204" pitchFamily="34" charset="0"/>
              </a:rPr>
              <a:t>iii)	gli impegni politici delle imprese, comprese le attività di lobbying;</a:t>
            </a:r>
          </a:p>
          <a:p>
            <a:pPr marL="825500" indent="-285750">
              <a:spcBef>
                <a:spcPts val="600"/>
              </a:spcBef>
              <a:spcAft>
                <a:spcPts val="600"/>
              </a:spcAft>
              <a:buAutoNum type="romanLcParenR" startAt="4"/>
            </a:pPr>
            <a:r>
              <a:rPr lang="it-IT" sz="1100" dirty="0">
                <a:effectLst/>
                <a:latin typeface="Times New Roman" panose="02020603050405020304" pitchFamily="18" charset="0"/>
                <a:ea typeface="Calibri" panose="020F0502020204030204" pitchFamily="34" charset="0"/>
              </a:rPr>
              <a:t>la gestione e la qualità dei rapporti con i partner commerciali, comprese le prassi di pagamento;</a:t>
            </a:r>
          </a:p>
          <a:p>
            <a:pPr marL="825500" indent="-285750">
              <a:spcBef>
                <a:spcPts val="600"/>
              </a:spcBef>
              <a:spcAft>
                <a:spcPts val="600"/>
              </a:spcAft>
              <a:buAutoNum type="romanLcParenR" startAt="4"/>
            </a:pPr>
            <a:r>
              <a:rPr lang="it-IT" sz="1100" dirty="0">
                <a:effectLst/>
                <a:latin typeface="Times New Roman" panose="02020603050405020304" pitchFamily="18" charset="0"/>
                <a:ea typeface="Calibri" panose="020F0502020204030204" pitchFamily="34" charset="0"/>
              </a:rPr>
              <a:t>i sistemi interni di controllo e gestione del rischio dell'impresa, anche in relazione al processo di comunicazione delle informazioni.</a:t>
            </a:r>
            <a:endParaRPr lang="it-IT" sz="1100" dirty="0">
              <a:cs typeface="Times New Roman" panose="02020603050405020304" pitchFamily="18" charset="0"/>
            </a:endParaRPr>
          </a:p>
          <a:p>
            <a:pPr marL="0" indent="0" algn="l">
              <a:buFont typeface="Arial" panose="020B0604020202020204" pitchFamily="34" charset="0"/>
              <a:buNone/>
            </a:pPr>
            <a:r>
              <a:rPr lang="it-IT" sz="1100" dirty="0">
                <a:cs typeface="Times New Roman" panose="02020603050405020304" pitchFamily="18" charset="0"/>
              </a:rPr>
              <a:t>Il punto (v) fa emergere il ruolo della governance in termini sia di controllo interno, quindi di adeguati assetti, sia di gestione del rischio. </a:t>
            </a:r>
          </a:p>
          <a:p>
            <a:pPr>
              <a:buClr>
                <a:srgbClr val="00B050"/>
              </a:buClr>
              <a:buSzPct val="100000"/>
              <a:defRPr/>
            </a:pPr>
            <a:r>
              <a:rPr lang="it-IT" altLang="it-IT" sz="1100" dirty="0">
                <a:solidFill>
                  <a:srgbClr val="000000"/>
                </a:solidFill>
                <a:highlight>
                  <a:srgbClr val="AAFCB8"/>
                </a:highlight>
              </a:rPr>
              <a:t>Come si vede nel linguaggio ESRS per G si intende la condotta dell’impresa, un  ambito strettamente connesso al dovere di diligenza , di cui parleremo dopo. </a:t>
            </a:r>
          </a:p>
          <a:p>
            <a:pPr>
              <a:buClr>
                <a:srgbClr val="00B050"/>
              </a:buClr>
              <a:buSzPct val="100000"/>
              <a:defRPr/>
            </a:pPr>
            <a:r>
              <a:rPr lang="it-IT" altLang="it-IT" sz="1100" dirty="0">
                <a:solidFill>
                  <a:srgbClr val="000000"/>
                </a:solidFill>
              </a:rPr>
              <a:t>Il legislatore europeo dopo inziali tentennamenti (erano due i principi G tra gli ESRS </a:t>
            </a:r>
            <a:r>
              <a:rPr lang="it-IT" altLang="it-IT" sz="1100" dirty="0" err="1">
                <a:solidFill>
                  <a:srgbClr val="000000"/>
                </a:solidFill>
              </a:rPr>
              <a:t>sector</a:t>
            </a:r>
            <a:r>
              <a:rPr lang="it-IT" altLang="it-IT" sz="1100" dirty="0">
                <a:solidFill>
                  <a:srgbClr val="000000"/>
                </a:solidFill>
              </a:rPr>
              <a:t> </a:t>
            </a:r>
            <a:r>
              <a:rPr lang="it-IT" altLang="it-IT" sz="1100" dirty="0" err="1">
                <a:solidFill>
                  <a:srgbClr val="000000"/>
                </a:solidFill>
              </a:rPr>
              <a:t>agnostic</a:t>
            </a:r>
            <a:r>
              <a:rPr lang="it-IT" altLang="it-IT" sz="1100" dirty="0">
                <a:solidFill>
                  <a:srgbClr val="000000"/>
                </a:solidFill>
              </a:rPr>
              <a:t> sottoposti a consultazione pubblica dall'EFRAG nel 2022) è andato infine nella direzione di far convergere il fattore “G” (Governance) in un unico principio dedicato alla condotta responsabile delle imprese (ESRS G1 Business </a:t>
            </a:r>
            <a:r>
              <a:rPr lang="it-IT" altLang="it-IT" sz="1100" dirty="0" err="1">
                <a:solidFill>
                  <a:srgbClr val="000000"/>
                </a:solidFill>
              </a:rPr>
              <a:t>Conduct</a:t>
            </a:r>
            <a:r>
              <a:rPr lang="it-IT" altLang="it-IT" sz="1100" dirty="0">
                <a:solidFill>
                  <a:srgbClr val="000000"/>
                </a:solidFill>
              </a:rPr>
              <a:t>), richiamato anche nei moduli dello standard volontario VSME e nei KPI Tavolo per la Finanza sostenibile. Un principio fermo che non sembra intaccato dal processo di semplificazione avviato il 26 febbraio scorso con la pubblicazione del pacchetto “Omnibus” attraverso una serie di proposte della Commissione europea che includono la revisione degli ESRS al fine di ridurne, fra l’altro, il carico informativo. Tale principio G1, il cui obiettivo è garantire trasparenza sulle pratiche aziendali per ridurre rischi di conformità e migliorare la fiducia degli stakeholder, copre i seguenti temi: (i) etica e integrità negli affari; ii) corruzione e pratiche anticoncorrenziali; (iii) lobbying e relazioni con i regolatori; (iv) gestione dei rischi legali e normativi.</a:t>
            </a:r>
          </a:p>
          <a:p>
            <a:pPr marL="0" indent="0" algn="l">
              <a:buFont typeface="Arial" panose="020B0604020202020204" pitchFamily="34" charset="0"/>
              <a:buNone/>
            </a:pPr>
            <a:endParaRPr lang="it-IT" sz="1100" dirty="0">
              <a:cs typeface="Times New Roman" panose="02020603050405020304" pitchFamily="18" charset="0"/>
            </a:endParaRPr>
          </a:p>
          <a:p>
            <a:pPr marL="0" indent="0" algn="l">
              <a:buFont typeface="Arial" panose="020B0604020202020204" pitchFamily="34" charset="0"/>
              <a:buNone/>
            </a:pPr>
            <a:r>
              <a:rPr lang="it-IT" sz="1100" dirty="0">
                <a:cs typeface="Times New Roman" panose="02020603050405020304" pitchFamily="18" charset="0"/>
              </a:rPr>
              <a:t>L’attenzione alla condotta/gestione dell’impresa è dunque lo spunto per passare alla parte finale della mia relazione (px slide)</a:t>
            </a:r>
          </a:p>
        </p:txBody>
      </p:sp>
      <p:sp>
        <p:nvSpPr>
          <p:cNvPr id="4" name="Segnaposto numero diapositiva 3"/>
          <p:cNvSpPr>
            <a:spLocks noGrp="1"/>
          </p:cNvSpPr>
          <p:nvPr>
            <p:ph type="sldNum" sz="quarter" idx="5"/>
          </p:nvPr>
        </p:nvSpPr>
        <p:spPr/>
        <p:txBody>
          <a:bodyPr/>
          <a:lstStyle/>
          <a:p>
            <a:pPr>
              <a:defRPr/>
            </a:pPr>
            <a:fld id="{AD17EF4A-A431-4F8D-881F-61B9F0328B29}" type="slidenum">
              <a:rPr lang="it-IT" smtClean="0"/>
              <a:pPr>
                <a:defRPr/>
              </a:pPr>
              <a:t>22</a:t>
            </a:fld>
            <a:endParaRPr lang="it-IT"/>
          </a:p>
        </p:txBody>
      </p:sp>
    </p:spTree>
    <p:extLst>
      <p:ext uri="{BB962C8B-B14F-4D97-AF65-F5344CB8AC3E}">
        <p14:creationId xmlns:p14="http://schemas.microsoft.com/office/powerpoint/2010/main" val="512727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7234C-0BC8-71CA-AD54-EECB9F8DA9E2}"/>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C6788743-709B-D33B-D52D-EEA61BBB605F}"/>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1D403791-493C-BDA3-7D6A-C89B7C42C8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Passando al secondo tema in agenda, vediamo come le imprese, quale presupposto di una gestione improntata alla sostenibilità, sino alla fase di rendicontazione, sono tenute, a presidio della BC, a considerare i fattori ESG nella scelta degli assetti AOC, operando proprio sul fattore «G» della governance.</a:t>
            </a:r>
          </a:p>
        </p:txBody>
      </p:sp>
      <p:sp>
        <p:nvSpPr>
          <p:cNvPr id="35844" name="Segnaposto numero diapositiva 3">
            <a:extLst>
              <a:ext uri="{FF2B5EF4-FFF2-40B4-BE49-F238E27FC236}">
                <a16:creationId xmlns:a16="http://schemas.microsoft.com/office/drawing/2014/main" id="{EA937B6F-AE5C-9C93-2A16-ADF299CA15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23</a:t>
            </a:fld>
            <a:endParaRPr lang="it-IT" altLang="it-IT" sz="1300"/>
          </a:p>
        </p:txBody>
      </p:sp>
    </p:spTree>
    <p:extLst>
      <p:ext uri="{BB962C8B-B14F-4D97-AF65-F5344CB8AC3E}">
        <p14:creationId xmlns:p14="http://schemas.microsoft.com/office/powerpoint/2010/main" val="50557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3FDC0-F89C-C493-0A95-8FB7A3372021}"/>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CCFF9253-1641-155B-764A-58D49590D912}"/>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F7F23A73-ADE6-B0A6-EE33-C43793A62C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B050"/>
              </a:buClr>
              <a:buSzPct val="100000"/>
              <a:defRPr/>
            </a:pPr>
            <a:r>
              <a:rPr lang="it-IT" altLang="it-IT" sz="1200" dirty="0">
                <a:solidFill>
                  <a:srgbClr val="000000"/>
                </a:solidFill>
              </a:rPr>
              <a:t>In particolare, la dimensione della Governance (G), nel linguaggio ESG, ha una valenza trasversale riconducibile alla buona gestione dell’impresa in termini di:</a:t>
            </a:r>
          </a:p>
          <a:p>
            <a:pPr marL="171450" marR="0" lvl="0" indent="-171450" algn="l" defTabSz="914400" rtl="0" eaLnBrk="0" fontAlgn="base" latinLnBrk="0" hangingPunct="0">
              <a:lnSpc>
                <a:spcPct val="100000"/>
              </a:lnSpc>
              <a:spcBef>
                <a:spcPct val="30000"/>
              </a:spcBef>
              <a:spcAft>
                <a:spcPct val="0"/>
              </a:spcAft>
              <a:buClr>
                <a:srgbClr val="00B050"/>
              </a:buClr>
              <a:buSzPct val="100000"/>
              <a:buFont typeface="Wingdings" panose="05000000000000000000" pitchFamily="2" charset="2"/>
              <a:buChar char="Ø"/>
              <a:tabLst/>
              <a:defRPr/>
            </a:pPr>
            <a:r>
              <a:rPr lang="it-IT" altLang="it-IT" sz="1200" dirty="0">
                <a:solidFill>
                  <a:srgbClr val="000000"/>
                </a:solidFill>
              </a:rPr>
              <a:t>adeguati assetti improntati al risk management </a:t>
            </a:r>
            <a:r>
              <a:rPr lang="it-IT" altLang="it-IT" sz="1200" dirty="0">
                <a:solidFill>
                  <a:srgbClr val="000000"/>
                </a:solidFill>
                <a:sym typeface="Wingdings" panose="05000000000000000000" pitchFamily="2" charset="2"/>
              </a:rPr>
              <a:t> </a:t>
            </a:r>
            <a:r>
              <a:rPr lang="it-IT" altLang="it-IT" sz="1200" dirty="0">
                <a:solidFill>
                  <a:srgbClr val="000000"/>
                </a:solidFill>
              </a:rPr>
              <a:t>crescente importanza dei rischi fisici e di quelli di transizione nell’ambito dei sistemi ERM, come riflesso dell’adeguamento del sistema di controlli interni in funzione dei rischi ESG </a:t>
            </a:r>
            <a:r>
              <a:rPr lang="it-IT" altLang="it-IT" sz="1200" dirty="0">
                <a:solidFill>
                  <a:srgbClr val="000000"/>
                </a:solidFill>
                <a:sym typeface="Wingdings" panose="05000000000000000000" pitchFamily="2" charset="2"/>
              </a:rPr>
              <a:t> </a:t>
            </a:r>
            <a:r>
              <a:rPr lang="it-IT" altLang="it-IT" sz="1200" dirty="0">
                <a:solidFill>
                  <a:srgbClr val="000000"/>
                </a:solidFill>
              </a:rPr>
              <a:t>ruolo del CCII</a:t>
            </a:r>
          </a:p>
          <a:p>
            <a:pPr marL="171450" marR="0" lvl="0" indent="-171450" algn="l" defTabSz="914400" rtl="0" eaLnBrk="0" fontAlgn="base" latinLnBrk="0" hangingPunct="0">
              <a:lnSpc>
                <a:spcPct val="100000"/>
              </a:lnSpc>
              <a:spcBef>
                <a:spcPct val="30000"/>
              </a:spcBef>
              <a:spcAft>
                <a:spcPct val="0"/>
              </a:spcAft>
              <a:buClr>
                <a:srgbClr val="00B050"/>
              </a:buClr>
              <a:buSzPct val="100000"/>
              <a:buFont typeface="Wingdings" panose="05000000000000000000" pitchFamily="2" charset="2"/>
              <a:buChar char="Ø"/>
              <a:tabLst/>
              <a:defRPr/>
            </a:pPr>
            <a:r>
              <a:rPr lang="it-IT" altLang="it-IT" sz="1200" dirty="0">
                <a:solidFill>
                  <a:srgbClr val="000000"/>
                </a:solidFill>
              </a:rPr>
              <a:t>due diligence ambientale </a:t>
            </a:r>
            <a:r>
              <a:rPr lang="it-IT" altLang="it-IT" sz="1200" dirty="0">
                <a:solidFill>
                  <a:srgbClr val="000000"/>
                </a:solidFill>
                <a:sym typeface="Wingdings" panose="05000000000000000000" pitchFamily="2" charset="2"/>
              </a:rPr>
              <a:t> </a:t>
            </a:r>
            <a:r>
              <a:rPr lang="it-IT" altLang="it-IT" sz="1200" dirty="0">
                <a:solidFill>
                  <a:srgbClr val="000000"/>
                </a:solidFill>
              </a:rPr>
              <a:t>dovere di diligenza lungo la supply chain (ruolo della CSDDD e della condotta responsabile in funzione degli </a:t>
            </a:r>
            <a:r>
              <a:rPr lang="it-IT" altLang="it-IT" sz="1200" dirty="0" err="1">
                <a:solidFill>
                  <a:srgbClr val="000000"/>
                </a:solidFill>
              </a:rPr>
              <a:t>SDGs</a:t>
            </a:r>
            <a:r>
              <a:rPr lang="it-IT" altLang="it-IT" sz="1200" dirty="0">
                <a:solidFill>
                  <a:srgbClr val="000000"/>
                </a:solidFill>
              </a:rPr>
              <a:t>.</a:t>
            </a:r>
          </a:p>
          <a:p>
            <a:pPr marL="171450" indent="-171450">
              <a:buClr>
                <a:srgbClr val="00B050"/>
              </a:buClr>
              <a:buSzPct val="100000"/>
              <a:buFont typeface="Wingdings" panose="05000000000000000000" pitchFamily="2" charset="2"/>
              <a:buChar char="Ø"/>
              <a:defRPr/>
            </a:pPr>
            <a:endParaRPr lang="it-IT" altLang="it-IT" sz="1200" dirty="0">
              <a:solidFill>
                <a:srgbClr val="000000"/>
              </a:solidFill>
            </a:endParaRPr>
          </a:p>
        </p:txBody>
      </p:sp>
      <p:sp>
        <p:nvSpPr>
          <p:cNvPr id="35844" name="Segnaposto numero diapositiva 3">
            <a:extLst>
              <a:ext uri="{FF2B5EF4-FFF2-40B4-BE49-F238E27FC236}">
                <a16:creationId xmlns:a16="http://schemas.microsoft.com/office/drawing/2014/main" id="{8D343443-00E9-5348-B553-1F9C58BAD3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24</a:t>
            </a:fld>
            <a:endParaRPr lang="it-IT" altLang="it-IT" sz="1300"/>
          </a:p>
        </p:txBody>
      </p:sp>
    </p:spTree>
    <p:extLst>
      <p:ext uri="{BB962C8B-B14F-4D97-AF65-F5344CB8AC3E}">
        <p14:creationId xmlns:p14="http://schemas.microsoft.com/office/powerpoint/2010/main" val="1601984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66E3BDE-38DE-4BCC-AB07-3DDC613A70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02">
              <a:spcBef>
                <a:spcPct val="30000"/>
              </a:spcBef>
              <a:defRPr sz="1200">
                <a:solidFill>
                  <a:schemeClr val="tx1"/>
                </a:solidFill>
                <a:latin typeface="Times New Roman" panose="02020603050405020304" pitchFamily="18" charset="0"/>
                <a:cs typeface="Arial" panose="020B0604020202020204" pitchFamily="34" charset="0"/>
              </a:defRPr>
            </a:lvl1pPr>
            <a:lvl2pPr marL="716650" indent="-275634" defTabSz="954002">
              <a:spcBef>
                <a:spcPct val="30000"/>
              </a:spcBef>
              <a:defRPr sz="1200">
                <a:solidFill>
                  <a:schemeClr val="tx1"/>
                </a:solidFill>
                <a:latin typeface="Times New Roman" panose="02020603050405020304" pitchFamily="18" charset="0"/>
                <a:cs typeface="Arial" panose="020B0604020202020204" pitchFamily="34" charset="0"/>
              </a:defRPr>
            </a:lvl2pPr>
            <a:lvl3pPr marL="1102538" indent="-220508" defTabSz="954002">
              <a:spcBef>
                <a:spcPct val="30000"/>
              </a:spcBef>
              <a:defRPr sz="1200">
                <a:solidFill>
                  <a:schemeClr val="tx1"/>
                </a:solidFill>
                <a:latin typeface="Times New Roman" panose="02020603050405020304" pitchFamily="18" charset="0"/>
                <a:cs typeface="Arial" panose="020B0604020202020204" pitchFamily="34" charset="0"/>
              </a:defRPr>
            </a:lvl3pPr>
            <a:lvl4pPr marL="1543553" indent="-220508" defTabSz="954002">
              <a:spcBef>
                <a:spcPct val="30000"/>
              </a:spcBef>
              <a:defRPr sz="1200">
                <a:solidFill>
                  <a:schemeClr val="tx1"/>
                </a:solidFill>
                <a:latin typeface="Times New Roman" panose="02020603050405020304" pitchFamily="18" charset="0"/>
                <a:cs typeface="Arial" panose="020B0604020202020204" pitchFamily="34" charset="0"/>
              </a:defRPr>
            </a:lvl4pPr>
            <a:lvl5pPr marL="1984568" indent="-220508" defTabSz="954002">
              <a:spcBef>
                <a:spcPct val="30000"/>
              </a:spcBef>
              <a:defRPr sz="1200">
                <a:solidFill>
                  <a:schemeClr val="tx1"/>
                </a:solidFill>
                <a:latin typeface="Times New Roman" panose="02020603050405020304" pitchFamily="18" charset="0"/>
                <a:cs typeface="Arial" panose="020B0604020202020204" pitchFamily="34" charset="0"/>
              </a:defRPr>
            </a:lvl5pPr>
            <a:lvl6pPr marL="2425583" indent="-220508" defTabSz="95400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866598" indent="-220508" defTabSz="95400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307613" indent="-220508" defTabSz="95400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748629" indent="-220508" defTabSz="95400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63E75BD-301E-4E06-B8BE-0F35E997CD52}" type="slidenum">
              <a:rPr lang="it-IT" altLang="it-IT" sz="1400"/>
              <a:pPr>
                <a:spcBef>
                  <a:spcPct val="0"/>
                </a:spcBef>
              </a:pPr>
              <a:t>25</a:t>
            </a:fld>
            <a:endParaRPr lang="it-IT" altLang="it-IT" sz="1400"/>
          </a:p>
        </p:txBody>
      </p:sp>
      <p:sp>
        <p:nvSpPr>
          <p:cNvPr id="15363" name="Rectangle 2">
            <a:extLst>
              <a:ext uri="{FF2B5EF4-FFF2-40B4-BE49-F238E27FC236}">
                <a16:creationId xmlns:a16="http://schemas.microsoft.com/office/drawing/2014/main" id="{8827A64C-A1DB-42B0-A547-41D34F6CBFCC}"/>
              </a:ext>
            </a:extLst>
          </p:cNvPr>
          <p:cNvSpPr>
            <a:spLocks noGrp="1" noRot="1" noChangeAspect="1" noChangeArrowheads="1" noTextEdit="1"/>
          </p:cNvSpPr>
          <p:nvPr>
            <p:ph type="sldImg"/>
          </p:nvPr>
        </p:nvSpPr>
        <p:spPr>
          <a:ln/>
        </p:spPr>
      </p:sp>
      <p:sp>
        <p:nvSpPr>
          <p:cNvPr id="15364" name="Rectangle 4">
            <a:extLst>
              <a:ext uri="{FF2B5EF4-FFF2-40B4-BE49-F238E27FC236}">
                <a16:creationId xmlns:a16="http://schemas.microsoft.com/office/drawing/2014/main" id="{A5E02D8B-B2D7-432A-8E7B-D593013C2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cs typeface="Arial" panose="020B0604020202020204" pitchFamily="34" charset="0"/>
              </a:rPr>
              <a:t>Il sistema dei controlli interni mette in relazione il controllo dei rischi di gestione con il raggiungimento degli obiettivi aziendali. I rischi di gestione sono di tipo sia finanziario che non finanziario (</a:t>
            </a:r>
            <a:r>
              <a:rPr lang="it-IT" altLang="it-IT" b="1" dirty="0">
                <a:cs typeface="Arial" panose="020B0604020202020204" pitchFamily="34" charset="0"/>
              </a:rPr>
              <a:t>inclusi i fattori ESG</a:t>
            </a:r>
            <a:r>
              <a:rPr lang="it-IT" altLang="it-IT" dirty="0">
                <a:cs typeface="Arial" panose="020B0604020202020204" pitchFamily="34" charset="0"/>
              </a:rPr>
              <a:t>).</a:t>
            </a:r>
          </a:p>
          <a:p>
            <a:pPr eaLnBrk="1" hangingPunct="1"/>
            <a:r>
              <a:rPr lang="it-IT" altLang="it-IT" dirty="0">
                <a:cs typeface="Arial" panose="020B0604020202020204" pitchFamily="34" charset="0"/>
              </a:rPr>
              <a:t>Tra gli obiettivi del CI vi è quello di garantire l’affidabilità dell’informativa finanziaria e quella di sostenibilità. </a:t>
            </a:r>
          </a:p>
          <a:p>
            <a:pPr eaLnBrk="1" hangingPunct="1"/>
            <a:r>
              <a:rPr lang="it-IT" altLang="it-IT" dirty="0">
                <a:cs typeface="Arial" panose="020B0604020202020204" pitchFamily="34" charset="0"/>
              </a:rPr>
              <a:t>Il bilancio deve quindi rappresentare attraverso un’adeguata informativa:</a:t>
            </a:r>
          </a:p>
          <a:p>
            <a:pPr marL="165381" indent="-165381" eaLnBrk="1" hangingPunct="1">
              <a:buFont typeface="Arial" panose="020B0604020202020204" pitchFamily="34" charset="0"/>
              <a:buChar char="•"/>
            </a:pPr>
            <a:r>
              <a:rPr lang="it-IT" altLang="it-IT" dirty="0">
                <a:cs typeface="Arial" panose="020B0604020202020204" pitchFamily="34" charset="0"/>
              </a:rPr>
              <a:t>sia la consistenza del patrimonio, attraverso lo stato patrimoniale</a:t>
            </a:r>
          </a:p>
          <a:p>
            <a:pPr marL="165381" indent="-165381" eaLnBrk="1" hangingPunct="1">
              <a:buFont typeface="Arial" panose="020B0604020202020204" pitchFamily="34" charset="0"/>
              <a:buChar char="•"/>
            </a:pPr>
            <a:r>
              <a:rPr lang="it-IT" altLang="it-IT" dirty="0">
                <a:cs typeface="Arial" panose="020B0604020202020204" pitchFamily="34" charset="0"/>
              </a:rPr>
              <a:t>sia, in termini di efficacia, i risultati delle operazioni aziendali attraverso (i) non solo gli schemi di rendiconto basati su indicatori finanziari (conto economico, rendiconto </a:t>
            </a:r>
            <a:r>
              <a:rPr lang="it-IT" altLang="it-IT" dirty="0" err="1">
                <a:cs typeface="Arial" panose="020B0604020202020204" pitchFamily="34" charset="0"/>
              </a:rPr>
              <a:t>finanzairio</a:t>
            </a:r>
            <a:r>
              <a:rPr lang="it-IT" altLang="it-IT" dirty="0">
                <a:cs typeface="Arial" panose="020B0604020202020204" pitchFamily="34" charset="0"/>
              </a:rPr>
              <a:t>), ma anche (ii) indicatori di tipo non finanziario (si veda la relazione sulla gestione che deve obbligatoriamente contenere, a seguito delle modifiche introdotte all’art. 2428 codice civile dal D. Lgs 32/2007, le informazioni relative al personale e all’ambiente) e informative, appunto di sostenibilità.</a:t>
            </a:r>
          </a:p>
          <a:p>
            <a:pPr eaLnBrk="1" hangingPunct="1"/>
            <a:r>
              <a:rPr lang="it-IT" altLang="it-IT" dirty="0">
                <a:cs typeface="Arial" panose="020B0604020202020204" pitchFamily="34" charset="0"/>
              </a:rPr>
              <a:t>Quindi, il bilancio è l’esito di un processo influenzato da una logica gestionale ed organizzativa che va oltre la dimensione finanziaria della gestione.</a:t>
            </a:r>
          </a:p>
          <a:p>
            <a:pPr eaLnBrk="1" hangingPunct="1"/>
            <a:r>
              <a:rPr lang="it-IT" altLang="it-IT" dirty="0">
                <a:cs typeface="Arial" panose="020B0604020202020204" pitchFamily="34" charset="0"/>
              </a:rPr>
              <a:t>Di qui, nell’ambito delle quotate, l’evoluzione della definizione di controllo interno, </a:t>
            </a:r>
            <a:r>
              <a:rPr lang="it-IT" altLang="it-IT" b="1" dirty="0">
                <a:cs typeface="Arial" panose="020B0604020202020204" pitchFamily="34" charset="0"/>
              </a:rPr>
              <a:t>sancita dal nuovo Codice di Corporate Governance </a:t>
            </a:r>
            <a:r>
              <a:rPr lang="it-IT" altLang="it-IT" b="0" u="none" dirty="0">
                <a:cs typeface="Arial" panose="020B0604020202020204" pitchFamily="34" charset="0"/>
              </a:rPr>
              <a:t>(in applicazione da 1.1.2021) </a:t>
            </a:r>
            <a:r>
              <a:rPr lang="it-IT" altLang="it-IT" u="none" dirty="0">
                <a:cs typeface="Arial" panose="020B0604020202020204" pitchFamily="34" charset="0"/>
              </a:rPr>
              <a:t>in </a:t>
            </a:r>
            <a:r>
              <a:rPr lang="it-IT" altLang="it-IT" dirty="0">
                <a:cs typeface="Arial" panose="020B0604020202020204" pitchFamily="34" charset="0"/>
              </a:rPr>
              <a:t>cui al fine di </a:t>
            </a:r>
            <a:r>
              <a:rPr lang="it-IT" altLang="it-IT" u="sng" dirty="0">
                <a:cs typeface="Arial" panose="020B0604020202020204" pitchFamily="34" charset="0"/>
              </a:rPr>
              <a:t>monitoraggio dei rischi di gestione </a:t>
            </a:r>
            <a:r>
              <a:rPr lang="it-IT" altLang="it-IT" dirty="0">
                <a:cs typeface="Arial" panose="020B0604020202020204" pitchFamily="34" charset="0"/>
              </a:rPr>
              <a:t>si aggiunge quello del «</a:t>
            </a:r>
            <a:r>
              <a:rPr lang="it-IT" altLang="it-IT" u="sng" dirty="0">
                <a:cs typeface="Arial" panose="020B0604020202020204" pitchFamily="34" charset="0"/>
              </a:rPr>
              <a:t>successo sostenibile». </a:t>
            </a:r>
          </a:p>
          <a:p>
            <a:pPr eaLnBrk="1" hangingPunct="1"/>
            <a:endParaRPr lang="it-IT" altLang="it-IT" dirty="0">
              <a:cs typeface="Arial" panose="020B0604020202020204" pitchFamily="34" charset="0"/>
            </a:endParaRPr>
          </a:p>
        </p:txBody>
      </p:sp>
    </p:spTree>
    <p:extLst>
      <p:ext uri="{BB962C8B-B14F-4D97-AF65-F5344CB8AC3E}">
        <p14:creationId xmlns:p14="http://schemas.microsoft.com/office/powerpoint/2010/main" val="3409763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D22F3-603D-0D1C-9182-3ABBCEB9F1F1}"/>
            </a:ext>
          </a:extLst>
        </p:cNvPr>
        <p:cNvGrpSpPr/>
        <p:nvPr/>
      </p:nvGrpSpPr>
      <p:grpSpPr>
        <a:xfrm>
          <a:off x="0" y="0"/>
          <a:ext cx="0" cy="0"/>
          <a:chOff x="0" y="0"/>
          <a:chExt cx="0" cy="0"/>
        </a:xfrm>
      </p:grpSpPr>
      <p:sp>
        <p:nvSpPr>
          <p:cNvPr id="39938" name="Rectangle 7">
            <a:extLst>
              <a:ext uri="{FF2B5EF4-FFF2-40B4-BE49-F238E27FC236}">
                <a16:creationId xmlns:a16="http://schemas.microsoft.com/office/drawing/2014/main" id="{FE106188-875E-94D4-1C33-A64A84B9D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875">
              <a:spcBef>
                <a:spcPct val="30000"/>
              </a:spcBef>
              <a:defRPr sz="1200">
                <a:solidFill>
                  <a:schemeClr val="tx1"/>
                </a:solidFill>
                <a:latin typeface="Times New Roman" panose="02020603050405020304" pitchFamily="18" charset="0"/>
                <a:cs typeface="Arial" panose="020B0604020202020204" pitchFamily="34" charset="0"/>
              </a:defRPr>
            </a:lvl1pPr>
            <a:lvl2pPr marL="690618" indent="-264916" defTabSz="898875">
              <a:spcBef>
                <a:spcPct val="30000"/>
              </a:spcBef>
              <a:defRPr sz="1200">
                <a:solidFill>
                  <a:schemeClr val="tx1"/>
                </a:solidFill>
                <a:latin typeface="Times New Roman" panose="02020603050405020304" pitchFamily="18" charset="0"/>
                <a:cs typeface="Arial" panose="020B0604020202020204" pitchFamily="34" charset="0"/>
              </a:defRPr>
            </a:lvl2pPr>
            <a:lvl3pPr marL="1062724" indent="-211320" defTabSz="898875">
              <a:spcBef>
                <a:spcPct val="30000"/>
              </a:spcBef>
              <a:defRPr sz="1200">
                <a:solidFill>
                  <a:schemeClr val="tx1"/>
                </a:solidFill>
                <a:latin typeface="Times New Roman" panose="02020603050405020304" pitchFamily="18" charset="0"/>
                <a:cs typeface="Arial" panose="020B0604020202020204" pitchFamily="34" charset="0"/>
              </a:defRPr>
            </a:lvl3pPr>
            <a:lvl4pPr marL="1488426" indent="-211320" defTabSz="898875">
              <a:spcBef>
                <a:spcPct val="30000"/>
              </a:spcBef>
              <a:defRPr sz="1200">
                <a:solidFill>
                  <a:schemeClr val="tx1"/>
                </a:solidFill>
                <a:latin typeface="Times New Roman" panose="02020603050405020304" pitchFamily="18" charset="0"/>
                <a:cs typeface="Arial" panose="020B0604020202020204" pitchFamily="34" charset="0"/>
              </a:defRPr>
            </a:lvl4pPr>
            <a:lvl5pPr marL="1914128" indent="-211320" defTabSz="898875">
              <a:spcBef>
                <a:spcPct val="30000"/>
              </a:spcBef>
              <a:defRPr sz="1200">
                <a:solidFill>
                  <a:schemeClr val="tx1"/>
                </a:solidFill>
                <a:latin typeface="Times New Roman" panose="02020603050405020304" pitchFamily="18" charset="0"/>
                <a:cs typeface="Arial" panose="020B0604020202020204" pitchFamily="34" charset="0"/>
              </a:defRPr>
            </a:lvl5pPr>
            <a:lvl6pPr marL="2355143" indent="-211320" defTabSz="8988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796158" indent="-211320" defTabSz="8988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237173" indent="-211320" defTabSz="8988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678189" indent="-211320" defTabSz="8988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155139A3-336E-4A7A-9FCC-807EA340EA23}" type="slidenum">
              <a:rPr lang="it-IT" altLang="it-IT" sz="1300"/>
              <a:pPr>
                <a:spcBef>
                  <a:spcPct val="0"/>
                </a:spcBef>
              </a:pPr>
              <a:t>26</a:t>
            </a:fld>
            <a:endParaRPr lang="it-IT" altLang="it-IT" sz="1300"/>
          </a:p>
        </p:txBody>
      </p:sp>
      <p:sp>
        <p:nvSpPr>
          <p:cNvPr id="39939" name="Rectangle 2">
            <a:extLst>
              <a:ext uri="{FF2B5EF4-FFF2-40B4-BE49-F238E27FC236}">
                <a16:creationId xmlns:a16="http://schemas.microsoft.com/office/drawing/2014/main" id="{FA10CCC9-49C4-3596-0B8F-8FE45B6ADBB1}"/>
              </a:ext>
            </a:extLst>
          </p:cNvPr>
          <p:cNvSpPr>
            <a:spLocks noGrp="1" noRot="1" noChangeAspect="1" noChangeArrowheads="1" noTextEdit="1"/>
          </p:cNvSpPr>
          <p:nvPr>
            <p:ph type="sldImg"/>
          </p:nvPr>
        </p:nvSpPr>
        <p:spPr>
          <a:xfrm>
            <a:off x="915988" y="744538"/>
            <a:ext cx="4965700" cy="3724275"/>
          </a:xfrm>
          <a:ln/>
        </p:spPr>
      </p:sp>
      <p:sp>
        <p:nvSpPr>
          <p:cNvPr id="39940" name="Rectangle 4">
            <a:extLst>
              <a:ext uri="{FF2B5EF4-FFF2-40B4-BE49-F238E27FC236}">
                <a16:creationId xmlns:a16="http://schemas.microsoft.com/office/drawing/2014/main" id="{683AFEA6-137D-563A-AB91-825F72AF10FE}"/>
              </a:ext>
            </a:extLst>
          </p:cNvPr>
          <p:cNvSpPr>
            <a:spLocks noGrp="1" noChangeArrowheads="1"/>
          </p:cNvSpPr>
          <p:nvPr>
            <p:ph type="body" idx="1"/>
          </p:nvPr>
        </p:nvSpPr>
        <p:spPr>
          <a:xfrm>
            <a:off x="680679" y="4716192"/>
            <a:ext cx="5436317" cy="4713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it-IT" altLang="it-IT" sz="1400" dirty="0">
                <a:cs typeface="Arial" panose="020B0604020202020204" pitchFamily="34" charset="0"/>
              </a:rPr>
              <a:t>E’ significativo che l’ultimo già nell’ ottobre 2018 il modello di ERM del </a:t>
            </a:r>
            <a:r>
              <a:rPr lang="it-IT" altLang="it-IT" sz="1400" dirty="0" err="1">
                <a:highlight>
                  <a:srgbClr val="FFFF00"/>
                </a:highlight>
                <a:cs typeface="Arial" panose="020B0604020202020204" pitchFamily="34" charset="0"/>
              </a:rPr>
              <a:t>Co.So</a:t>
            </a:r>
            <a:r>
              <a:rPr lang="it-IT" altLang="it-IT" sz="1400" dirty="0">
                <a:highlight>
                  <a:srgbClr val="FFFF00"/>
                </a:highlight>
                <a:cs typeface="Arial" panose="020B0604020202020204" pitchFamily="34" charset="0"/>
              </a:rPr>
              <a:t>.</a:t>
            </a:r>
            <a:r>
              <a:rPr lang="it-IT" altLang="it-IT" sz="1400" dirty="0">
                <a:cs typeface="Arial" panose="020B0604020202020204" pitchFamily="34" charset="0"/>
              </a:rPr>
              <a:t>, la principale struttura di riferimento per la gestione dei rischi di un’organizzazione, sia stato integrato in considerazione dei rischi ESG (cioè dei rischi collegati ai fattori sociali, ambientali e di governance della gestione), di cui non è possibile non tenere conto per l’attuazione di politiche di sostenibilità</a:t>
            </a:r>
          </a:p>
          <a:p>
            <a:pPr marL="0" marR="0" lvl="0" indent="0" algn="l" defTabSz="914400" rtl="0" eaLnBrk="1" fontAlgn="base" latinLnBrk="0" hangingPunct="1">
              <a:lnSpc>
                <a:spcPct val="100000"/>
              </a:lnSpc>
              <a:spcBef>
                <a:spcPct val="30000"/>
              </a:spcBef>
              <a:spcAft>
                <a:spcPct val="0"/>
              </a:spcAft>
              <a:buClrTx/>
              <a:buSzTx/>
              <a:buFontTx/>
              <a:buNone/>
              <a:tabLst/>
              <a:defRPr/>
            </a:pPr>
            <a:r>
              <a:rPr lang="it-IT" altLang="it-IT" sz="1400" dirty="0">
                <a:cs typeface="Arial" panose="020B0604020202020204" pitchFamily="34" charset="0"/>
              </a:rPr>
              <a:t>E’ seguito nel 2023 l’allineamento ai criteri ESG del </a:t>
            </a:r>
            <a:r>
              <a:rPr lang="it-IT" sz="1400" dirty="0">
                <a:effectLst/>
                <a:latin typeface="Aptos Narrow" panose="020B0004020202020204" pitchFamily="34" charset="0"/>
                <a:ea typeface="Times New Roman" panose="02020603050405020304" pitchFamily="18" charset="0"/>
                <a:cs typeface="Times New Roman" panose="02020603050405020304" pitchFamily="18" charset="0"/>
              </a:rPr>
              <a:t>COSO IC-</a:t>
            </a:r>
            <a:r>
              <a:rPr lang="it-IT" sz="1400" dirty="0" err="1">
                <a:effectLst/>
                <a:latin typeface="Aptos Narrow" panose="020B0004020202020204" pitchFamily="34" charset="0"/>
                <a:ea typeface="Times New Roman" panose="02020603050405020304" pitchFamily="18" charset="0"/>
                <a:cs typeface="Times New Roman" panose="02020603050405020304" pitchFamily="18" charset="0"/>
              </a:rPr>
              <a:t>Integrated</a:t>
            </a:r>
            <a:r>
              <a:rPr lang="it-IT" sz="1400" dirty="0">
                <a:effectLst/>
                <a:latin typeface="Aptos Narrow" panose="020B0004020202020204" pitchFamily="34" charset="0"/>
                <a:ea typeface="Times New Roman" panose="02020603050405020304" pitchFamily="18" charset="0"/>
                <a:cs typeface="Times New Roman" panose="02020603050405020304" pitchFamily="18" charset="0"/>
              </a:rPr>
              <a:t> Framework del 2013, riconosciuto a livello mondiale</a:t>
            </a:r>
            <a:r>
              <a:rPr lang="it-IT" sz="1100" dirty="0">
                <a:effectLst/>
                <a:latin typeface="Aptos Narrow" panose="020B0004020202020204" pitchFamily="34" charset="0"/>
                <a:ea typeface="Times New Roman" panose="02020603050405020304" pitchFamily="18" charset="0"/>
                <a:cs typeface="Arial" panose="020B0604020202020204" pitchFamily="34" charset="0"/>
              </a:rPr>
              <a:t>, </a:t>
            </a:r>
            <a:r>
              <a:rPr lang="it-IT" altLang="it-IT" sz="1400" dirty="0">
                <a:cs typeface="Arial" panose="020B0604020202020204" pitchFamily="34" charset="0"/>
              </a:rPr>
              <a:t>che mette in relazione il controllo interno all’affidabilità dell’informativa di bilancio (</a:t>
            </a:r>
            <a:r>
              <a:rPr lang="it-IT" altLang="it-IT" sz="1400" dirty="0" err="1">
                <a:cs typeface="Arial" panose="020B0604020202020204" pitchFamily="34" charset="0"/>
              </a:rPr>
              <a:t>guidance</a:t>
            </a:r>
            <a:r>
              <a:rPr lang="it-IT" altLang="it-IT" sz="1400" dirty="0">
                <a:cs typeface="Arial" panose="020B0604020202020204" pitchFamily="34" charset="0"/>
              </a:rPr>
              <a:t> supplementare per le organizzazioni ai fini dell’implementazione dell’efficacia del sistema di controllo interno rispetto alla rendicontazione della sostenibilità)</a:t>
            </a:r>
          </a:p>
          <a:p>
            <a:pPr eaLnBrk="1" hangingPunct="1"/>
            <a:endParaRPr lang="it-IT" altLang="it-IT" sz="1400" b="1" dirty="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053142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FFA8-1C27-B8FF-9AEB-51897DC48102}"/>
            </a:ext>
          </a:extLst>
        </p:cNvPr>
        <p:cNvGrpSpPr/>
        <p:nvPr/>
      </p:nvGrpSpPr>
      <p:grpSpPr>
        <a:xfrm>
          <a:off x="0" y="0"/>
          <a:ext cx="0" cy="0"/>
          <a:chOff x="0" y="0"/>
          <a:chExt cx="0" cy="0"/>
        </a:xfrm>
      </p:grpSpPr>
      <p:sp>
        <p:nvSpPr>
          <p:cNvPr id="13314" name="Segnaposto immagine diapositiva 1">
            <a:extLst>
              <a:ext uri="{FF2B5EF4-FFF2-40B4-BE49-F238E27FC236}">
                <a16:creationId xmlns:a16="http://schemas.microsoft.com/office/drawing/2014/main" id="{8467199C-D024-E844-3D83-2166BA3034E5}"/>
              </a:ext>
            </a:extLst>
          </p:cNvPr>
          <p:cNvSpPr>
            <a:spLocks noGrp="1" noRot="1" noChangeAspect="1" noChangeArrowheads="1" noTextEdit="1"/>
          </p:cNvSpPr>
          <p:nvPr>
            <p:ph type="sldImg"/>
          </p:nvPr>
        </p:nvSpPr>
        <p:spPr>
          <a:ln/>
        </p:spPr>
      </p:sp>
      <p:sp>
        <p:nvSpPr>
          <p:cNvPr id="13315" name="Segnaposto note 2">
            <a:extLst>
              <a:ext uri="{FF2B5EF4-FFF2-40B4-BE49-F238E27FC236}">
                <a16:creationId xmlns:a16="http://schemas.microsoft.com/office/drawing/2014/main" id="{DDB2E032-1337-F90D-D061-692FA5DC4008}"/>
              </a:ext>
            </a:extLst>
          </p:cNvPr>
          <p:cNvSpPr>
            <a:spLocks noGrp="1"/>
          </p:cNvSpPr>
          <p:nvPr>
            <p:ph type="body" idx="1"/>
          </p:nvPr>
        </p:nvSpPr>
        <p:spPr>
          <a:xfrm>
            <a:off x="236538" y="4675287"/>
            <a:ext cx="6481762"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400" dirty="0">
                <a:cs typeface="Arial" panose="020B0604020202020204" pitchFamily="34" charset="0"/>
              </a:rPr>
              <a:t>Nel nostro Paese </a:t>
            </a:r>
            <a:r>
              <a:rPr lang="it-IT" altLang="it-IT" sz="1400" b="1" dirty="0">
                <a:cs typeface="Arial" panose="020B0604020202020204" pitchFamily="34" charset="0"/>
              </a:rPr>
              <a:t>l’evoluzione della governance della sostenibilità </a:t>
            </a:r>
            <a:r>
              <a:rPr lang="it-IT" altLang="it-IT" sz="1400" dirty="0">
                <a:cs typeface="Arial" panose="020B0604020202020204" pitchFamily="34" charset="0"/>
              </a:rPr>
              <a:t>trova ormai riscontro in numerosi strumenti normativi. Si richiamano:</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it-IT" altLang="it-IT" sz="1400" dirty="0">
                <a:cs typeface="Arial" panose="020B0604020202020204" pitchFamily="34" charset="0"/>
              </a:rPr>
              <a:t>l’ introduzione del «successo sostenibile» quale obiettivo prioritario del nuovo Codice di corporate governance, in applicazione da 1.1.2021, da integrare nei piani industriali;</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it-IT" altLang="it-IT" sz="1400" dirty="0">
                <a:cs typeface="Arial" panose="020B0604020202020204" pitchFamily="34" charset="0"/>
              </a:rPr>
              <a:t>l’integrazione della sostenibilità ovvero delle questioni ambientali e sociali nelle politiche della remunerazione delle quotate </a:t>
            </a:r>
            <a:r>
              <a:rPr lang="it-IT" sz="1400" dirty="0">
                <a:solidFill>
                  <a:srgbClr val="000000"/>
                </a:solidFill>
                <a:latin typeface="Verdana" pitchFamily="34" charset="0"/>
                <a:cs typeface="Times New Roman" pitchFamily="18" charset="0"/>
              </a:rPr>
              <a:t>e l’incoraggiamento dell’impegno a lungo termine degli azionisti (D. Lgs 49/2019, in attuazione della Direttiva (UE) 2017/828 -c.d. “Shareholder </a:t>
            </a:r>
            <a:r>
              <a:rPr lang="it-IT" sz="1400" dirty="0" err="1">
                <a:solidFill>
                  <a:srgbClr val="000000"/>
                </a:solidFill>
                <a:latin typeface="Verdana" pitchFamily="34" charset="0"/>
                <a:cs typeface="Times New Roman" pitchFamily="18" charset="0"/>
              </a:rPr>
              <a:t>Rights</a:t>
            </a:r>
            <a:r>
              <a:rPr lang="it-IT" sz="1400" dirty="0">
                <a:solidFill>
                  <a:srgbClr val="000000"/>
                </a:solidFill>
                <a:latin typeface="Verdana" pitchFamily="34" charset="0"/>
                <a:cs typeface="Times New Roman" pitchFamily="18" charset="0"/>
              </a:rPr>
              <a:t> II”- entrata in vigore il 3 settembre 2020);</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it-IT" altLang="it-IT" sz="1400" dirty="0">
                <a:cs typeface="Arial" panose="020B0604020202020204" pitchFamily="34" charset="0"/>
                <a:sym typeface="Wingdings" panose="05000000000000000000" pitchFamily="2" charset="2"/>
              </a:rPr>
              <a:t>Le linee guida pubblicate l’8 gennaio scorso da EBA sulla gestione dei rischi ESG da parte delle banche, in applicazione dal 2026  </a:t>
            </a:r>
            <a:r>
              <a:rPr lang="it-IT" altLang="it-IT" sz="1400" dirty="0">
                <a:cs typeface="Arial" panose="020B0604020202020204" pitchFamily="34" charset="0"/>
              </a:rPr>
              <a:t>crescente </a:t>
            </a:r>
            <a:r>
              <a:rPr lang="it-IT" altLang="it-IT" sz="1400" dirty="0" err="1">
                <a:cs typeface="Arial" panose="020B0604020202020204" pitchFamily="34" charset="0"/>
              </a:rPr>
              <a:t>attenzioneda</a:t>
            </a:r>
            <a:r>
              <a:rPr lang="it-IT" altLang="it-IT" sz="1400" dirty="0">
                <a:cs typeface="Arial" panose="020B0604020202020204" pitchFamily="34" charset="0"/>
              </a:rPr>
              <a:t> parte delle </a:t>
            </a:r>
            <a:r>
              <a:rPr lang="it-IT" altLang="it-IT" sz="1400" dirty="0" err="1">
                <a:cs typeface="Arial" panose="020B0604020202020204" pitchFamily="34" charset="0"/>
              </a:rPr>
              <a:t>benche</a:t>
            </a:r>
            <a:r>
              <a:rPr lang="it-IT" altLang="it-IT" sz="1400" dirty="0">
                <a:cs typeface="Arial" panose="020B0604020202020204" pitchFamily="34" charset="0"/>
              </a:rPr>
              <a:t> </a:t>
            </a:r>
            <a:r>
              <a:rPr lang="it-IT" sz="1400" dirty="0">
                <a:solidFill>
                  <a:srgbClr val="000000"/>
                </a:solidFill>
                <a:latin typeface="Verdana" pitchFamily="34" charset="0"/>
                <a:cs typeface="Times New Roman" pitchFamily="18" charset="0"/>
              </a:rPr>
              <a:t>all’integrazione degli ESG </a:t>
            </a:r>
            <a:r>
              <a:rPr lang="it-IT" sz="1400" i="1" dirty="0" err="1">
                <a:solidFill>
                  <a:srgbClr val="000000"/>
                </a:solidFill>
                <a:latin typeface="Verdana" pitchFamily="34" charset="0"/>
                <a:cs typeface="Times New Roman" pitchFamily="18" charset="0"/>
              </a:rPr>
              <a:t>criteria</a:t>
            </a:r>
            <a:r>
              <a:rPr lang="it-IT" sz="1400" i="1" dirty="0">
                <a:solidFill>
                  <a:srgbClr val="000000"/>
                </a:solidFill>
                <a:latin typeface="Verdana" pitchFamily="34" charset="0"/>
                <a:cs typeface="Times New Roman" pitchFamily="18" charset="0"/>
              </a:rPr>
              <a:t> </a:t>
            </a:r>
            <a:r>
              <a:rPr lang="it-IT" sz="1400" dirty="0">
                <a:solidFill>
                  <a:srgbClr val="000000"/>
                </a:solidFill>
                <a:latin typeface="Verdana" pitchFamily="34" charset="0"/>
                <a:cs typeface="Times New Roman" pitchFamily="18" charset="0"/>
              </a:rPr>
              <a:t>nelle strategie operative e decisionali, con prevedibile ricaduta sulle imprese affidate.</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it-IT" sz="1400" dirty="0">
              <a:solidFill>
                <a:srgbClr val="000000"/>
              </a:solidFill>
              <a:latin typeface="Verdana" pitchFamily="34" charset="0"/>
              <a:cs typeface="Times New Roman" pitchFamily="18" charset="0"/>
            </a:endParaRPr>
          </a:p>
        </p:txBody>
      </p:sp>
      <p:sp>
        <p:nvSpPr>
          <p:cNvPr id="13316" name="Segnaposto numero diapositiva 3">
            <a:extLst>
              <a:ext uri="{FF2B5EF4-FFF2-40B4-BE49-F238E27FC236}">
                <a16:creationId xmlns:a16="http://schemas.microsoft.com/office/drawing/2014/main" id="{3FF077E8-FD63-A385-B4BB-8E4E388972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6B2E51F-DD71-4856-A8FD-CF87BD287F72}" type="slidenum">
              <a:rPr lang="it-IT" altLang="it-IT" sz="1300"/>
              <a:pPr>
                <a:spcBef>
                  <a:spcPct val="0"/>
                </a:spcBef>
              </a:pPr>
              <a:t>27</a:t>
            </a:fld>
            <a:endParaRPr lang="it-IT" altLang="it-IT" sz="1300"/>
          </a:p>
        </p:txBody>
      </p:sp>
    </p:spTree>
    <p:extLst>
      <p:ext uri="{BB962C8B-B14F-4D97-AF65-F5344CB8AC3E}">
        <p14:creationId xmlns:p14="http://schemas.microsoft.com/office/powerpoint/2010/main" val="486456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4F27B-6322-CBD3-0E80-72A466658E54}"/>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E175379D-75D2-B20F-79B7-644DD2EA0C45}"/>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F7E899C7-2DA1-F63A-C125-7CA1826925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Arriviamo dunque al ruolo del CCII nell’orientare, in considerazione dei fattori ESG, la gestione dell’impresa dalla prospettiva della CA a quella della sostenibilità.</a:t>
            </a:r>
          </a:p>
          <a:p>
            <a:endParaRPr lang="it-IT" altLang="it-IT" dirty="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a:solidFill>
                  <a:srgbClr val="000000"/>
                </a:solidFill>
              </a:rPr>
              <a:t>Le imprese, sia quelle in scope della CSRD, sia quelle che devono rispondere a richieste da parte delle banche o provenienti dalla </a:t>
            </a:r>
            <a:r>
              <a:rPr lang="it-IT" altLang="it-IT" sz="1200" dirty="0" err="1">
                <a:solidFill>
                  <a:srgbClr val="000000"/>
                </a:solidFill>
              </a:rPr>
              <a:t>value</a:t>
            </a:r>
            <a:r>
              <a:rPr lang="it-IT" altLang="it-IT" sz="1200" dirty="0">
                <a:solidFill>
                  <a:srgbClr val="000000"/>
                </a:solidFill>
              </a:rPr>
              <a:t> chain, devono quindi improntare la gestione dell’impresa ai criteri ESG e predisporre dei report di sostenibilità, nell’ambito della disclosure di bilancio, in  linea con i bisogni informativi degli stakeholder.</a:t>
            </a: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6A2CB141-C995-0DDB-ADED-9C72052A10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28</a:t>
            </a:fld>
            <a:endParaRPr lang="it-IT" altLang="it-IT" sz="1300"/>
          </a:p>
        </p:txBody>
      </p:sp>
    </p:spTree>
    <p:extLst>
      <p:ext uri="{BB962C8B-B14F-4D97-AF65-F5344CB8AC3E}">
        <p14:creationId xmlns:p14="http://schemas.microsoft.com/office/powerpoint/2010/main" val="38150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94060-5865-46FF-5471-A6585F80A149}"/>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CE5E8289-7C3B-02E5-4B59-801E8981AE7D}"/>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FFEA90D6-C1EE-B580-2EA5-17CC9544D1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Lettura slide</a:t>
            </a:r>
          </a:p>
        </p:txBody>
      </p:sp>
      <p:sp>
        <p:nvSpPr>
          <p:cNvPr id="35844" name="Segnaposto numero diapositiva 3">
            <a:extLst>
              <a:ext uri="{FF2B5EF4-FFF2-40B4-BE49-F238E27FC236}">
                <a16:creationId xmlns:a16="http://schemas.microsoft.com/office/drawing/2014/main" id="{B86FEC9F-A33F-BC79-CC78-9F41A3F14E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29</a:t>
            </a:fld>
            <a:endParaRPr lang="it-IT" altLang="it-IT" sz="1300"/>
          </a:p>
        </p:txBody>
      </p:sp>
    </p:spTree>
    <p:extLst>
      <p:ext uri="{BB962C8B-B14F-4D97-AF65-F5344CB8AC3E}">
        <p14:creationId xmlns:p14="http://schemas.microsoft.com/office/powerpoint/2010/main" val="149740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D8DE-9AB4-2193-DFAB-DC8B5F538AD3}"/>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035780D5-9763-4C08-D358-0D1720F89F14}"/>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86364B10-6455-9CD0-7E68-DC5AA888F8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solidFill>
                  <a:srgbClr val="000000"/>
                </a:solidFill>
              </a:rPr>
              <a:t>Partendo dal primo aspetto, vediamo come l’integrazione delle informative di sostenibilità nel bilancio sia il riflesso di una evoluzione della cultura d’impresa in cui cresce la consapevolezza degli impatti che le attività economiche svolgono sulla comunità e sull’ambiente. </a:t>
            </a:r>
          </a:p>
          <a:p>
            <a:r>
              <a:rPr lang="it-IT" altLang="it-IT" dirty="0">
                <a:solidFill>
                  <a:srgbClr val="000000"/>
                </a:solidFill>
              </a:rPr>
              <a:t>Ecco dunque che dalla dimensione dell’</a:t>
            </a:r>
            <a:r>
              <a:rPr lang="it-IT" altLang="it-IT" b="1" dirty="0">
                <a:solidFill>
                  <a:srgbClr val="000000"/>
                </a:solidFill>
              </a:rPr>
              <a:t>output</a:t>
            </a:r>
            <a:r>
              <a:rPr lang="it-IT" altLang="it-IT" dirty="0">
                <a:solidFill>
                  <a:srgbClr val="000000"/>
                </a:solidFill>
              </a:rPr>
              <a:t>, che caratterizza il bilancio nella sua impostazione tradizionale (conto economico, stato patrimoniale, rendiconto finanziario, nota integrativa) - prevalentemente «</a:t>
            </a:r>
            <a:r>
              <a:rPr lang="it-IT" altLang="it-IT" dirty="0" err="1">
                <a:solidFill>
                  <a:srgbClr val="000000"/>
                </a:solidFill>
              </a:rPr>
              <a:t>rendicontativo</a:t>
            </a:r>
            <a:r>
              <a:rPr lang="it-IT" altLang="it-IT" dirty="0">
                <a:solidFill>
                  <a:srgbClr val="000000"/>
                </a:solidFill>
              </a:rPr>
              <a:t>» - , si passa alla dimensione dell’</a:t>
            </a:r>
            <a:r>
              <a:rPr lang="it-IT" altLang="it-IT" b="1" dirty="0" err="1">
                <a:solidFill>
                  <a:srgbClr val="000000"/>
                </a:solidFill>
              </a:rPr>
              <a:t>outcome</a:t>
            </a:r>
            <a:r>
              <a:rPr lang="it-IT" altLang="it-IT" dirty="0">
                <a:solidFill>
                  <a:srgbClr val="000000"/>
                </a:solidFill>
              </a:rPr>
              <a:t> e quindi a quelle dell’</a:t>
            </a:r>
            <a:r>
              <a:rPr lang="it-IT" altLang="it-IT" b="1" dirty="0">
                <a:solidFill>
                  <a:srgbClr val="000000"/>
                </a:solidFill>
              </a:rPr>
              <a:t>impatto</a:t>
            </a:r>
            <a:r>
              <a:rPr lang="it-IT" altLang="it-IT" dirty="0">
                <a:solidFill>
                  <a:srgbClr val="000000"/>
                </a:solidFill>
              </a:rPr>
              <a:t> in cui necessariamente la disclosure si estende, gradualmente nella direzione del report integrato alla rendicontazione di sostenibilità, il cui novero di destinatari si estende a quello degli stakeholder.</a:t>
            </a:r>
          </a:p>
          <a:p>
            <a:r>
              <a:rPr lang="it-IT" altLang="it-IT" dirty="0">
                <a:solidFill>
                  <a:srgbClr val="000000"/>
                </a:solidFill>
              </a:rPr>
              <a:t>In questo modo si ottiene un più stretto legame del bilancio con il business plan che ad esito di questo processo, traguardando l’orizzonte della sostenibilità, integra necessariamente i fattori ESG.</a:t>
            </a:r>
          </a:p>
          <a:p>
            <a:endParaRPr lang="it-IT" altLang="it-IT" dirty="0">
              <a:solidFill>
                <a:srgbClr val="000000"/>
              </a:solidFill>
            </a:endParaRPr>
          </a:p>
        </p:txBody>
      </p:sp>
      <p:sp>
        <p:nvSpPr>
          <p:cNvPr id="35844" name="Segnaposto numero diapositiva 3">
            <a:extLst>
              <a:ext uri="{FF2B5EF4-FFF2-40B4-BE49-F238E27FC236}">
                <a16:creationId xmlns:a16="http://schemas.microsoft.com/office/drawing/2014/main" id="{0E9C4744-FBA5-78BF-12B9-E225364FB6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a:t>
            </a:fld>
            <a:endParaRPr lang="it-IT" altLang="it-IT" sz="1300"/>
          </a:p>
        </p:txBody>
      </p:sp>
    </p:spTree>
    <p:extLst>
      <p:ext uri="{BB962C8B-B14F-4D97-AF65-F5344CB8AC3E}">
        <p14:creationId xmlns:p14="http://schemas.microsoft.com/office/powerpoint/2010/main" val="1070901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4836-A451-1EE7-F62C-B76E60745352}"/>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9A7E1869-E9AD-E55D-8AFA-7250DB8D10F4}"/>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A4EAF707-F94C-09AA-6267-D0621963FE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Lettura slide</a:t>
            </a:r>
          </a:p>
        </p:txBody>
      </p:sp>
      <p:sp>
        <p:nvSpPr>
          <p:cNvPr id="35844" name="Segnaposto numero diapositiva 3">
            <a:extLst>
              <a:ext uri="{FF2B5EF4-FFF2-40B4-BE49-F238E27FC236}">
                <a16:creationId xmlns:a16="http://schemas.microsoft.com/office/drawing/2014/main" id="{CC9E0D26-427D-ABC2-7C7B-8E3B80A6E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30</a:t>
            </a:fld>
            <a:endParaRPr lang="it-IT" altLang="it-IT" sz="1300"/>
          </a:p>
        </p:txBody>
      </p:sp>
    </p:spTree>
    <p:extLst>
      <p:ext uri="{BB962C8B-B14F-4D97-AF65-F5344CB8AC3E}">
        <p14:creationId xmlns:p14="http://schemas.microsoft.com/office/powerpoint/2010/main" val="385864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BF0EC-1DE9-F496-E9AD-696B12BEB560}"/>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E32B04F6-314F-04FD-A004-338392291DEC}"/>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27C30C0E-7C0E-DD5D-3AAC-30C328D5DE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Lettura slide</a:t>
            </a:r>
          </a:p>
        </p:txBody>
      </p:sp>
      <p:sp>
        <p:nvSpPr>
          <p:cNvPr id="35844" name="Segnaposto numero diapositiva 3">
            <a:extLst>
              <a:ext uri="{FF2B5EF4-FFF2-40B4-BE49-F238E27FC236}">
                <a16:creationId xmlns:a16="http://schemas.microsoft.com/office/drawing/2014/main" id="{84B771E4-DC3D-5AD0-8FEE-A0DA9A4964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31</a:t>
            </a:fld>
            <a:endParaRPr lang="it-IT" altLang="it-IT" sz="1300"/>
          </a:p>
        </p:txBody>
      </p:sp>
    </p:spTree>
    <p:extLst>
      <p:ext uri="{BB962C8B-B14F-4D97-AF65-F5344CB8AC3E}">
        <p14:creationId xmlns:p14="http://schemas.microsoft.com/office/powerpoint/2010/main" val="792040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F588-499B-5465-5CFE-075B2256D233}"/>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CC00C056-7585-EE04-5E34-521A5E510CFC}"/>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E25CA66C-C9A6-1C0A-332C-7110B14C2E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B050"/>
              </a:buClr>
              <a:buSzPct val="100000"/>
              <a:defRPr/>
            </a:pPr>
            <a:r>
              <a:rPr lang="it-IT" altLang="it-IT" sz="1200" dirty="0">
                <a:solidFill>
                  <a:srgbClr val="000000"/>
                </a:solidFill>
              </a:rPr>
              <a:t>Con il D. Lgs.  88/2022), nel recepire la Direttiva (UE) 2029/1023 cd. </a:t>
            </a:r>
            <a:r>
              <a:rPr lang="it-IT" altLang="it-IT" sz="1200" dirty="0" err="1">
                <a:solidFill>
                  <a:srgbClr val="000000"/>
                </a:solidFill>
              </a:rPr>
              <a:t>Insolvency</a:t>
            </a:r>
            <a:r>
              <a:rPr lang="it-IT" altLang="it-IT" sz="1200" dirty="0">
                <a:solidFill>
                  <a:srgbClr val="000000"/>
                </a:solidFill>
              </a:rPr>
              <a:t>, il CCII viene adottato nella sua interezza, recependo gli strumenti di cui alla fase precedente e istituendo in capo all’Organo di controllo l’obbligo di segnalazione secondo le regole di cui all’art. 3 in materia di misure e assetti. </a:t>
            </a:r>
          </a:p>
          <a:p>
            <a:pPr>
              <a:buClr>
                <a:srgbClr val="00B050"/>
              </a:buClr>
              <a:buSzPct val="100000"/>
              <a:defRPr/>
            </a:pPr>
            <a:r>
              <a:rPr lang="it-IT" altLang="it-IT" sz="1200" dirty="0">
                <a:solidFill>
                  <a:srgbClr val="000000"/>
                </a:solidFill>
              </a:rPr>
              <a:t>Tali regole comportano la responsabilità degli stakeholder nel rendersi parte attiva nel processo di risanamento, istituendo anche nei loro confronti un obbligo di segnalazione al verificarsi di determinate condizioni secondo i KPI individuati dalla norma (debiti e esposizioni). </a:t>
            </a: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C1E9CD43-0EF8-449F-4490-162802915F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32</a:t>
            </a:fld>
            <a:endParaRPr lang="it-IT" altLang="it-IT" sz="1300"/>
          </a:p>
        </p:txBody>
      </p:sp>
    </p:spTree>
    <p:extLst>
      <p:ext uri="{BB962C8B-B14F-4D97-AF65-F5344CB8AC3E}">
        <p14:creationId xmlns:p14="http://schemas.microsoft.com/office/powerpoint/2010/main" val="2755289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8A0A2-BFD7-45BD-124A-E9EF46B4F8E9}"/>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59F0A7BF-12DC-C7B7-5F92-64931AF412A6}"/>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A66119C9-621D-FBBD-5F59-C3106E32F4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a:solidFill>
                  <a:srgbClr val="000000"/>
                </a:solidFill>
                <a:highlight>
                  <a:srgbClr val="FFFF69"/>
                </a:highlight>
              </a:rPr>
              <a:t>Le misure e assetti definiti dall’art. 3 comportano dunque la responsabilità degli stakeholder nel rendersi parte attiva nel processo di risanamento, istituendo anche nei loro confronti un obbligo di segnalazione al verificarsi di determinate condizioni secondo i KPI individuati dalla norma (debiti e esposizioni)</a:t>
            </a:r>
            <a:r>
              <a:rPr lang="it-IT" altLang="it-IT" sz="1200" dirty="0">
                <a:solidFill>
                  <a:srgbClr val="000000"/>
                </a:solidFill>
              </a:rPr>
              <a:t>. </a:t>
            </a: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565C78CB-C736-6AFA-1A71-842AAE4DD1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33</a:t>
            </a:fld>
            <a:endParaRPr lang="it-IT" altLang="it-IT" sz="1300"/>
          </a:p>
        </p:txBody>
      </p:sp>
    </p:spTree>
    <p:extLst>
      <p:ext uri="{BB962C8B-B14F-4D97-AF65-F5344CB8AC3E}">
        <p14:creationId xmlns:p14="http://schemas.microsoft.com/office/powerpoint/2010/main" val="1446883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27D73-E0DA-13FD-05C4-017F4469E071}"/>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5D918F27-143B-EC58-4C24-33386DC99436}"/>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5EF0F82F-6DD9-4048-0C3C-B2772A7E41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Lettura slide</a:t>
            </a:r>
          </a:p>
        </p:txBody>
      </p:sp>
      <p:sp>
        <p:nvSpPr>
          <p:cNvPr id="35844" name="Segnaposto numero diapositiva 3">
            <a:extLst>
              <a:ext uri="{FF2B5EF4-FFF2-40B4-BE49-F238E27FC236}">
                <a16:creationId xmlns:a16="http://schemas.microsoft.com/office/drawing/2014/main" id="{2D51CE70-7313-BF7D-F514-A36C30D2CF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34</a:t>
            </a:fld>
            <a:endParaRPr lang="it-IT" altLang="it-IT" sz="1300"/>
          </a:p>
        </p:txBody>
      </p:sp>
    </p:spTree>
    <p:extLst>
      <p:ext uri="{BB962C8B-B14F-4D97-AF65-F5344CB8AC3E}">
        <p14:creationId xmlns:p14="http://schemas.microsoft.com/office/powerpoint/2010/main" val="1798923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0680" y="4716193"/>
            <a:ext cx="5436317" cy="5071661"/>
          </a:xfrm>
        </p:spPr>
        <p:txBody>
          <a:bodyPr/>
          <a:lstStyle/>
          <a:p>
            <a:r>
              <a:rPr lang="it-IT" sz="800" dirty="0"/>
              <a:t>Processo di ridefinizione del sistema di gestione della crisi dell’impresa, partito dai lavori della Commissione </a:t>
            </a:r>
            <a:r>
              <a:rPr lang="it-IT" sz="800" dirty="0" err="1"/>
              <a:t>Rodorf</a:t>
            </a:r>
            <a:r>
              <a:rPr lang="it-IT" sz="800" dirty="0"/>
              <a:t>, culminato nel recepimento della Direttiva </a:t>
            </a:r>
            <a:r>
              <a:rPr lang="it-IT" sz="800" dirty="0" err="1"/>
              <a:t>Insolvency</a:t>
            </a:r>
            <a:r>
              <a:rPr lang="it-IT" sz="800" dirty="0"/>
              <a:t> e contestuale approvazione nella sua forma definitiva del nuovo Codice della crisi d’impresa e dell’insolvenza.</a:t>
            </a:r>
          </a:p>
          <a:p>
            <a:endParaRPr lang="it-IT" sz="800" dirty="0"/>
          </a:p>
          <a:p>
            <a:r>
              <a:rPr lang="it-IT" sz="800" dirty="0"/>
              <a:t>In questo processo, come evidenziato dalla slide, si passa:</a:t>
            </a:r>
          </a:p>
          <a:p>
            <a:pPr marL="171450" indent="-171450">
              <a:buFontTx/>
              <a:buChar char="-"/>
            </a:pPr>
            <a:r>
              <a:rPr lang="it-IT" sz="800" dirty="0"/>
              <a:t>(IN BLU) dall’implementazione nel marzo 2019 di una prima parte del Codice </a:t>
            </a:r>
            <a:r>
              <a:rPr lang="it-IT" sz="800" dirty="0">
                <a:sym typeface="Wingdings" panose="05000000000000000000" pitchFamily="2" charset="2"/>
              </a:rPr>
              <a:t> art. 2086 comma 2 (gestione dell’impresa  dovere di istituire un OAC adeguato a natura e dimensioni, anche in funzione della rilevazione tempestiva della crisi e della perdita della CA, nonché di attivarsi per l’adozione e attuazione di uno degli strumenti previsti dall’ordinamento per il superamento della crisi e il recupero della CA) e 2476 comma 6 c.c. (gli amministratori rispondono vs, i creditori sociali per l’inosservanza degli obblighi inerenti alla conservazione dell’integrità del patrimonio aziendale). Con tutte le correlate questioni aperte in dottrina ed anche con qualche spunto in giurisprudenza sulla sindacabilità delle decisioni degli amministratori sugli adeguati assetti (BJR), peraltro soggette ai sensi del 2403 alla vigilanza del CS);</a:t>
            </a:r>
          </a:p>
          <a:p>
            <a:pPr marL="171450" indent="-171450">
              <a:buFontTx/>
              <a:buChar char="-"/>
            </a:pPr>
            <a:r>
              <a:rPr lang="it-IT" sz="800" dirty="0">
                <a:sym typeface="Wingdings" panose="05000000000000000000" pitchFamily="2" charset="2"/>
              </a:rPr>
              <a:t>(IN VERDE) all’introduzione con il D. Lgs 118/2021 del nuovo istituto della CN, ma soprattutto degli strumenti ad esso correlati di cui al DD del 28.09.2021 ovvero il </a:t>
            </a:r>
            <a:r>
              <a:rPr lang="it-IT" sz="800" b="1" dirty="0">
                <a:sym typeface="Wingdings" panose="05000000000000000000" pitchFamily="2" charset="2"/>
              </a:rPr>
              <a:t>test pratico </a:t>
            </a:r>
            <a:r>
              <a:rPr lang="it-IT" sz="800" b="0" dirty="0">
                <a:sym typeface="Wingdings" panose="05000000000000000000" pitchFamily="2" charset="2"/>
              </a:rPr>
              <a:t>per la verifica della ragionevole perseguibilità del risanamento (disponibile on line sulla piattaforma telematica nazionale) (Sezione I), nonché </a:t>
            </a:r>
            <a:r>
              <a:rPr lang="it-IT" sz="800" b="1" dirty="0">
                <a:sym typeface="Wingdings" panose="05000000000000000000" pitchFamily="2" charset="2"/>
              </a:rPr>
              <a:t>la check list</a:t>
            </a:r>
            <a:r>
              <a:rPr lang="it-IT" sz="800" dirty="0">
                <a:sym typeface="Wingdings" panose="05000000000000000000" pitchFamily="2" charset="2"/>
              </a:rPr>
              <a:t> per la redazione del piano di risanamento e analisi della sua coerenza (Sezione II) (in quest’ultima il punto 1 è dedicato proprio al «requisito dell’organizzazione dell’impresa»); resta peraltro fermo che la valutazione degli assetti OAC non passa essere affidata a schemi rigidi e </a:t>
            </a:r>
            <a:r>
              <a:rPr lang="it-IT" sz="800" dirty="0" err="1">
                <a:sym typeface="Wingdings" panose="05000000000000000000" pitchFamily="2" charset="2"/>
              </a:rPr>
              <a:t>pre</a:t>
            </a:r>
            <a:r>
              <a:rPr lang="it-IT" sz="800" dirty="0">
                <a:sym typeface="Wingdings" panose="05000000000000000000" pitchFamily="2" charset="2"/>
              </a:rPr>
              <a:t>-codificati, ma debba essere ispirata al principio di </a:t>
            </a:r>
            <a:r>
              <a:rPr lang="it-IT" sz="800" b="1" dirty="0">
                <a:sym typeface="Wingdings" panose="05000000000000000000" pitchFamily="2" charset="2"/>
              </a:rPr>
              <a:t>proporzionalità</a:t>
            </a:r>
            <a:r>
              <a:rPr lang="it-IT" sz="800" dirty="0">
                <a:sym typeface="Wingdings" panose="05000000000000000000" pitchFamily="2" charset="2"/>
              </a:rPr>
              <a:t> e di </a:t>
            </a:r>
            <a:r>
              <a:rPr lang="it-IT" sz="800" b="1" dirty="0">
                <a:sym typeface="Wingdings" panose="05000000000000000000" pitchFamily="2" charset="2"/>
              </a:rPr>
              <a:t>affidabilità</a:t>
            </a:r>
            <a:r>
              <a:rPr lang="it-IT" sz="800" dirty="0">
                <a:sym typeface="Wingdings" panose="05000000000000000000" pitchFamily="2" charset="2"/>
              </a:rPr>
              <a:t> in ragione della natura e delle caratteristiche dell’impresa, in coerenza con il sopra richiamato 2086 secondo comma;</a:t>
            </a:r>
            <a:endParaRPr lang="it-IT" sz="800" b="1" dirty="0">
              <a:sym typeface="Wingdings" panose="05000000000000000000" pitchFamily="2" charset="2"/>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it-IT" sz="800" dirty="0">
                <a:sym typeface="Wingdings" panose="05000000000000000000" pitchFamily="2" charset="2"/>
              </a:rPr>
              <a:t>(in ROSSO) all’attesa definizione il 15.07.2022 –con lo s</a:t>
            </a:r>
            <a:r>
              <a:rPr lang="it-IT" sz="800" dirty="0"/>
              <a:t>chema di D. Lgs di recepimento della Direttiva (UE) 2019/1023 (cd. «</a:t>
            </a:r>
            <a:r>
              <a:rPr lang="it-IT" sz="800" dirty="0" err="1"/>
              <a:t>Insolvency</a:t>
            </a:r>
            <a:r>
              <a:rPr lang="it-IT" sz="800" dirty="0"/>
              <a:t>») che modifica il CCII (cd. «correttivo»), approvato in prima lettura dal Consiglio dei Ministri del 17.03.2022, ed in via di approvazione definitiva atteso lo scorso 13.05.2022 il parere favorevole del CDS- </a:t>
            </a:r>
            <a:r>
              <a:rPr lang="it-IT" sz="800" dirty="0">
                <a:sym typeface="Wingdings" panose="05000000000000000000" pitchFamily="2" charset="2"/>
              </a:rPr>
              <a:t>del nuovo Codice che incorporerà (con  il nuovo art. 13 e con la nuova lettera c al comma 3 dell’art. 3) i suddetti strumenti e quindi –nella descrizione (prima mancante e quindi superando un vuoto normativo) dei parametri necessari alla definizione degli «adeguati assetti»- la forte componente di fattori ESG che li caratterizzano. Tutto ciò unitamente alla puntuale definizione dei doveri delle parti (art. 16), ed in particolare -qui richiamando il nostro incontro n. 5 del 12.04.2022 dedicato proprio al ruolo dei fattori ESG nel rapporto banca-impresa- l’obbligo (i) per le banche e gli intermediari finanziari di partecipare alle trattative per la CN in modo «attivo e informato», nonché quello (ii) di consultazione dei sindacati nelle aziende con più di 15 dipendenti.</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it-IT" sz="80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800" dirty="0">
                <a:sym typeface="Wingdings" panose="05000000000000000000" pitchFamily="2" charset="2"/>
              </a:rPr>
              <a:t>Un percorso che fa emergere il fatto che la radice della sostenibilità e appetibilità sul mercato dell’impresa sta proprio nella adeguatezza degli assetti e che questi sono sempre più caratterizzati dalla componente ESG.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80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800" dirty="0">
                <a:sym typeface="Wingdings" panose="05000000000000000000" pitchFamily="2" charset="2"/>
              </a:rPr>
              <a:t>Emerge quindi con forza, sotto questo aspetto, il ruolo </a:t>
            </a:r>
            <a:r>
              <a:rPr lang="it-IT" sz="800" dirty="0"/>
              <a:t>del Commercialista nel rimarcare la centralità degli assetti e dei fattori ESG quale perno della riforma della crisi d’impresa e dell’insolvenza.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800" dirty="0">
              <a:sym typeface="Wingdings" panose="05000000000000000000" pitchFamily="2" charset="2"/>
            </a:endParaRPr>
          </a:p>
        </p:txBody>
      </p:sp>
      <p:sp>
        <p:nvSpPr>
          <p:cNvPr id="4" name="Segnaposto numero diapositiva 3"/>
          <p:cNvSpPr>
            <a:spLocks noGrp="1"/>
          </p:cNvSpPr>
          <p:nvPr>
            <p:ph type="sldNum" sz="quarter" idx="5"/>
          </p:nvPr>
        </p:nvSpPr>
        <p:spPr/>
        <p:txBody>
          <a:bodyPr/>
          <a:lstStyle/>
          <a:p>
            <a:pPr>
              <a:defRPr/>
            </a:pPr>
            <a:fld id="{AD17EF4A-A431-4F8D-881F-61B9F0328B29}" type="slidenum">
              <a:rPr lang="it-IT" smtClean="0"/>
              <a:pPr>
                <a:defRPr/>
              </a:pPr>
              <a:t>35</a:t>
            </a:fld>
            <a:endParaRPr lang="it-IT"/>
          </a:p>
        </p:txBody>
      </p:sp>
    </p:spTree>
    <p:extLst>
      <p:ext uri="{BB962C8B-B14F-4D97-AF65-F5344CB8AC3E}">
        <p14:creationId xmlns:p14="http://schemas.microsoft.com/office/powerpoint/2010/main" val="3802090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4B3FF-35D2-2D2E-4618-9A484DA755D9}"/>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B50D4FF5-D938-D359-0C09-1140E2C9DFC7}"/>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0DD348A4-DBE5-43D5-3BBB-9CB8514513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B050"/>
              </a:buClr>
              <a:buSzPct val="100000"/>
              <a:defRPr/>
            </a:pPr>
            <a:r>
              <a:rPr lang="it-IT" altLang="it-IT" sz="1200" dirty="0">
                <a:solidFill>
                  <a:srgbClr val="000000"/>
                </a:solidFill>
              </a:rPr>
              <a:t>Con il terzo correttivo (D. Lgs. 136/2024), entrato in vigore il 28.9.2024, il sistema delle segnalazioni e del coinvolgimento degli stakeholder viene meglio definito rendendo ancora più evidente la connessione tra adeguati assetti e sostenibilità dell’impresa. In particolare: </a:t>
            </a:r>
          </a:p>
          <a:p>
            <a:pPr marL="171450" indent="-171450">
              <a:buClr>
                <a:srgbClr val="00B050"/>
              </a:buClr>
              <a:buSzPct val="100000"/>
              <a:buFont typeface="Wingdings" panose="05000000000000000000" pitchFamily="2" charset="2"/>
              <a:buChar char="§"/>
              <a:defRPr/>
            </a:pPr>
            <a:r>
              <a:rPr lang="it-IT" altLang="it-IT" sz="1200" dirty="0">
                <a:solidFill>
                  <a:srgbClr val="000000"/>
                </a:solidFill>
              </a:rPr>
              <a:t>l’obbligo di segnalazione, con la riformulazione dell’ art. 25-octies, si estende anche al revisore legale. In particolare, il nuovo comma 2 definisce le condizioni perché la segnalazione dell’organo di controllo o del revisore possa considerarsi tempestiva (“… se interviene nel termine di 60 giorni dalla conoscenza delle condizioni di cui all’art. 2, comma 1, lettera a), da parte dell’organo di controllo o di revisione”.</a:t>
            </a:r>
          </a:p>
          <a:p>
            <a:pPr marL="171450" indent="-171450">
              <a:buClr>
                <a:srgbClr val="00B050"/>
              </a:buClr>
              <a:buSzPct val="100000"/>
              <a:buFont typeface="Wingdings" panose="05000000000000000000" pitchFamily="2" charset="2"/>
              <a:buChar char="§"/>
              <a:defRPr/>
            </a:pPr>
            <a:r>
              <a:rPr lang="it-IT" altLang="it-IT" sz="1200" dirty="0">
                <a:solidFill>
                  <a:srgbClr val="000000"/>
                </a:solidFill>
              </a:rPr>
              <a:t>Si attribuisce un diverso peso ai KPI del comma 4 art. 3 definendoli segnali (sostanzialmente di «pre-crisi») che «anche prima dell'emersione della crisi o dell'insolvenza, agevolano» la previsione della crisi ai sensi dell’art. 3 comma 3 senza costituirne il presupposto, con ciò assegnando definitivamente alla verifica degli equilibri finanziari (comma 3 lett. a) e alla sostenibilità del debito (comma 3 lett. b) la centralità che essi rivestano ai fini della verifica dei presupposti per un’eventuale segnalazione. </a:t>
            </a:r>
          </a:p>
          <a:p>
            <a:pPr>
              <a:buClr>
                <a:srgbClr val="00B050"/>
              </a:buClr>
              <a:buSzPct val="100000"/>
              <a:defRPr/>
            </a:pPr>
            <a:r>
              <a:rPr lang="it-IT" altLang="it-IT" sz="1200" dirty="0">
                <a:solidFill>
                  <a:srgbClr val="000000"/>
                </a:solidFill>
              </a:rPr>
              <a:t>Si veda il documento </a:t>
            </a:r>
            <a:r>
              <a:rPr lang="it-IT" altLang="it-IT" sz="1200" dirty="0" err="1">
                <a:solidFill>
                  <a:srgbClr val="000000"/>
                </a:solidFill>
              </a:rPr>
              <a:t>Assirevi</a:t>
            </a:r>
            <a:r>
              <a:rPr lang="it-IT" altLang="it-IT" sz="1200" dirty="0">
                <a:solidFill>
                  <a:srgbClr val="000000"/>
                </a:solidFill>
              </a:rPr>
              <a:t> 259 (dicembre 2024) quanto alla responsabilità del revisore legale ed ai presupposti per una segnalazione, pur nulla potendo il revisore di fronte all’inerzia degli amministratori, non avendo i poteri sostitutivi che il c.c. (art. 2406) attribuisce invece all’organo di controllo </a:t>
            </a:r>
            <a:r>
              <a:rPr lang="it-IT" altLang="it-IT" sz="1200" dirty="0">
                <a:solidFill>
                  <a:srgbClr val="000000"/>
                </a:solidFill>
                <a:sym typeface="Wingdings" panose="05000000000000000000" pitchFamily="2" charset="2"/>
              </a:rPr>
              <a:t> il revisore, a differenza del CS, </a:t>
            </a:r>
            <a:r>
              <a:rPr lang="it-IT" altLang="it-IT" sz="1200" dirty="0">
                <a:solidFill>
                  <a:srgbClr val="000000"/>
                </a:solidFill>
              </a:rPr>
              <a:t>non è dunque in grado chi “chiudere il cerchio” (Relazione Ufficio del Massimario Corte di Cassazione n. 87/2022).</a:t>
            </a: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E7963108-5F98-8F8F-4370-62BF3DF575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36</a:t>
            </a:fld>
            <a:endParaRPr lang="it-IT" altLang="it-IT" sz="1300"/>
          </a:p>
        </p:txBody>
      </p:sp>
    </p:spTree>
    <p:extLst>
      <p:ext uri="{BB962C8B-B14F-4D97-AF65-F5344CB8AC3E}">
        <p14:creationId xmlns:p14="http://schemas.microsoft.com/office/powerpoint/2010/main" val="2867510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D86E-FD47-DEA4-448E-88044195AFAD}"/>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27913075-80D7-F6E0-78A5-4F9E5CCB06AA}"/>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A7295380-4759-A48E-BAEB-351566EAAB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Passiamo dunque all’ultimo tema in agenda, relativo alla condotta responsabile delle imprese a al dovere di diligenza.</a:t>
            </a:r>
          </a:p>
        </p:txBody>
      </p:sp>
      <p:sp>
        <p:nvSpPr>
          <p:cNvPr id="35844" name="Segnaposto numero diapositiva 3">
            <a:extLst>
              <a:ext uri="{FF2B5EF4-FFF2-40B4-BE49-F238E27FC236}">
                <a16:creationId xmlns:a16="http://schemas.microsoft.com/office/drawing/2014/main" id="{76E2EFB7-7662-EF05-3F4F-4B5BF14296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37</a:t>
            </a:fld>
            <a:endParaRPr lang="it-IT" altLang="it-IT" sz="1300"/>
          </a:p>
        </p:txBody>
      </p:sp>
    </p:spTree>
    <p:extLst>
      <p:ext uri="{BB962C8B-B14F-4D97-AF65-F5344CB8AC3E}">
        <p14:creationId xmlns:p14="http://schemas.microsoft.com/office/powerpoint/2010/main" val="2953132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5F6E-C624-FE82-C9EB-833B19E4EEAC}"/>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1E574EE4-B7FD-C631-A88E-5952B015007C}"/>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BC09388F-8095-3023-DB6D-8BF0907172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300"/>
              </a:lnSpc>
              <a:spcAft>
                <a:spcPts val="700"/>
              </a:spcAft>
              <a:buNone/>
            </a:pPr>
            <a:r>
              <a:rPr lang="it-IT" sz="1800" dirty="0">
                <a:effectLst/>
                <a:latin typeface="Times New Roman" panose="02020603050405020304" pitchFamily="18" charset="0"/>
                <a:ea typeface="Times New Roman" panose="02020603050405020304" pitchFamily="18" charset="0"/>
              </a:rPr>
              <a:t>La «buona governance», oltre che con l’istituzione di adeguati assetti che incorpora in ottica sistemica del controllo interno la gestione dei rischi ESG fisici e di transizione, </a:t>
            </a:r>
            <a:r>
              <a:rPr lang="it-IT" sz="1800" u="sng" dirty="0">
                <a:effectLst/>
                <a:latin typeface="Times New Roman" panose="02020603050405020304" pitchFamily="18" charset="0"/>
                <a:ea typeface="Times New Roman" panose="02020603050405020304" pitchFamily="18" charset="0"/>
              </a:rPr>
              <a:t>si esplica con il dovere di diligenza ambientale lungo tutta la catena di fornitura (</a:t>
            </a:r>
            <a:r>
              <a:rPr lang="it-IT" sz="1800" u="sng" dirty="0" err="1">
                <a:effectLst/>
                <a:latin typeface="Times New Roman" panose="02020603050405020304" pitchFamily="18" charset="0"/>
                <a:ea typeface="Times New Roman" panose="02020603050405020304" pitchFamily="18" charset="0"/>
              </a:rPr>
              <a:t>value</a:t>
            </a:r>
            <a:r>
              <a:rPr lang="it-IT" sz="1800" u="sng" dirty="0">
                <a:effectLst/>
                <a:latin typeface="Times New Roman" panose="02020603050405020304" pitchFamily="18" charset="0"/>
                <a:ea typeface="Times New Roman" panose="02020603050405020304" pitchFamily="18" charset="0"/>
              </a:rPr>
              <a:t> chain</a:t>
            </a:r>
            <a:r>
              <a:rPr lang="it-IT" sz="1800" dirty="0">
                <a:effectLst/>
                <a:latin typeface="Times New Roman" panose="02020603050405020304" pitchFamily="18" charset="0"/>
                <a:ea typeface="Times New Roman" panose="02020603050405020304" pitchFamily="18" charset="0"/>
              </a:rPr>
              <a:t>).</a:t>
            </a:r>
          </a:p>
          <a:p>
            <a:pPr>
              <a:lnSpc>
                <a:spcPts val="1300"/>
              </a:lnSpc>
              <a:spcAft>
                <a:spcPts val="700"/>
              </a:spcAft>
              <a:buNone/>
            </a:pPr>
            <a:r>
              <a:rPr lang="it-IT" sz="1800" dirty="0">
                <a:effectLst/>
                <a:latin typeface="Times New Roman" panose="02020603050405020304" pitchFamily="18" charset="0"/>
                <a:ea typeface="Times New Roman" panose="02020603050405020304" pitchFamily="18" charset="0"/>
              </a:rPr>
              <a:t>In particolare, la CSDDD approvata il 24.7.2024, di cui è in corso il recepimento da parte degli Stati membri (con proposta da parte di Omnibus di slittamento del termine di recepimento al 2027 e della prima fase di applicazione al 2028), chiede alle imprese di grandi dimensioni di </a:t>
            </a:r>
            <a:r>
              <a:rPr lang="it-IT" altLang="it-IT" sz="1800" dirty="0">
                <a:solidFill>
                  <a:srgbClr val="000000"/>
                </a:solidFill>
              </a:rPr>
              <a:t>predisporre un </a:t>
            </a:r>
            <a:r>
              <a:rPr lang="it-IT" altLang="it-IT" sz="1800" b="1" dirty="0">
                <a:solidFill>
                  <a:srgbClr val="000000"/>
                </a:solidFill>
              </a:rPr>
              <a:t>piano</a:t>
            </a:r>
            <a:r>
              <a:rPr lang="it-IT" altLang="it-IT" sz="1800" dirty="0">
                <a:solidFill>
                  <a:srgbClr val="000000"/>
                </a:solidFill>
              </a:rPr>
              <a:t> atto a garantire che il modello di business e la strategia aziendale perseguiti siano compatibili con la transizione a un'economia sostenibile e con la limitazione del riscaldamento globale a 1,5 ºC in conformità dell'accordo di Parigi, nonché dare conto pubblicamente del dovere di diligenza.</a:t>
            </a:r>
          </a:p>
          <a:p>
            <a:pPr marL="0" marR="0" lvl="0" indent="0" algn="l" defTabSz="914400" rtl="0" eaLnBrk="0" fontAlgn="base" latinLnBrk="0" hangingPunct="0">
              <a:lnSpc>
                <a:spcPts val="1300"/>
              </a:lnSpc>
              <a:spcBef>
                <a:spcPct val="30000"/>
              </a:spcBef>
              <a:spcAft>
                <a:spcPts val="700"/>
              </a:spcAft>
              <a:buClrTx/>
              <a:buSzTx/>
              <a:buFontTx/>
              <a:buNone/>
              <a:tabLst/>
              <a:defRPr/>
            </a:pPr>
            <a:r>
              <a:rPr lang="it-IT" sz="1800" dirty="0">
                <a:solidFill>
                  <a:srgbClr val="000000"/>
                </a:solidFill>
                <a:effectLst/>
                <a:latin typeface="Times New Roman" panose="02020603050405020304" pitchFamily="18" charset="0"/>
                <a:ea typeface="Times New Roman" panose="02020603050405020304" pitchFamily="18" charset="0"/>
              </a:rPr>
              <a:t>Al momento, salve le ulteriori modifiche di Omnibus*, l’obbligo riguarda, a regime, le sole imprese con oltre 1.000 dipendenti e 450 mio di fatturato netto globale, tuttavia, il</a:t>
            </a:r>
            <a:r>
              <a:rPr lang="it-IT" sz="1800" dirty="0">
                <a:solidFill>
                  <a:srgbClr val="000000"/>
                </a:solidFill>
                <a:latin typeface="Verdana" panose="020B0604030504040204" pitchFamily="34" charset="0"/>
                <a:ea typeface="Verdana" panose="020B0604030504040204" pitchFamily="34" charset="0"/>
              </a:rPr>
              <a:t> dovere di diligenza, più che a motivi di compliance, dipende da motivazioni etiche riconducibili alla responsabilità sociale dell’impresa (CSR).</a:t>
            </a:r>
            <a:endParaRPr lang="it-IT" sz="1800" dirty="0">
              <a:effectLst/>
              <a:latin typeface="Times New Roman" panose="02020603050405020304" pitchFamily="18" charset="0"/>
              <a:ea typeface="Times New Roman" panose="02020603050405020304" pitchFamily="18" charset="0"/>
            </a:endParaRPr>
          </a:p>
          <a:p>
            <a:pPr>
              <a:lnSpc>
                <a:spcPts val="1300"/>
              </a:lnSpc>
              <a:spcAft>
                <a:spcPts val="700"/>
              </a:spcAft>
              <a:buNone/>
            </a:pPr>
            <a:endParaRPr lang="it-IT" sz="1800" dirty="0">
              <a:effectLst/>
              <a:latin typeface="Times New Roman" panose="02020603050405020304" pitchFamily="18" charset="0"/>
              <a:ea typeface="Times New Roman" panose="02020603050405020304" pitchFamily="18" charset="0"/>
            </a:endParaRPr>
          </a:p>
          <a:p>
            <a:pPr>
              <a:lnSpc>
                <a:spcPts val="1300"/>
              </a:lnSpc>
              <a:spcAft>
                <a:spcPts val="700"/>
              </a:spcAft>
              <a:buNone/>
            </a:pPr>
            <a:r>
              <a:rPr lang="it-IT" sz="1800" dirty="0">
                <a:effectLst/>
                <a:latin typeface="Times New Roman" panose="02020603050405020304" pitchFamily="18" charset="0"/>
                <a:ea typeface="Times New Roman" panose="02020603050405020304" pitchFamily="18" charset="0"/>
              </a:rPr>
              <a:t>Esempi: </a:t>
            </a:r>
          </a:p>
          <a:p>
            <a:pPr marL="285750" indent="-285750">
              <a:lnSpc>
                <a:spcPts val="1300"/>
              </a:lnSpc>
              <a:spcAft>
                <a:spcPts val="700"/>
              </a:spcAft>
              <a:buFont typeface="Wingdings" panose="05000000000000000000" pitchFamily="2" charset="2"/>
              <a:buChar char="Ø"/>
            </a:pPr>
            <a:r>
              <a:rPr lang="it-IT" sz="1800" dirty="0">
                <a:effectLst/>
                <a:latin typeface="Times New Roman" panose="02020603050405020304" pitchFamily="18" charset="0"/>
                <a:ea typeface="Times New Roman" panose="02020603050405020304" pitchFamily="18" charset="0"/>
              </a:rPr>
              <a:t>Settore delle calzature e dell’abbigliamento: dovere di interessarsi delle condizioni di lavoro e quindi della SCI</a:t>
            </a:r>
          </a:p>
          <a:p>
            <a:pPr marL="285750" indent="-285750">
              <a:lnSpc>
                <a:spcPts val="1300"/>
              </a:lnSpc>
              <a:spcAft>
                <a:spcPts val="700"/>
              </a:spcAft>
              <a:buFont typeface="Wingdings" panose="05000000000000000000" pitchFamily="2" charset="2"/>
              <a:buChar char="Ø"/>
            </a:pPr>
            <a:r>
              <a:rPr lang="it-IT" sz="1800" dirty="0">
                <a:effectLst/>
                <a:latin typeface="Times New Roman" panose="02020603050405020304" pitchFamily="18" charset="0"/>
                <a:ea typeface="Times New Roman" panose="02020603050405020304" pitchFamily="18" charset="0"/>
              </a:rPr>
              <a:t>Settori industriali non ancora carbon free ancorché impegnati in un piano di transizione: rilevazione accurata e completa (incluso lo scope 3) della carbon footprint</a:t>
            </a:r>
          </a:p>
          <a:p>
            <a:pPr marL="285750" indent="-285750">
              <a:lnSpc>
                <a:spcPts val="1300"/>
              </a:lnSpc>
              <a:spcAft>
                <a:spcPts val="700"/>
              </a:spcAft>
              <a:buFont typeface="Wingdings" panose="05000000000000000000" pitchFamily="2" charset="2"/>
              <a:buChar char="Ø"/>
            </a:pPr>
            <a:endParaRPr lang="it-IT" sz="1800" dirty="0">
              <a:effectLst/>
              <a:latin typeface="Times New Roman" panose="02020603050405020304" pitchFamily="18" charset="0"/>
              <a:ea typeface="Times New Roman" panose="02020603050405020304" pitchFamily="18" charset="0"/>
            </a:endParaRPr>
          </a:p>
          <a:p>
            <a:pPr marL="0" indent="0">
              <a:lnSpc>
                <a:spcPts val="1300"/>
              </a:lnSpc>
              <a:spcAft>
                <a:spcPts val="700"/>
              </a:spcAft>
              <a:buFont typeface="Arial" panose="020B0604020202020204" pitchFamily="34" charset="0"/>
              <a:buNone/>
            </a:pPr>
            <a:r>
              <a:rPr lang="it-IT" sz="1800" dirty="0">
                <a:effectLst/>
                <a:latin typeface="Times New Roman" panose="02020603050405020304" pitchFamily="18" charset="0"/>
                <a:ea typeface="Times New Roman" panose="02020603050405020304" pitchFamily="18" charset="0"/>
              </a:rPr>
              <a:t>* </a:t>
            </a:r>
            <a:r>
              <a:rPr lang="it-IT" sz="1800" u="sng" dirty="0">
                <a:effectLst/>
                <a:latin typeface="Times New Roman" panose="02020603050405020304" pitchFamily="18" charset="0"/>
                <a:ea typeface="Times New Roman" panose="02020603050405020304" pitchFamily="18" charset="0"/>
              </a:rPr>
              <a:t>Principali modifiche Omnibus:</a:t>
            </a:r>
          </a:p>
          <a:p>
            <a:pPr marL="171450" indent="-171450" eaLnBrk="1" hangingPunct="1">
              <a:spcBef>
                <a:spcPts val="1200"/>
              </a:spcBef>
              <a:buFontTx/>
              <a:buChar char="-"/>
              <a:defRPr/>
            </a:pPr>
            <a:r>
              <a:rPr lang="it-IT" altLang="it-IT" sz="1800" kern="1200" dirty="0">
                <a:solidFill>
                  <a:schemeClr val="tx1"/>
                </a:solidFill>
                <a:latin typeface="Times New Roman" pitchFamily="18" charset="0"/>
                <a:ea typeface="+mn-ea"/>
                <a:cs typeface="Arial" charset="0"/>
              </a:rPr>
              <a:t>Rinvio di un anno del termine di recepimento (da 26.7.2026 a 26.7.2027) e al 26.7.2028 della prima fase di applicazione che copre le imprese più grandi (&gt;5.000 dip e &gt; 1,5 mio di fatturato)</a:t>
            </a:r>
          </a:p>
          <a:p>
            <a:pPr marL="171450" indent="-171450" eaLnBrk="1" hangingPunct="1">
              <a:spcBef>
                <a:spcPts val="1200"/>
              </a:spcBef>
              <a:buFontTx/>
              <a:buChar char="-"/>
              <a:defRPr/>
            </a:pPr>
            <a:r>
              <a:rPr lang="it-IT" altLang="it-IT" sz="1800" kern="1200" dirty="0">
                <a:solidFill>
                  <a:schemeClr val="tx1"/>
                </a:solidFill>
                <a:latin typeface="Times New Roman" pitchFamily="18" charset="0"/>
                <a:ea typeface="+mn-ea"/>
                <a:cs typeface="Arial" charset="0"/>
              </a:rPr>
              <a:t>Eliminazione obbligo di DD sistematica</a:t>
            </a:r>
          </a:p>
          <a:p>
            <a:pPr marL="171450" indent="-171450" eaLnBrk="1" hangingPunct="1">
              <a:spcBef>
                <a:spcPts val="1200"/>
              </a:spcBef>
              <a:buFontTx/>
              <a:buChar char="-"/>
              <a:defRPr/>
            </a:pPr>
            <a:r>
              <a:rPr lang="it-IT" altLang="it-IT" sz="1800" kern="1200" dirty="0">
                <a:solidFill>
                  <a:schemeClr val="tx1"/>
                </a:solidFill>
                <a:latin typeface="Times New Roman" pitchFamily="18" charset="0"/>
                <a:ea typeface="+mn-ea"/>
                <a:cs typeface="Arial" charset="0"/>
              </a:rPr>
              <a:t>Minore frequenza (da 1 a 5 anni) degli aggiornamenti</a:t>
            </a:r>
          </a:p>
          <a:p>
            <a:pPr marL="171450" indent="-171450" eaLnBrk="1" hangingPunct="1">
              <a:spcBef>
                <a:spcPts val="1200"/>
              </a:spcBef>
              <a:buFontTx/>
              <a:buChar char="-"/>
              <a:defRPr/>
            </a:pPr>
            <a:r>
              <a:rPr lang="it-IT" altLang="it-IT" sz="1800" kern="1200" dirty="0">
                <a:solidFill>
                  <a:schemeClr val="tx1"/>
                </a:solidFill>
                <a:latin typeface="Times New Roman" pitchFamily="18" charset="0"/>
                <a:ea typeface="+mn-ea"/>
                <a:cs typeface="Arial" charset="0"/>
              </a:rPr>
              <a:t>Rinvio ai regimi nazionali di RC</a:t>
            </a:r>
          </a:p>
          <a:p>
            <a:pPr marL="171450" indent="-171450" eaLnBrk="1" hangingPunct="1">
              <a:spcBef>
                <a:spcPts val="1200"/>
              </a:spcBef>
              <a:buFontTx/>
              <a:buChar char="-"/>
              <a:defRPr/>
            </a:pPr>
            <a:r>
              <a:rPr lang="it-IT" altLang="it-IT" sz="1800" kern="1200" dirty="0">
                <a:solidFill>
                  <a:schemeClr val="tx1"/>
                </a:solidFill>
                <a:latin typeface="Times New Roman" pitchFamily="18" charset="0"/>
                <a:ea typeface="+mn-ea"/>
                <a:cs typeface="Arial" charset="0"/>
              </a:rPr>
              <a:t>Allineamento requisiti piani di transizione alla CSRD</a:t>
            </a:r>
          </a:p>
          <a:p>
            <a:pPr marL="171450" indent="-171450" eaLnBrk="1" hangingPunct="1">
              <a:spcBef>
                <a:spcPts val="1200"/>
              </a:spcBef>
              <a:buFontTx/>
              <a:buChar char="-"/>
              <a:defRPr/>
            </a:pPr>
            <a:r>
              <a:rPr lang="it-IT" altLang="it-IT" sz="1800" kern="1200" dirty="0">
                <a:solidFill>
                  <a:schemeClr val="tx1"/>
                </a:solidFill>
                <a:latin typeface="Times New Roman" pitchFamily="18" charset="0"/>
                <a:ea typeface="+mn-ea"/>
                <a:cs typeface="Arial" charset="0"/>
              </a:rPr>
              <a:t>Maggiore armonizzazione UE</a:t>
            </a:r>
          </a:p>
          <a:p>
            <a:pPr marL="171450" indent="-171450" eaLnBrk="1" hangingPunct="1">
              <a:spcBef>
                <a:spcPts val="1200"/>
              </a:spcBef>
              <a:buFontTx/>
              <a:buChar char="-"/>
              <a:defRPr/>
            </a:pPr>
            <a:r>
              <a:rPr lang="it-IT" altLang="it-IT" sz="1800" kern="1200" dirty="0">
                <a:solidFill>
                  <a:schemeClr val="tx1"/>
                </a:solidFill>
                <a:latin typeface="Times New Roman" pitchFamily="18" charset="0"/>
                <a:ea typeface="+mn-ea"/>
                <a:cs typeface="Arial" charset="0"/>
              </a:rPr>
              <a:t>Soppressione clausole di revisione sull’inclusione dei servizi finanziari</a:t>
            </a:r>
          </a:p>
          <a:p>
            <a:pPr marL="0" indent="0" eaLnBrk="1" hangingPunct="1">
              <a:spcBef>
                <a:spcPts val="1200"/>
              </a:spcBef>
              <a:buFontTx/>
              <a:buNone/>
              <a:defRPr/>
            </a:pPr>
            <a:endParaRPr lang="it-IT" altLang="it-IT" sz="1800" kern="1200" dirty="0">
              <a:solidFill>
                <a:schemeClr val="tx1"/>
              </a:solidFill>
              <a:latin typeface="Times New Roman" pitchFamily="18" charset="0"/>
              <a:ea typeface="+mn-ea"/>
              <a:cs typeface="Arial" charset="0"/>
            </a:endParaRPr>
          </a:p>
          <a:p>
            <a:pPr marL="0" lvl="0" indent="0">
              <a:lnSpc>
                <a:spcPct val="115000"/>
              </a:lnSpc>
              <a:spcAft>
                <a:spcPts val="800"/>
              </a:spcAft>
              <a:buSzPts val="1000"/>
              <a:buFont typeface="Wingdings" panose="05000000000000000000" pitchFamily="2" charset="2"/>
              <a:buNone/>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Meccanismo di applicazione graduale del dovere di diligenza:</a:t>
            </a:r>
          </a:p>
          <a:p>
            <a:pPr marL="285750" lvl="0" indent="-285750">
              <a:lnSpc>
                <a:spcPct val="115000"/>
              </a:lnSpc>
              <a:spcAft>
                <a:spcPts val="800"/>
              </a:spcAft>
              <a:buSzPts val="1000"/>
              <a:buFont typeface="Wingdings" panose="05000000000000000000" pitchFamily="2" charset="2"/>
              <a:buChar char="Ø"/>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26 luglio 2027</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 le imprese con oltre 5.000 dipendenti e un fatturato netto globale superiore a 1,5 miliardi di euro</a:t>
            </a:r>
          </a:p>
          <a:p>
            <a:pPr marL="285750" lvl="0" indent="-285750">
              <a:lnSpc>
                <a:spcPct val="115000"/>
              </a:lnSpc>
              <a:spcAft>
                <a:spcPts val="800"/>
              </a:spcAft>
              <a:buSzPts val="1000"/>
              <a:buFont typeface="Wingdings" panose="05000000000000000000" pitchFamily="2" charset="2"/>
              <a:buChar char="Ø"/>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26 luglio 2028</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 le imprese con più di 3.000 dipendenti e un fatturato netto globale superiore a 900 milioni di euro</a:t>
            </a:r>
          </a:p>
          <a:p>
            <a:pPr marL="285750" lvl="0" indent="-285750">
              <a:lnSpc>
                <a:spcPct val="115000"/>
              </a:lnSpc>
              <a:spcAft>
                <a:spcPts val="800"/>
              </a:spcAft>
              <a:buSzPts val="1000"/>
              <a:buFont typeface="Wingdings" panose="05000000000000000000" pitchFamily="2" charset="2"/>
              <a:buChar char="Ø"/>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26 luglio 2029 (a regime):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per le imprese con più di 1.000 dipendenti e un fatturato netto globale superiore a 450 milioni di euro</a:t>
            </a:r>
            <a:endParaRPr lang="it-IT" sz="1800" dirty="0">
              <a:effectLst/>
              <a:latin typeface="Times New Roman" panose="02020603050405020304" pitchFamily="18" charset="0"/>
              <a:ea typeface="Times New Roman" panose="02020603050405020304" pitchFamily="18" charset="0"/>
            </a:endParaRPr>
          </a:p>
          <a:p>
            <a:pPr marL="285750" indent="-285750">
              <a:lnSpc>
                <a:spcPts val="1300"/>
              </a:lnSpc>
              <a:spcAft>
                <a:spcPts val="700"/>
              </a:spcAft>
              <a:buFont typeface="Wingdings" panose="05000000000000000000" pitchFamily="2" charset="2"/>
              <a:buChar char="Ø"/>
            </a:pPr>
            <a:endParaRPr lang="it-IT" sz="1800" dirty="0">
              <a:effectLst/>
              <a:latin typeface="Times New Roman" panose="02020603050405020304" pitchFamily="18" charset="0"/>
              <a:ea typeface="Times New Roman" panose="02020603050405020304" pitchFamily="18" charset="0"/>
            </a:endParaRPr>
          </a:p>
          <a:p>
            <a:pPr marL="0" indent="0">
              <a:lnSpc>
                <a:spcPts val="1300"/>
              </a:lnSpc>
              <a:spcAft>
                <a:spcPts val="700"/>
              </a:spcAft>
              <a:buFont typeface="Wingdings" panose="05000000000000000000" pitchFamily="2" charset="2"/>
              <a:buNone/>
            </a:pPr>
            <a:endParaRPr lang="it-IT" sz="1800" baseline="-25000" dirty="0">
              <a:effectLst/>
              <a:latin typeface="Times New Roman" panose="02020603050405020304" pitchFamily="18" charset="0"/>
              <a:ea typeface="Times New Roman" panose="02020603050405020304" pitchFamily="18" charset="0"/>
            </a:endParaRPr>
          </a:p>
          <a:p>
            <a:pPr marL="0" indent="0">
              <a:lnSpc>
                <a:spcPts val="1300"/>
              </a:lnSpc>
              <a:spcAft>
                <a:spcPts val="700"/>
              </a:spcAft>
              <a:buFont typeface="Wingdings" panose="05000000000000000000" pitchFamily="2" charset="2"/>
              <a:buNone/>
            </a:pPr>
            <a:endParaRPr lang="it-IT" sz="1800" baseline="0" dirty="0">
              <a:effectLst/>
              <a:latin typeface="Times New Roman" panose="02020603050405020304" pitchFamily="18" charset="0"/>
              <a:ea typeface="Times New Roman" panose="02020603050405020304" pitchFamily="18" charset="0"/>
            </a:endParaRPr>
          </a:p>
        </p:txBody>
      </p:sp>
      <p:sp>
        <p:nvSpPr>
          <p:cNvPr id="35844" name="Segnaposto numero diapositiva 3">
            <a:extLst>
              <a:ext uri="{FF2B5EF4-FFF2-40B4-BE49-F238E27FC236}">
                <a16:creationId xmlns:a16="http://schemas.microsoft.com/office/drawing/2014/main" id="{FD3DA1EA-8904-6CD6-7EE1-0257CFC8EA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38</a:t>
            </a:fld>
            <a:endParaRPr lang="it-IT" altLang="it-IT" sz="1300"/>
          </a:p>
        </p:txBody>
      </p:sp>
    </p:spTree>
    <p:extLst>
      <p:ext uri="{BB962C8B-B14F-4D97-AF65-F5344CB8AC3E}">
        <p14:creationId xmlns:p14="http://schemas.microsoft.com/office/powerpoint/2010/main" val="2842665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B2B5B-0CDC-8F2B-3EF6-0D1B559C899A}"/>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C65A9B3E-013C-FFDF-E8FE-00C1477C991A}"/>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151DB89D-2498-76EE-1AE1-7A590FE215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a:latin typeface="+mj-lt"/>
              </a:rPr>
              <a:t>Utili al riguardo le linee guida OCSE (Organizzazione per la Cooperazione e lo Sviluppo Economico) sul dovere di diligenza (2018), che aiutano le imprese a integrare il dovere di diligenza/condotta responsabile nelle scelte gestionali e imprenditoriali.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altLang="it-IT" sz="120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a:latin typeface="+mj-lt"/>
              </a:rPr>
              <a:t>Lettura e commento delle 6 fasi proposte.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altLang="it-IT" sz="120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a:latin typeface="+mj-lt"/>
              </a:rPr>
              <a:t>Allo stesso tempo, come messo in evidenza da un altro studio OCSE, </a:t>
            </a:r>
            <a:r>
              <a:rPr lang="it-IT" altLang="it-IT" dirty="0">
                <a:cs typeface="Arial" panose="020B0604020202020204" pitchFamily="34" charset="0"/>
              </a:rPr>
              <a:t>un approccio imprenditoriale di questo tipo consente alle imprese di misurare il contributo fattivo della propria condotta (BRC - </a:t>
            </a:r>
            <a:r>
              <a:rPr lang="it-IT" altLang="it-IT" i="1" dirty="0">
                <a:cs typeface="Arial" panose="020B0604020202020204" pitchFamily="34" charset="0"/>
              </a:rPr>
              <a:t>Business Responsible </a:t>
            </a:r>
            <a:r>
              <a:rPr lang="it-IT" altLang="it-IT" i="1" dirty="0" err="1">
                <a:cs typeface="Arial" panose="020B0604020202020204" pitchFamily="34" charset="0"/>
              </a:rPr>
              <a:t>Conduct</a:t>
            </a:r>
            <a:r>
              <a:rPr lang="it-IT" altLang="it-IT" dirty="0">
                <a:cs typeface="Arial" panose="020B0604020202020204" pitchFamily="34" charset="0"/>
              </a:rPr>
              <a:t>) ai 17 obiettivi dello sviluppo sostenibile (</a:t>
            </a:r>
            <a:r>
              <a:rPr lang="it-IT" altLang="it-IT" dirty="0" err="1">
                <a:cs typeface="Arial" panose="020B0604020202020204" pitchFamily="34" charset="0"/>
              </a:rPr>
              <a:t>SDGs</a:t>
            </a:r>
            <a:r>
              <a:rPr lang="it-IT" altLang="it-IT" dirty="0">
                <a:cs typeface="Arial" panose="020B0604020202020204" pitchFamily="34" charset="0"/>
              </a:rPr>
              <a:t>) </a:t>
            </a:r>
            <a:r>
              <a:rPr lang="it-IT" altLang="it-IT" sz="1200" dirty="0">
                <a:latin typeface="+mj-lt"/>
              </a:rPr>
              <a:t>adottati il 25.9.2015 dall’Assemblea Generale delle Nazioni Unite, recepiti nel 2017 dal nostro Paese (cosiddetta Agenda 2030), con ciò dimostrando il ruolo che le imprese possono svolgere nel perseguimento degli obiettivi ESG su scala globale.</a:t>
            </a: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A1466021-C372-5348-066E-BB4EC54FD7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39</a:t>
            </a:fld>
            <a:endParaRPr lang="it-IT" altLang="it-IT" sz="1300"/>
          </a:p>
        </p:txBody>
      </p:sp>
    </p:spTree>
    <p:extLst>
      <p:ext uri="{BB962C8B-B14F-4D97-AF65-F5344CB8AC3E}">
        <p14:creationId xmlns:p14="http://schemas.microsoft.com/office/powerpoint/2010/main" val="369481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F48AFA0D-EFC7-4DB8-B4BA-89739F695575}"/>
              </a:ext>
            </a:extLst>
          </p:cNvPr>
          <p:cNvSpPr>
            <a:spLocks noGrp="1" noRot="1" noChangeAspect="1" noTextEdit="1"/>
          </p:cNvSpPr>
          <p:nvPr>
            <p:ph type="sldImg"/>
          </p:nvPr>
        </p:nvSpPr>
        <p:spPr>
          <a:ln/>
        </p:spPr>
      </p:sp>
      <p:sp>
        <p:nvSpPr>
          <p:cNvPr id="30723" name="Segnaposto note 2">
            <a:extLst>
              <a:ext uri="{FF2B5EF4-FFF2-40B4-BE49-F238E27FC236}">
                <a16:creationId xmlns:a16="http://schemas.microsoft.com/office/drawing/2014/main" id="{F02F1355-6B75-48DE-A4E9-456785CF2B7E}"/>
              </a:ext>
            </a:extLst>
          </p:cNvPr>
          <p:cNvSpPr>
            <a:spLocks noGrp="1"/>
          </p:cNvSpPr>
          <p:nvPr>
            <p:ph type="body" idx="1"/>
          </p:nvPr>
        </p:nvSpPr>
        <p:spPr>
          <a:xfrm>
            <a:off x="159701" y="4544271"/>
            <a:ext cx="6273751" cy="5099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100" dirty="0">
                <a:cs typeface="Arial" panose="020B0604020202020204" pitchFamily="34" charset="0"/>
              </a:rPr>
              <a:t>Commento su sviluppi Global e EU, con le prospettive di semplificazione Omnibus (di cui parleremo)</a:t>
            </a:r>
          </a:p>
          <a:p>
            <a:endParaRPr lang="it-IT" altLang="it-IT" sz="1100" dirty="0">
              <a:cs typeface="Arial" panose="020B0604020202020204" pitchFamily="34" charset="0"/>
            </a:endParaRPr>
          </a:p>
        </p:txBody>
      </p:sp>
      <p:sp>
        <p:nvSpPr>
          <p:cNvPr id="4" name="Segnaposto numero diapositiva 3">
            <a:extLst>
              <a:ext uri="{FF2B5EF4-FFF2-40B4-BE49-F238E27FC236}">
                <a16:creationId xmlns:a16="http://schemas.microsoft.com/office/drawing/2014/main" id="{2B2A5BB6-3561-4BA6-8E4A-7ABA79E788EB}"/>
              </a:ext>
            </a:extLst>
          </p:cNvPr>
          <p:cNvSpPr>
            <a:spLocks noGrp="1"/>
          </p:cNvSpPr>
          <p:nvPr>
            <p:ph type="sldNum" sz="quarter" idx="5"/>
          </p:nvPr>
        </p:nvSpPr>
        <p:spPr/>
        <p:txBody>
          <a:bodyPr/>
          <a:lstStyle>
            <a:lvl1pPr defTabSz="932564" eaLnBrk="0" hangingPunct="0">
              <a:defRPr sz="2300">
                <a:solidFill>
                  <a:schemeClr val="tx1"/>
                </a:solidFill>
                <a:latin typeface="Times New Roman" panose="02020603050405020304" pitchFamily="18" charset="0"/>
                <a:cs typeface="Arial" panose="020B0604020202020204" pitchFamily="34" charset="0"/>
              </a:defRPr>
            </a:lvl1pPr>
            <a:lvl2pPr marL="716650" indent="-275634" defTabSz="932564" eaLnBrk="0" hangingPunct="0">
              <a:defRPr sz="2300">
                <a:solidFill>
                  <a:schemeClr val="tx1"/>
                </a:solidFill>
                <a:latin typeface="Times New Roman" panose="02020603050405020304" pitchFamily="18" charset="0"/>
                <a:cs typeface="Arial" panose="020B0604020202020204" pitchFamily="34" charset="0"/>
              </a:defRPr>
            </a:lvl2pPr>
            <a:lvl3pPr marL="1102538" indent="-220508" defTabSz="932564" eaLnBrk="0" hangingPunct="0">
              <a:defRPr sz="2300">
                <a:solidFill>
                  <a:schemeClr val="tx1"/>
                </a:solidFill>
                <a:latin typeface="Times New Roman" panose="02020603050405020304" pitchFamily="18" charset="0"/>
                <a:cs typeface="Arial" panose="020B0604020202020204" pitchFamily="34" charset="0"/>
              </a:defRPr>
            </a:lvl3pPr>
            <a:lvl4pPr marL="1543553" indent="-220508" defTabSz="932564" eaLnBrk="0" hangingPunct="0">
              <a:defRPr sz="2300">
                <a:solidFill>
                  <a:schemeClr val="tx1"/>
                </a:solidFill>
                <a:latin typeface="Times New Roman" panose="02020603050405020304" pitchFamily="18" charset="0"/>
                <a:cs typeface="Arial" panose="020B0604020202020204" pitchFamily="34" charset="0"/>
              </a:defRPr>
            </a:lvl4pPr>
            <a:lvl5pPr marL="1984568" indent="-220508" defTabSz="932564" eaLnBrk="0" hangingPunct="0">
              <a:defRPr sz="2300">
                <a:solidFill>
                  <a:schemeClr val="tx1"/>
                </a:solidFill>
                <a:latin typeface="Times New Roman" panose="02020603050405020304" pitchFamily="18" charset="0"/>
                <a:cs typeface="Arial" panose="020B0604020202020204" pitchFamily="34" charset="0"/>
              </a:defRPr>
            </a:lvl5pPr>
            <a:lvl6pPr marL="2425583"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6pPr>
            <a:lvl7pPr marL="2866598"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7pPr>
            <a:lvl8pPr marL="3307613"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8pPr>
            <a:lvl9pPr marL="3748629"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9pPr>
          </a:lstStyle>
          <a:p>
            <a:pPr eaLnBrk="1" hangingPunct="1"/>
            <a:fld id="{E7EF479B-C51E-4D89-A918-26816AEEC3D8}" type="slidenum">
              <a:rPr lang="it-IT" altLang="it-IT" sz="1300"/>
              <a:pPr eaLnBrk="1" hangingPunct="1"/>
              <a:t>4</a:t>
            </a:fld>
            <a:endParaRPr lang="it-IT" altLang="it-IT" sz="1300"/>
          </a:p>
        </p:txBody>
      </p:sp>
    </p:spTree>
    <p:extLst>
      <p:ext uri="{BB962C8B-B14F-4D97-AF65-F5344CB8AC3E}">
        <p14:creationId xmlns:p14="http://schemas.microsoft.com/office/powerpoint/2010/main" val="3901215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3DCDE-06EE-8C74-E02F-0F07017E3E6F}"/>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598F6DC4-B4C8-E185-CF6B-DFB9F53B1C52}"/>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29DE80E7-087A-3E9D-08FA-E391769376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B050"/>
              </a:buClr>
              <a:buSzPct val="100000"/>
              <a:defRPr/>
            </a:pPr>
            <a:r>
              <a:rPr lang="it-IT" altLang="it-IT" dirty="0">
                <a:solidFill>
                  <a:srgbClr val="000000"/>
                </a:solidFill>
              </a:rPr>
              <a:t>Vi è dunque come abbiamo visto una stretta connessione tra </a:t>
            </a:r>
            <a:r>
              <a:rPr lang="it-IT" altLang="it-IT" i="1" dirty="0">
                <a:solidFill>
                  <a:srgbClr val="000000"/>
                </a:solidFill>
              </a:rPr>
              <a:t>commitment</a:t>
            </a:r>
            <a:r>
              <a:rPr lang="it-IT" altLang="it-IT" dirty="0">
                <a:solidFill>
                  <a:srgbClr val="000000"/>
                </a:solidFill>
              </a:rPr>
              <a:t> alla sostenibilità in aderenza alle normative UE (vedi CSRD e sua attuazione in Italia con il D. Lgs 124/2024) e verifica su un orizzonte più esteso dei presupposti del </a:t>
            </a:r>
            <a:r>
              <a:rPr lang="it-IT" altLang="it-IT" i="1" dirty="0" err="1">
                <a:solidFill>
                  <a:srgbClr val="000000"/>
                </a:solidFill>
              </a:rPr>
              <a:t>going</a:t>
            </a:r>
            <a:r>
              <a:rPr lang="it-IT" altLang="it-IT" i="1" dirty="0">
                <a:solidFill>
                  <a:srgbClr val="000000"/>
                </a:solidFill>
              </a:rPr>
              <a:t> </a:t>
            </a:r>
            <a:r>
              <a:rPr lang="it-IT" altLang="it-IT" i="1" dirty="0" err="1">
                <a:solidFill>
                  <a:srgbClr val="000000"/>
                </a:solidFill>
              </a:rPr>
              <a:t>concern</a:t>
            </a:r>
            <a:r>
              <a:rPr lang="it-IT" altLang="it-IT" dirty="0">
                <a:solidFill>
                  <a:srgbClr val="000000"/>
                </a:solidFill>
              </a:rPr>
              <a:t>.</a:t>
            </a:r>
          </a:p>
          <a:p>
            <a:pPr>
              <a:buClr>
                <a:srgbClr val="00B050"/>
              </a:buClr>
              <a:buSzPct val="100000"/>
              <a:defRPr/>
            </a:pPr>
            <a:r>
              <a:rPr lang="it-IT" altLang="it-IT" dirty="0">
                <a:solidFill>
                  <a:srgbClr val="000000"/>
                </a:solidFill>
              </a:rPr>
              <a:t>L’evoluzione del Codice della crisi aumenta l’attenzione verso gli stakeholder i cui interessi sono sempre più incentrati sulla gestione dei rischi opportunità e impatti sottesi ai fattori ESG.</a:t>
            </a:r>
          </a:p>
          <a:p>
            <a:pPr>
              <a:buClr>
                <a:srgbClr val="00B050"/>
              </a:buClr>
              <a:buSzPct val="100000"/>
              <a:defRPr/>
            </a:pPr>
            <a:r>
              <a:rPr lang="it-IT" altLang="it-IT" dirty="0">
                <a:solidFill>
                  <a:srgbClr val="000000"/>
                </a:solidFill>
              </a:rPr>
              <a:t>Gli adeguati assetti, anche in funzione di prevenzione della crisi, non possono non contemplare un adeguato sistema di pianificazione strategica, incentrato sul risk management, che vede la completa integrazione dei piani di transizione ESG nel business plan, la cui attuazione non può prescindere da una condotta aziendale incentrata sul dovere di diligenza lungo la catena del valore, che faccia emergere il contributo dell’organizzazioni agli obiettivi dello sviluppo sostenibile.</a:t>
            </a:r>
          </a:p>
          <a:p>
            <a:pPr>
              <a:buClr>
                <a:srgbClr val="00B050"/>
              </a:buClr>
              <a:buSzPct val="100000"/>
              <a:defRPr/>
            </a:pPr>
            <a:endParaRPr lang="it-IT" altLang="it-IT" dirty="0">
              <a:solidFill>
                <a:srgbClr val="000000"/>
              </a:solidFill>
            </a:endParaRPr>
          </a:p>
          <a:p>
            <a:pPr>
              <a:buClr>
                <a:srgbClr val="00B050"/>
              </a:buClr>
              <a:buSzPct val="100000"/>
              <a:defRPr/>
            </a:pPr>
            <a:r>
              <a:rPr lang="it-IT" altLang="it-IT" dirty="0">
                <a:solidFill>
                  <a:srgbClr val="000000"/>
                </a:solidFill>
              </a:rPr>
              <a:t>In questo contesto assume un ruolo significativo il MOG 231, considerato che si incentra sulla responsabilità dell’imprenditore di prevenire, anche con riferimento ad ambiti ESG, il verificarsi di determinate categorie di reato, facendo sì che attraverso una condotta aziendale rispettosa del codice etico (che del MOG – parte generale – fa parte) e scandita da protocolli mirati al contenimento del rischio di reato, rappresenti un idoneo presidio per la business </a:t>
            </a:r>
            <a:r>
              <a:rPr lang="it-IT" altLang="it-IT" dirty="0" err="1">
                <a:solidFill>
                  <a:srgbClr val="000000"/>
                </a:solidFill>
              </a:rPr>
              <a:t>continuity</a:t>
            </a:r>
            <a:r>
              <a:rPr lang="it-IT" altLang="it-IT" dirty="0">
                <a:solidFill>
                  <a:srgbClr val="000000"/>
                </a:solidFill>
              </a:rPr>
              <a:t>.</a:t>
            </a:r>
          </a:p>
          <a:p>
            <a:pPr>
              <a:buClr>
                <a:srgbClr val="00B050"/>
              </a:buClr>
              <a:buSzPct val="100000"/>
              <a:defRPr/>
            </a:pPr>
            <a:endParaRPr lang="it-IT" altLang="it-IT" dirty="0">
              <a:solidFill>
                <a:srgbClr val="000000"/>
              </a:solidFill>
            </a:endParaRPr>
          </a:p>
          <a:p>
            <a:pPr>
              <a:buClr>
                <a:srgbClr val="00B050"/>
              </a:buClr>
              <a:buSzPct val="100000"/>
              <a:defRPr/>
            </a:pPr>
            <a:r>
              <a:rPr lang="it-IT" altLang="it-IT" dirty="0">
                <a:solidFill>
                  <a:srgbClr val="000000"/>
                </a:solidFill>
              </a:rPr>
              <a:t>Rinvio a relazione dott. </a:t>
            </a:r>
            <a:r>
              <a:rPr lang="it-IT" altLang="it-IT" dirty="0" err="1">
                <a:solidFill>
                  <a:srgbClr val="000000"/>
                </a:solidFill>
              </a:rPr>
              <a:t>Cattarossi</a:t>
            </a:r>
            <a:r>
              <a:rPr lang="it-IT" altLang="it-IT" dirty="0">
                <a:solidFill>
                  <a:srgbClr val="000000"/>
                </a:solidFill>
              </a:rPr>
              <a:t>.</a:t>
            </a: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B7F02BAE-1C37-E384-B460-DD52343CA8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40</a:t>
            </a:fld>
            <a:endParaRPr lang="it-IT" altLang="it-IT" sz="1300"/>
          </a:p>
        </p:txBody>
      </p:sp>
    </p:spTree>
    <p:extLst>
      <p:ext uri="{BB962C8B-B14F-4D97-AF65-F5344CB8AC3E}">
        <p14:creationId xmlns:p14="http://schemas.microsoft.com/office/powerpoint/2010/main" val="1940432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AD17EF4A-A431-4F8D-881F-61B9F0328B29}" type="slidenum">
              <a:rPr lang="it-IT" smtClean="0"/>
              <a:pPr>
                <a:defRPr/>
              </a:pPr>
              <a:t>41</a:t>
            </a:fld>
            <a:endParaRPr lang="it-IT"/>
          </a:p>
        </p:txBody>
      </p:sp>
    </p:spTree>
    <p:extLst>
      <p:ext uri="{BB962C8B-B14F-4D97-AF65-F5344CB8AC3E}">
        <p14:creationId xmlns:p14="http://schemas.microsoft.com/office/powerpoint/2010/main" val="415669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964F-738A-993E-215F-4DB3EE9BBAB0}"/>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5FAD2EA6-4DDA-7048-432B-E42E42405F02}"/>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4A29DBBA-B713-D87A-F7E7-FA7222C2D6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solidFill>
                  <a:srgbClr val="000000"/>
                </a:solidFill>
              </a:rPr>
              <a:t>A prescindere dalla compliance normativa, a livello Global o EU che sia, la rendicontazione di sostenibilità va di pari in passo con l’affermazione del </a:t>
            </a:r>
            <a:r>
              <a:rPr lang="it-IT" altLang="it-IT" b="1" dirty="0">
                <a:solidFill>
                  <a:srgbClr val="000000"/>
                </a:solidFill>
              </a:rPr>
              <a:t>ruolo sociale </a:t>
            </a:r>
            <a:r>
              <a:rPr lang="it-IT" altLang="it-IT" dirty="0">
                <a:solidFill>
                  <a:srgbClr val="000000"/>
                </a:solidFill>
              </a:rPr>
              <a:t>dell’impresa, tanto più dopo la riforma costituzionale del 2022 che con le modifiche agli art. 9 e 41 ha:</a:t>
            </a:r>
          </a:p>
          <a:p>
            <a:pPr marL="171450" indent="-171450">
              <a:buFontTx/>
              <a:buChar char="-"/>
            </a:pPr>
            <a:r>
              <a:rPr lang="it-IT" altLang="it-IT" dirty="0">
                <a:solidFill>
                  <a:srgbClr val="000000"/>
                </a:solidFill>
              </a:rPr>
              <a:t>da un lato elevato a principi costituzionali, anche nell’interesse delle future generazioni, la tutela dell’ambiente, degli eco-sistemi e della biodiversità (art. 9) e, dall’altro</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it-IT" altLang="it-IT" dirty="0">
                <a:solidFill>
                  <a:srgbClr val="000000"/>
                </a:solidFill>
              </a:rPr>
              <a:t>rafforzato il principio che l’impresa, proprio perché non in contrasto con l’utilità sociale, deve essere esercitata in modo da non arrecare danno (oltre che alla </a:t>
            </a:r>
            <a:r>
              <a:rPr lang="it-IT" sz="1200" dirty="0"/>
              <a:t>sicurezza, alla libertà, e alla dignità umana) anche al</a:t>
            </a:r>
            <a:r>
              <a:rPr lang="it-IT" altLang="it-IT" dirty="0">
                <a:solidFill>
                  <a:srgbClr val="000000"/>
                </a:solidFill>
              </a:rPr>
              <a:t>la salute e all’ambiente.</a:t>
            </a:r>
          </a:p>
          <a:p>
            <a:r>
              <a:rPr lang="it-IT" altLang="it-IT" dirty="0">
                <a:cs typeface="Arial" panose="020B0604020202020204" pitchFamily="34" charset="0"/>
              </a:rPr>
              <a:t>Ecco dunque che pensando alla sostenibilità come valore costituzionale risulta più comprensibile la piena integrazione dei fattori ESG nella gestione delle imprese, dalla programmazione alla rendicontazione.</a:t>
            </a:r>
          </a:p>
        </p:txBody>
      </p:sp>
      <p:sp>
        <p:nvSpPr>
          <p:cNvPr id="35844" name="Segnaposto numero diapositiva 3">
            <a:extLst>
              <a:ext uri="{FF2B5EF4-FFF2-40B4-BE49-F238E27FC236}">
                <a16:creationId xmlns:a16="http://schemas.microsoft.com/office/drawing/2014/main" id="{AAE1E1E9-94E3-4242-052E-FC0D2CAD0D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5</a:t>
            </a:fld>
            <a:endParaRPr lang="it-IT" altLang="it-IT" sz="1300"/>
          </a:p>
        </p:txBody>
      </p:sp>
    </p:spTree>
    <p:extLst>
      <p:ext uri="{BB962C8B-B14F-4D97-AF65-F5344CB8AC3E}">
        <p14:creationId xmlns:p14="http://schemas.microsoft.com/office/powerpoint/2010/main" val="200611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0F6657CB-2C0A-1BDA-EB26-90A0900C870F}"/>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C877FECA-EDD0-A1BD-EE59-52CD453B1B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ts val="1300"/>
              </a:lnSpc>
              <a:spcBef>
                <a:spcPct val="30000"/>
              </a:spcBef>
              <a:spcAft>
                <a:spcPts val="700"/>
              </a:spcAft>
              <a:buClrTx/>
              <a:buSzTx/>
              <a:buFontTx/>
              <a:buNone/>
              <a:tabLst/>
              <a:defRPr/>
            </a:pPr>
            <a:r>
              <a:rPr lang="it-IT" sz="1800" u="sng" dirty="0">
                <a:effectLst/>
                <a:latin typeface="Times New Roman" panose="02020603050405020304" pitchFamily="18" charset="0"/>
                <a:ea typeface="Times New Roman" panose="02020603050405020304" pitchFamily="18" charset="0"/>
              </a:rPr>
              <a:t>Dalle DIR. BILANCI (IV E VII) ALL’AMD alla NFRD alla CSRD (CON ESRS), nel contesto dell’Omnibus Package</a:t>
            </a:r>
            <a:r>
              <a:rPr lang="it-IT"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ts val="1300"/>
              </a:lnSpc>
              <a:spcBef>
                <a:spcPct val="30000"/>
              </a:spcBef>
              <a:spcAft>
                <a:spcPts val="700"/>
              </a:spcAft>
              <a:buClrTx/>
              <a:buSzTx/>
              <a:buFontTx/>
              <a:buNone/>
              <a:tabLst/>
              <a:defRPr/>
            </a:pPr>
            <a:endParaRPr lang="it-IT"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ts val="1300"/>
              </a:lnSpc>
              <a:spcBef>
                <a:spcPct val="30000"/>
              </a:spcBef>
              <a:spcAft>
                <a:spcPts val="700"/>
              </a:spcAft>
              <a:buClrTx/>
              <a:buSzTx/>
              <a:buFontTx/>
              <a:buNone/>
              <a:tabLst/>
              <a:defRPr/>
            </a:pPr>
            <a:r>
              <a:rPr lang="it-IT" sz="1800" u="none" dirty="0">
                <a:effectLst/>
                <a:latin typeface="Times New Roman" panose="02020603050405020304" pitchFamily="18" charset="0"/>
                <a:ea typeface="Times New Roman" panose="02020603050405020304" pitchFamily="18" charset="0"/>
              </a:rPr>
              <a:t>Guardando al diritto europeo e nazionale </a:t>
            </a:r>
            <a:r>
              <a:rPr lang="it-IT" sz="1800" dirty="0">
                <a:effectLst/>
                <a:latin typeface="Times New Roman" panose="02020603050405020304" pitchFamily="18" charset="0"/>
                <a:ea typeface="Times New Roman" panose="02020603050405020304" pitchFamily="18" charset="0"/>
              </a:rPr>
              <a:t>in materia di bilancio, </a:t>
            </a:r>
            <a:r>
              <a:rPr lang="it-IT" sz="1800" u="none" dirty="0">
                <a:effectLst/>
                <a:latin typeface="Times New Roman" panose="02020603050405020304" pitchFamily="18" charset="0"/>
                <a:ea typeface="Times New Roman" panose="02020603050405020304" pitchFamily="18" charset="0"/>
              </a:rPr>
              <a:t>si vede come l’avvicinamento alla rendicontazione di sostenibilità sia </a:t>
            </a:r>
            <a:r>
              <a:rPr lang="it-IT" sz="1800" dirty="0">
                <a:effectLst/>
                <a:latin typeface="Times New Roman" panose="02020603050405020304" pitchFamily="18" charset="0"/>
                <a:ea typeface="Times New Roman" panose="02020603050405020304" pitchFamily="18" charset="0"/>
              </a:rPr>
              <a:t>bene evidente nell’evoluzione delle direttive europee, a partire dall’adeguamento alle direttive IV (</a:t>
            </a:r>
            <a:r>
              <a:rPr lang="fr-FR" sz="1800" dirty="0">
                <a:effectLst/>
                <a:latin typeface="Times New Roman" panose="02020603050405020304" pitchFamily="18" charset="0"/>
                <a:ea typeface="Times New Roman" panose="02020603050405020304" pitchFamily="18" charset="0"/>
              </a:rPr>
              <a:t>78/660/C) </a:t>
            </a:r>
            <a:r>
              <a:rPr lang="it-IT" sz="1800" dirty="0">
                <a:effectLst/>
                <a:latin typeface="Times New Roman" panose="02020603050405020304" pitchFamily="18" charset="0"/>
                <a:ea typeface="Times New Roman" panose="02020603050405020304" pitchFamily="18" charset="0"/>
              </a:rPr>
              <a:t>e VII (83/349/CE) - relative rispettivamente al bilancio d’esercizio e consolidato - attraverso il D. Lgs 127/1991 e la Riforma del diritto societario apportata dal D. Lgs 6/2003.</a:t>
            </a:r>
          </a:p>
          <a:p>
            <a:pPr marL="0" marR="0" lvl="0" indent="0" algn="l" defTabSz="914400" rtl="0" eaLnBrk="0" fontAlgn="base" latinLnBrk="0" hangingPunct="0">
              <a:lnSpc>
                <a:spcPts val="1300"/>
              </a:lnSpc>
              <a:spcBef>
                <a:spcPct val="30000"/>
              </a:spcBef>
              <a:spcAft>
                <a:spcPts val="700"/>
              </a:spcAft>
              <a:buClrTx/>
              <a:buSzTx/>
              <a:buFontTx/>
              <a:buNone/>
              <a:tabLst/>
              <a:defRPr/>
            </a:pPr>
            <a:endParaRPr lang="it-IT" sz="1800" dirty="0">
              <a:effectLst/>
              <a:latin typeface="Times New Roman" panose="02020603050405020304" pitchFamily="18" charset="0"/>
              <a:ea typeface="Times New Roman" panose="02020603050405020304" pitchFamily="18" charset="0"/>
            </a:endParaRP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In particolare, già nel 2007, con il recepimento dell’</a:t>
            </a:r>
            <a:r>
              <a:rPr lang="it-IT" sz="1800" b="1" dirty="0">
                <a:effectLst/>
                <a:latin typeface="Times New Roman" panose="02020603050405020304" pitchFamily="18" charset="0"/>
                <a:ea typeface="Times New Roman" panose="02020603050405020304" pitchFamily="18" charset="0"/>
              </a:rPr>
              <a:t>Accounts </a:t>
            </a:r>
            <a:r>
              <a:rPr lang="it-IT" sz="1800" b="1" dirty="0" err="1">
                <a:effectLst/>
                <a:latin typeface="Times New Roman" panose="02020603050405020304" pitchFamily="18" charset="0"/>
                <a:ea typeface="Times New Roman" panose="02020603050405020304" pitchFamily="18" charset="0"/>
              </a:rPr>
              <a:t>Modernization</a:t>
            </a:r>
            <a:r>
              <a:rPr lang="it-IT" sz="1800" b="1" dirty="0">
                <a:effectLst/>
                <a:latin typeface="Times New Roman" panose="02020603050405020304" pitchFamily="18" charset="0"/>
                <a:ea typeface="Times New Roman" panose="02020603050405020304" pitchFamily="18" charset="0"/>
              </a:rPr>
              <a:t> Directive (AMD) </a:t>
            </a:r>
            <a:r>
              <a:rPr lang="it-IT" sz="1800" dirty="0">
                <a:effectLst/>
                <a:latin typeface="Times New Roman" panose="02020603050405020304" pitchFamily="18" charset="0"/>
                <a:ea typeface="Times New Roman" panose="02020603050405020304" pitchFamily="18" charset="0"/>
              </a:rPr>
              <a:t>(direttiva 2003/51/CE), che ha modificato la IV Direttiva CEE (Dir. 78/660/CEE) da cui provengono gli attuali schemi civilistici di bilancio, è stato previsto con una modifica all’art. 2428 c.c. l’inserimento nell’ambito della relazione sulla gestione di “</a:t>
            </a:r>
            <a:r>
              <a:rPr lang="it-IT" sz="1800" i="1" dirty="0">
                <a:effectLst/>
                <a:latin typeface="Times New Roman" panose="02020603050405020304" pitchFamily="18" charset="0"/>
                <a:ea typeface="Times New Roman" panose="02020603050405020304" pitchFamily="18" charset="0"/>
              </a:rPr>
              <a:t>indicatori di risultato finanziari e, se del caso, di quelli non finanziari pertinenti all’attività specifica della società, comprese le informazioni attinenti all’ambiente e al personale</a:t>
            </a:r>
            <a:r>
              <a:rPr lang="it-IT" sz="1800" dirty="0">
                <a:effectLst/>
                <a:latin typeface="Times New Roman" panose="02020603050405020304" pitchFamily="18" charset="0"/>
                <a:ea typeface="Times New Roman" panose="02020603050405020304" pitchFamily="18" charset="0"/>
              </a:rPr>
              <a:t>”, con ciò ampliando a informative di tipo non finanziario il potenziale di disclosure del bilancio, introducendo il compito di rappresentare l’operato dell’azienda in tutte le sue dimensioni che connaturano il rapporto con gli stakeholder, nel solco della cultura della CSR che ha ispirato il legislatore sin dalla pubblicazione il 18.7.2001 del Libro Verde della CE “Promuovere un quadro europeo per la responsabilità sociale delle imprese”.</a:t>
            </a:r>
          </a:p>
          <a:p>
            <a:pPr>
              <a:lnSpc>
                <a:spcPts val="1300"/>
              </a:lnSpc>
              <a:spcAft>
                <a:spcPts val="700"/>
              </a:spcAft>
            </a:pPr>
            <a:endParaRPr lang="it-IT" sz="1800" dirty="0">
              <a:effectLst/>
              <a:latin typeface="Times New Roman" panose="02020603050405020304" pitchFamily="18" charset="0"/>
              <a:ea typeface="Times New Roman" panose="02020603050405020304" pitchFamily="18" charset="0"/>
            </a:endParaRPr>
          </a:p>
          <a:p>
            <a:pPr>
              <a:buNone/>
            </a:pPr>
            <a:r>
              <a:rPr lang="it-IT" sz="2800" u="none" strike="noStrike" dirty="0">
                <a:effectLst/>
              </a:rPr>
              <a:t>Nel 2014 la </a:t>
            </a:r>
            <a:r>
              <a:rPr lang="it-IT" sz="2800" b="1" u="none" strike="noStrike" dirty="0">
                <a:effectLst/>
              </a:rPr>
              <a:t>Non Financial Reporting Directive</a:t>
            </a:r>
            <a:r>
              <a:rPr lang="it-IT" sz="2800" u="none" strike="noStrike" dirty="0">
                <a:effectLst/>
              </a:rPr>
              <a:t>, o </a:t>
            </a:r>
            <a:r>
              <a:rPr lang="it-IT" sz="2800" b="1" u="none" strike="noStrike" dirty="0">
                <a:effectLst/>
              </a:rPr>
              <a:t>NFRD</a:t>
            </a:r>
            <a:r>
              <a:rPr lang="it-IT" sz="2800" u="none" strike="noStrike" dirty="0">
                <a:effectLst/>
              </a:rPr>
              <a:t> (direttiva 2014/95/UE del 22.10.2024), entrata in vigore il 15.11.2014, recepita nel nostro ordinamento col D. Lgs. 254/2016, attraverso una prima modifica all’Accounting Directive (direttiva 2013/34/UE), che ha sostituito la direttiva 2003/51/CE, ha introdotto i nuovi art. 19 bis “Dichiarazione di carattere non finanziario” e 29 bis “Dichiarazione consolidata di carattere non finanziario” che prevedono l’inclusione nell’</a:t>
            </a:r>
            <a:r>
              <a:rPr lang="it-IT" sz="2800" u="none" strike="noStrike" dirty="0" err="1">
                <a:effectLst/>
              </a:rPr>
              <a:t>annual</a:t>
            </a:r>
            <a:r>
              <a:rPr lang="it-IT" sz="2800" u="none" strike="noStrike" dirty="0">
                <a:effectLst/>
              </a:rPr>
              <a:t> report di una dichiarazione di carattere non finanziario (DNF) contenente almeno informazioni (i) sui diritti sociali, ambientali, umani, lotta alla corruzione attiva e passiva nonché (ii) sulle politiche di diversità nella composizione degli organi direttivi e di controllo.</a:t>
            </a:r>
          </a:p>
          <a:p>
            <a:pPr>
              <a:buNone/>
            </a:pPr>
            <a:endParaRPr lang="it-IT" sz="2800" dirty="0">
              <a:effectLst/>
            </a:endParaRPr>
          </a:p>
          <a:p>
            <a:pPr>
              <a:lnSpc>
                <a:spcPts val="1300"/>
              </a:lnSpc>
              <a:spcAft>
                <a:spcPts val="700"/>
              </a:spcAft>
              <a:buNone/>
            </a:pPr>
            <a:r>
              <a:rPr lang="it-IT" sz="1800" dirty="0">
                <a:effectLst/>
                <a:latin typeface="Times New Roman" panose="02020603050405020304" pitchFamily="18" charset="0"/>
                <a:ea typeface="Times New Roman" panose="02020603050405020304" pitchFamily="18" charset="0"/>
              </a:rPr>
              <a:t>Nel 2022 la </a:t>
            </a:r>
            <a:r>
              <a:rPr lang="it-IT" sz="1800" b="1" dirty="0">
                <a:effectLst/>
                <a:latin typeface="Times New Roman" panose="02020603050405020304" pitchFamily="18" charset="0"/>
                <a:ea typeface="Times New Roman" panose="02020603050405020304" pitchFamily="18" charset="0"/>
              </a:rPr>
              <a:t>Corporate </a:t>
            </a:r>
            <a:r>
              <a:rPr lang="it-IT" sz="1800" b="1" dirty="0" err="1">
                <a:effectLst/>
                <a:latin typeface="Times New Roman" panose="02020603050405020304" pitchFamily="18" charset="0"/>
                <a:ea typeface="Times New Roman" panose="02020603050405020304" pitchFamily="18" charset="0"/>
              </a:rPr>
              <a:t>Sustainability</a:t>
            </a:r>
            <a:r>
              <a:rPr lang="it-IT" sz="1800" b="1" dirty="0">
                <a:effectLst/>
                <a:latin typeface="Times New Roman" panose="02020603050405020304" pitchFamily="18" charset="0"/>
                <a:ea typeface="Times New Roman" panose="02020603050405020304" pitchFamily="18" charset="0"/>
              </a:rPr>
              <a:t> Reporting Directive</a:t>
            </a:r>
            <a:r>
              <a:rPr lang="it-IT" sz="1800" dirty="0">
                <a:effectLst/>
                <a:latin typeface="Times New Roman" panose="02020603050405020304" pitchFamily="18" charset="0"/>
                <a:ea typeface="Times New Roman" panose="02020603050405020304" pitchFamily="18" charset="0"/>
              </a:rPr>
              <a:t>, o </a:t>
            </a:r>
            <a:r>
              <a:rPr lang="it-IT" sz="1800" b="1" dirty="0">
                <a:effectLst/>
                <a:latin typeface="Times New Roman" panose="02020603050405020304" pitchFamily="18" charset="0"/>
                <a:ea typeface="Times New Roman" panose="02020603050405020304" pitchFamily="18" charset="0"/>
              </a:rPr>
              <a:t>CSRD</a:t>
            </a:r>
            <a:r>
              <a:rPr lang="it-IT" sz="1800" dirty="0">
                <a:effectLst/>
                <a:latin typeface="Times New Roman" panose="02020603050405020304" pitchFamily="18" charset="0"/>
                <a:ea typeface="Times New Roman" panose="02020603050405020304" pitchFamily="18" charset="0"/>
              </a:rPr>
              <a:t> (direttiva 2022 (UE) 2464 del 14.12.2022), entrata in vigore il 16.12.2022, recepita col D. Lgs. 125/2024, interviene nuovamente sulla direttiva contabile, modificando lo scope degli art. 19 bis e 29 bis che diventano rispettivamente “Rendicontazione di sostenibilità” e “Rendicontazione consolidata di sostenibilità”, e introducendo il nuovo Capo 6 bis «Principi di rendicontazione di sostenibilità» ed in particolare l’art. 29 ter che definisce i principi di informativa sulla sostenibilità (gli </a:t>
            </a:r>
            <a:r>
              <a:rPr lang="it-IT" sz="1800" b="1" dirty="0" err="1">
                <a:effectLst/>
                <a:latin typeface="Times New Roman" panose="02020603050405020304" pitchFamily="18" charset="0"/>
                <a:ea typeface="Times New Roman" panose="02020603050405020304" pitchFamily="18" charset="0"/>
              </a:rPr>
              <a:t>European</a:t>
            </a:r>
            <a:r>
              <a:rPr lang="it-IT" sz="1800" b="1" dirty="0">
                <a:effectLst/>
                <a:latin typeface="Times New Roman" panose="02020603050405020304" pitchFamily="18" charset="0"/>
                <a:ea typeface="Times New Roman" panose="02020603050405020304" pitchFamily="18" charset="0"/>
              </a:rPr>
              <a:t> </a:t>
            </a:r>
            <a:r>
              <a:rPr lang="it-IT" sz="1800" b="1" dirty="0" err="1">
                <a:effectLst/>
                <a:latin typeface="Times New Roman" panose="02020603050405020304" pitchFamily="18" charset="0"/>
                <a:ea typeface="Times New Roman" panose="02020603050405020304" pitchFamily="18" charset="0"/>
              </a:rPr>
              <a:t>Sustainability</a:t>
            </a:r>
            <a:r>
              <a:rPr lang="it-IT" sz="1800" b="1" dirty="0">
                <a:effectLst/>
                <a:latin typeface="Times New Roman" panose="02020603050405020304" pitchFamily="18" charset="0"/>
                <a:ea typeface="Times New Roman" panose="02020603050405020304" pitchFamily="18" charset="0"/>
              </a:rPr>
              <a:t> Reporting Standards</a:t>
            </a:r>
            <a:r>
              <a:rPr lang="it-IT" sz="1800" dirty="0">
                <a:effectLst/>
                <a:latin typeface="Times New Roman" panose="02020603050405020304" pitchFamily="18" charset="0"/>
                <a:ea typeface="Times New Roman" panose="02020603050405020304" pitchFamily="18" charset="0"/>
              </a:rPr>
              <a:t>, o </a:t>
            </a:r>
            <a:r>
              <a:rPr lang="it-IT" sz="1800" b="1" dirty="0">
                <a:effectLst/>
                <a:latin typeface="Times New Roman" panose="02020603050405020304" pitchFamily="18" charset="0"/>
                <a:ea typeface="Times New Roman" panose="02020603050405020304" pitchFamily="18" charset="0"/>
              </a:rPr>
              <a:t>ESRS</a:t>
            </a:r>
            <a:r>
              <a:rPr lang="it-IT" sz="1800" dirty="0">
                <a:effectLst/>
                <a:latin typeface="Times New Roman" panose="02020603050405020304" pitchFamily="18" charset="0"/>
                <a:ea typeface="Times New Roman" panose="02020603050405020304" pitchFamily="18" charset="0"/>
              </a:rPr>
              <a:t>) cui dovranno attenersi le imprese tenute alla predisposizione della dichiarazione di sostenibilità. Nel comma 2 di tale nuovo articolo vengono elencati i principi generali che dovranno sovraintendere la predetta informativa: comprensibilità, pertinenza, rappresentatività, verificabilità, comparabilità, rappresentazione fedele. Lo stesso comma 2 specifica nel dettaglio le informazioni da riportare per ciascuno dei profili ESG della sostenibilità.</a:t>
            </a: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Sono stati adottati ad oggi, con atto delegato (UE) 2023/2772 del 31.7.2023, pubblicato sulla G.U.U.E il 22.12.2023 e in applicazione dall’1.1.2024 i primi 12 standard, di cui 2 cross-cutting (ESRS 1 “Prescrizioni generali”; ESRS 2 “Informazioni genera-li”, 5 ambientali (ESRS E1”Cambiamenti climatici”; ESRS E2 “Inquinamento”; ESRS E3 “Acque e risorse marine”; ESRS E4 “Biodiversità ed ecosistemi”; ESRS E5 “Uso delle risorse ed economia circolare”, 4 sociali (ESRS S1 “Forza lavoro propria”; ESRS S2 “Lavoratori nella catena del valore”; ESRS S3 “Comunità interessate”; ESRS S4 “Consumatori e utilizzatori finali”; ed 1 sul tema Governance (ESRS G1 “Condotta delle imprese”). </a:t>
            </a:r>
          </a:p>
          <a:p>
            <a:pPr>
              <a:lnSpc>
                <a:spcPts val="1300"/>
              </a:lnSpc>
              <a:spcAft>
                <a:spcPts val="700"/>
              </a:spcAft>
            </a:pPr>
            <a:endParaRPr lang="it-IT" sz="1800" dirty="0">
              <a:effectLst/>
              <a:latin typeface="Times New Roman" panose="02020603050405020304" pitchFamily="18" charset="0"/>
              <a:ea typeface="Times New Roman" panose="02020603050405020304" pitchFamily="18" charset="0"/>
            </a:endParaRP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Tale quadro normativo seppur sommariamente descritto, percepito dal sistema economico come eccessivo da un  punto di vista amministrativo e dunque penalizzante rispetto alle esigenze di competitività, è stato oggetto del pacchetto di proposte di semplificazione (cd. «Omnibus»), pubblicato dalla CE il 26 febbraio scorso (slide successiva).</a:t>
            </a:r>
          </a:p>
          <a:p>
            <a:pPr>
              <a:lnSpc>
                <a:spcPts val="1300"/>
              </a:lnSpc>
              <a:spcAft>
                <a:spcPts val="700"/>
              </a:spcAft>
            </a:pPr>
            <a:endParaRPr lang="it-IT" sz="1800" dirty="0">
              <a:effectLst/>
              <a:latin typeface="Times New Roman" panose="02020603050405020304" pitchFamily="18" charset="0"/>
              <a:ea typeface="Times New Roman" panose="02020603050405020304" pitchFamily="18" charset="0"/>
            </a:endParaRPr>
          </a:p>
          <a:p>
            <a:endParaRPr lang="it-IT" altLang="it-IT" dirty="0">
              <a:cs typeface="Arial" panose="020B0604020202020204" pitchFamily="34" charset="0"/>
            </a:endParaRP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B8DAD002-E6BC-3312-1363-8645707C4C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6</a:t>
            </a:fld>
            <a:endParaRPr lang="it-IT" altLang="it-IT"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F2295-FBCB-2FA8-3C6B-335E7CB54559}"/>
            </a:ext>
          </a:extLst>
        </p:cNvPr>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18D6B355-4EDE-9CB6-BAA8-E944792D6840}"/>
              </a:ext>
            </a:extLst>
          </p:cNvPr>
          <p:cNvSpPr>
            <a:spLocks noGrp="1" noRot="1" noChangeAspect="1" noChangeArrowheads="1" noTextEdit="1"/>
          </p:cNvSpPr>
          <p:nvPr>
            <p:ph type="sldImg"/>
          </p:nvPr>
        </p:nvSpPr>
        <p:spPr>
          <a:ln/>
        </p:spPr>
      </p:sp>
      <p:sp>
        <p:nvSpPr>
          <p:cNvPr id="35843" name="Segnaposto note 2">
            <a:extLst>
              <a:ext uri="{FF2B5EF4-FFF2-40B4-BE49-F238E27FC236}">
                <a16:creationId xmlns:a16="http://schemas.microsoft.com/office/drawing/2014/main" id="{5D3368D1-9673-55B9-1603-073612509F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Il pacchetto Omnibus, pubblicato il 26.2.2025, è formato da 5 proposte che intervengono come segue sul quadro normativo sin qui rappresentato:</a:t>
            </a:r>
          </a:p>
          <a:p>
            <a:pPr marL="342900" indent="-342900">
              <a:lnSpc>
                <a:spcPts val="1300"/>
              </a:lnSpc>
              <a:spcAft>
                <a:spcPts val="700"/>
              </a:spcAft>
              <a:buFont typeface="+mj-lt"/>
              <a:buAutoNum type="arabicParenR"/>
            </a:pPr>
            <a:r>
              <a:rPr lang="it-IT" sz="1800" dirty="0">
                <a:effectLst/>
                <a:latin typeface="Times New Roman" panose="02020603050405020304" pitchFamily="18" charset="0"/>
                <a:ea typeface="Times New Roman" panose="02020603050405020304" pitchFamily="18" charset="0"/>
              </a:rPr>
              <a:t>una proposta di direttiva che modifica la CSRD e la CSDDD (Omnibus I (COM(2025(81)</a:t>
            </a:r>
          </a:p>
          <a:p>
            <a:pPr marL="342900" indent="-342900">
              <a:lnSpc>
                <a:spcPts val="1300"/>
              </a:lnSpc>
              <a:spcAft>
                <a:spcPts val="700"/>
              </a:spcAft>
              <a:buFont typeface="+mj-lt"/>
              <a:buAutoNum type="arabicParenR"/>
            </a:pPr>
            <a:r>
              <a:rPr lang="it-IT" sz="1800" dirty="0">
                <a:effectLst/>
                <a:latin typeface="Times New Roman" panose="02020603050405020304" pitchFamily="18" charset="0"/>
                <a:ea typeface="Times New Roman" panose="02020603050405020304" pitchFamily="18" charset="0"/>
              </a:rPr>
              <a:t>una proposta di posticipare l'applicazione di tutti gli obblighi di comunicazione previsti dalla CSRD per le imprese che devono presentare relazioni nel 2026 e nel 2027 (le cosiddette </a:t>
            </a:r>
            <a:r>
              <a:rPr lang="it-IT" sz="1800" dirty="0" err="1">
                <a:effectLst/>
                <a:latin typeface="Times New Roman" panose="02020603050405020304" pitchFamily="18" charset="0"/>
                <a:ea typeface="Times New Roman" panose="02020603050405020304" pitchFamily="18" charset="0"/>
              </a:rPr>
              <a:t>wave</a:t>
            </a:r>
            <a:r>
              <a:rPr lang="it-IT" sz="1800" dirty="0">
                <a:effectLst/>
                <a:latin typeface="Times New Roman" panose="02020603050405020304" pitchFamily="18" charset="0"/>
                <a:ea typeface="Times New Roman" panose="02020603050405020304" pitchFamily="18" charset="0"/>
              </a:rPr>
              <a:t> 2 e 3) e che posticipa di un anno, al 2027, il termine di recepimento e al 2028 la prima fase di applicazione della CSDD (Omnibus II (COM(2025(80)</a:t>
            </a:r>
          </a:p>
          <a:p>
            <a:pPr marL="342900" indent="-342900">
              <a:lnSpc>
                <a:spcPts val="1300"/>
              </a:lnSpc>
              <a:spcAft>
                <a:spcPts val="700"/>
              </a:spcAft>
              <a:buFont typeface="+mj-lt"/>
              <a:buAutoNum type="arabicParenR"/>
            </a:pPr>
            <a:r>
              <a:rPr lang="it-IT" sz="1800" dirty="0">
                <a:effectLst/>
                <a:latin typeface="Times New Roman" panose="02020603050405020304" pitchFamily="18" charset="0"/>
                <a:ea typeface="Times New Roman" panose="02020603050405020304" pitchFamily="18" charset="0"/>
              </a:rPr>
              <a:t>un progetto di atto delegato che modifica l'informativa sulla tassonomia e gli atti delegati sulla tassonomia in materia di clima e ambiente, soggetto a consultazione pubblica;</a:t>
            </a:r>
          </a:p>
          <a:p>
            <a:pPr marL="342900" indent="-342900">
              <a:lnSpc>
                <a:spcPts val="1300"/>
              </a:lnSpc>
              <a:spcAft>
                <a:spcPts val="700"/>
              </a:spcAft>
              <a:buFont typeface="+mj-lt"/>
              <a:buAutoNum type="arabicParenR"/>
            </a:pPr>
            <a:r>
              <a:rPr lang="it-IT" sz="1800" dirty="0">
                <a:effectLst/>
                <a:latin typeface="Times New Roman" panose="02020603050405020304" pitchFamily="18" charset="0"/>
                <a:ea typeface="Times New Roman" panose="02020603050405020304" pitchFamily="18" charset="0"/>
              </a:rPr>
              <a:t>una proposta di regolamento che modifica il regolamento sul meccanismo di adeguamento del carbonio alle frontiere (CBAM);</a:t>
            </a:r>
          </a:p>
          <a:p>
            <a:pPr marL="342900" indent="-342900">
              <a:lnSpc>
                <a:spcPts val="1300"/>
              </a:lnSpc>
              <a:spcAft>
                <a:spcPts val="700"/>
              </a:spcAft>
              <a:buFont typeface="+mj-lt"/>
              <a:buAutoNum type="arabicParenR"/>
            </a:pPr>
            <a:r>
              <a:rPr lang="it-IT" sz="1800" dirty="0">
                <a:effectLst/>
                <a:latin typeface="Times New Roman" panose="02020603050405020304" pitchFamily="18" charset="0"/>
                <a:ea typeface="Times New Roman" panose="02020603050405020304" pitchFamily="18" charset="0"/>
              </a:rPr>
              <a:t>una proposta di regolamento che modifica il regolamento </a:t>
            </a:r>
            <a:r>
              <a:rPr lang="it-IT" sz="1800" dirty="0" err="1">
                <a:effectLst/>
                <a:latin typeface="Times New Roman" panose="02020603050405020304" pitchFamily="18" charset="0"/>
                <a:ea typeface="Times New Roman" panose="02020603050405020304" pitchFamily="18" charset="0"/>
              </a:rPr>
              <a:t>InvestEu</a:t>
            </a:r>
            <a:r>
              <a:rPr lang="it-IT" sz="1800" dirty="0">
                <a:effectLst/>
                <a:latin typeface="Times New Roman" panose="02020603050405020304" pitchFamily="18" charset="0"/>
                <a:ea typeface="Times New Roman" panose="02020603050405020304" pitchFamily="18" charset="0"/>
              </a:rPr>
              <a:t>.</a:t>
            </a:r>
          </a:p>
          <a:p>
            <a:pPr>
              <a:lnSpc>
                <a:spcPts val="1300"/>
              </a:lnSpc>
              <a:spcAft>
                <a:spcPts val="700"/>
              </a:spcAft>
            </a:pPr>
            <a:endParaRPr lang="it-IT" sz="1800" dirty="0">
              <a:effectLst/>
              <a:latin typeface="Times New Roman" panose="02020603050405020304" pitchFamily="18" charset="0"/>
              <a:ea typeface="Times New Roman" panose="02020603050405020304" pitchFamily="18" charset="0"/>
            </a:endParaRP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Il provvedimento, tenuto volutamente separato, dello «stop the clock» (proposta n. 2) dovrebbe avere un iter più rapido e lascerebbe solo più tempo alle imprese di familiarizzare coi nuovi obblighi informativi.</a:t>
            </a: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L’altro che modifica le direttive (proposta n. 1) che comporta una riduzione dello scope, non è apprezzato a 360° dal mondo finanziario in quanto sembra penalizzare le </a:t>
            </a:r>
            <a:r>
              <a:rPr lang="it-IT" sz="1800" dirty="0" err="1">
                <a:effectLst/>
                <a:latin typeface="Times New Roman" panose="02020603050405020304" pitchFamily="18" charset="0"/>
                <a:ea typeface="Times New Roman" panose="02020603050405020304" pitchFamily="18" charset="0"/>
              </a:rPr>
              <a:t>wave</a:t>
            </a:r>
            <a:r>
              <a:rPr lang="it-IT" sz="1800" dirty="0">
                <a:effectLst/>
                <a:latin typeface="Times New Roman" panose="02020603050405020304" pitchFamily="18" charset="0"/>
                <a:ea typeface="Times New Roman" panose="02020603050405020304" pitchFamily="18" charset="0"/>
              </a:rPr>
              <a:t> 1 che hanno già iniziato il percorso e che, se con un n. di dipendenti compreso tra 500 e 1000 si verrebbero uscire dal perimetro dopo avere investito molto e avviato la rendicontazione nel 2005 su anno 2024.</a:t>
            </a: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Quanto infine ai regolamenti (proposta n. 1 per ESRS e proposta n. 3 per Tassonomia) dovrebbe essere più facile intervenire su questi invece di modificare  la normativa primaria. </a:t>
            </a: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La prospettiva di ridurre il carico informativo degli ESRS (oggi quasi 1.200 </a:t>
            </a:r>
            <a:r>
              <a:rPr lang="it-IT" sz="1800" dirty="0" err="1">
                <a:effectLst/>
                <a:latin typeface="Times New Roman" panose="02020603050405020304" pitchFamily="18" charset="0"/>
                <a:ea typeface="Times New Roman" panose="02020603050405020304" pitchFamily="18" charset="0"/>
              </a:rPr>
              <a:t>datapoint</a:t>
            </a:r>
            <a:r>
              <a:rPr lang="it-IT" sz="1800" dirty="0">
                <a:effectLst/>
                <a:latin typeface="Times New Roman" panose="02020603050405020304" pitchFamily="18" charset="0"/>
                <a:ea typeface="Times New Roman" panose="02020603050405020304" pitchFamily="18" charset="0"/>
              </a:rPr>
              <a:t>) è apprezzabile, così come quella di valorizzare il VSME rendendolo un vero e proprio standard, seppure volontario, da assumere a </a:t>
            </a:r>
            <a:r>
              <a:rPr lang="it-IT" sz="1800" dirty="0" err="1">
                <a:effectLst/>
                <a:latin typeface="Times New Roman" panose="02020603050405020304" pitchFamily="18" charset="0"/>
                <a:ea typeface="Times New Roman" panose="02020603050405020304" pitchFamily="18" charset="0"/>
              </a:rPr>
              <a:t>value</a:t>
            </a:r>
            <a:r>
              <a:rPr lang="it-IT" sz="1800" dirty="0">
                <a:effectLst/>
                <a:latin typeface="Times New Roman" panose="02020603050405020304" pitchFamily="18" charset="0"/>
                <a:ea typeface="Times New Roman" panose="02020603050405020304" pitchFamily="18" charset="0"/>
              </a:rPr>
              <a:t> chain </a:t>
            </a:r>
            <a:r>
              <a:rPr lang="it-IT" sz="1800" dirty="0" err="1">
                <a:effectLst/>
                <a:latin typeface="Times New Roman" panose="02020603050405020304" pitchFamily="18" charset="0"/>
                <a:ea typeface="Times New Roman" panose="02020603050405020304" pitchFamily="18" charset="0"/>
              </a:rPr>
              <a:t>cap</a:t>
            </a:r>
            <a:r>
              <a:rPr lang="it-IT" sz="1800" dirty="0">
                <a:effectLst/>
                <a:latin typeface="Times New Roman" panose="02020603050405020304" pitchFamily="18" charset="0"/>
                <a:ea typeface="Times New Roman" panose="02020603050405020304" pitchFamily="18" charset="0"/>
              </a:rPr>
              <a:t> per le imprese out o scope ad argine del </a:t>
            </a:r>
            <a:r>
              <a:rPr lang="it-IT" sz="1800" dirty="0" err="1">
                <a:effectLst/>
                <a:latin typeface="Times New Roman" panose="02020603050405020304" pitchFamily="18" charset="0"/>
                <a:ea typeface="Times New Roman" panose="02020603050405020304" pitchFamily="18" charset="0"/>
              </a:rPr>
              <a:t>trickle</a:t>
            </a:r>
            <a:r>
              <a:rPr lang="it-IT" sz="1800" dirty="0">
                <a:effectLst/>
                <a:latin typeface="Times New Roman" panose="02020603050405020304" pitchFamily="18" charset="0"/>
                <a:ea typeface="Times New Roman" panose="02020603050405020304" pitchFamily="18" charset="0"/>
              </a:rPr>
              <a:t> down </a:t>
            </a:r>
            <a:r>
              <a:rPr lang="it-IT" sz="1800" dirty="0" err="1">
                <a:effectLst/>
                <a:latin typeface="Times New Roman" panose="02020603050405020304" pitchFamily="18" charset="0"/>
                <a:ea typeface="Times New Roman" panose="02020603050405020304" pitchFamily="18" charset="0"/>
              </a:rPr>
              <a:t>effect</a:t>
            </a:r>
            <a:r>
              <a:rPr lang="it-IT" sz="1800" dirty="0">
                <a:effectLst/>
                <a:latin typeface="Times New Roman" panose="02020603050405020304" pitchFamily="18" charset="0"/>
                <a:ea typeface="Times New Roman" panose="02020603050405020304" pitchFamily="18" charset="0"/>
              </a:rPr>
              <a:t>.</a:t>
            </a: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Quanto alla tassonomia, apprezzabile l’intenzione di far entrare in scope le attività oggetto di piani di transizione sebbene non ancora carbon free, così come l’introduzione di una soglia di materialità.</a:t>
            </a:r>
          </a:p>
          <a:p>
            <a:pPr>
              <a:lnSpc>
                <a:spcPts val="1300"/>
              </a:lnSpc>
              <a:spcAft>
                <a:spcPts val="700"/>
              </a:spcAft>
            </a:pPr>
            <a:r>
              <a:rPr lang="it-IT" sz="1800" dirty="0">
                <a:effectLst/>
                <a:latin typeface="Times New Roman" panose="02020603050405020304" pitchFamily="18" charset="0"/>
                <a:ea typeface="Times New Roman" panose="02020603050405020304" pitchFamily="18" charset="0"/>
              </a:rPr>
              <a:t>Infine: 17 infrazioni, beffa per chi una volta tanto, come l’Italia, è stato diligente rispetto alle tempistiche previste dalla CSRD e dalla Legge di delegazione europea.</a:t>
            </a:r>
          </a:p>
          <a:p>
            <a:pPr>
              <a:lnSpc>
                <a:spcPts val="1300"/>
              </a:lnSpc>
              <a:spcAft>
                <a:spcPts val="700"/>
              </a:spcAft>
            </a:pPr>
            <a:endParaRPr lang="it-IT" sz="1800" dirty="0">
              <a:effectLst/>
              <a:latin typeface="Times New Roman" panose="02020603050405020304" pitchFamily="18" charset="0"/>
              <a:ea typeface="Times New Roman" panose="02020603050405020304" pitchFamily="18" charset="0"/>
            </a:endParaRPr>
          </a:p>
          <a:p>
            <a:endParaRPr lang="it-IT" altLang="it-IT" dirty="0">
              <a:cs typeface="Arial" panose="020B0604020202020204" pitchFamily="34" charset="0"/>
            </a:endParaRPr>
          </a:p>
          <a:p>
            <a:endParaRPr lang="it-IT" altLang="it-IT" dirty="0">
              <a:cs typeface="Arial" panose="020B0604020202020204" pitchFamily="34" charset="0"/>
            </a:endParaRPr>
          </a:p>
        </p:txBody>
      </p:sp>
      <p:sp>
        <p:nvSpPr>
          <p:cNvPr id="35844" name="Segnaposto numero diapositiva 3">
            <a:extLst>
              <a:ext uri="{FF2B5EF4-FFF2-40B4-BE49-F238E27FC236}">
                <a16:creationId xmlns:a16="http://schemas.microsoft.com/office/drawing/2014/main" id="{F8BB8F22-701F-7953-E559-55E8ED954E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6788">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DB57-EA3B-4496-B166-F78888BBF110}" type="slidenum">
              <a:rPr lang="it-IT" altLang="it-IT" sz="1300"/>
              <a:pPr>
                <a:spcBef>
                  <a:spcPct val="0"/>
                </a:spcBef>
              </a:pPr>
              <a:t>7</a:t>
            </a:fld>
            <a:endParaRPr lang="it-IT" altLang="it-IT" sz="1300"/>
          </a:p>
        </p:txBody>
      </p:sp>
    </p:spTree>
    <p:extLst>
      <p:ext uri="{BB962C8B-B14F-4D97-AF65-F5344CB8AC3E}">
        <p14:creationId xmlns:p14="http://schemas.microsoft.com/office/powerpoint/2010/main" val="206121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6CCD3512-F60C-4533-A8B6-03E19EF19CC2}"/>
              </a:ext>
            </a:extLst>
          </p:cNvPr>
          <p:cNvSpPr>
            <a:spLocks noGrp="1" noRot="1" noChangeAspect="1" noChangeArrowheads="1" noTextEdit="1"/>
          </p:cNvSpPr>
          <p:nvPr>
            <p:ph type="sldImg"/>
          </p:nvPr>
        </p:nvSpPr>
        <p:spPr>
          <a:ln/>
        </p:spPr>
      </p:sp>
      <p:sp>
        <p:nvSpPr>
          <p:cNvPr id="29699" name="Segnaposto note 2">
            <a:extLst>
              <a:ext uri="{FF2B5EF4-FFF2-40B4-BE49-F238E27FC236}">
                <a16:creationId xmlns:a16="http://schemas.microsoft.com/office/drawing/2014/main" id="{1F7BF14F-A783-43A4-8158-51851D77E3D1}"/>
              </a:ext>
            </a:extLst>
          </p:cNvPr>
          <p:cNvSpPr>
            <a:spLocks noGrp="1"/>
          </p:cNvSpPr>
          <p:nvPr>
            <p:ph type="body" idx="1"/>
          </p:nvPr>
        </p:nvSpPr>
        <p:spPr>
          <a:xfrm>
            <a:off x="680679" y="4716193"/>
            <a:ext cx="5611045" cy="4465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cs typeface="Arial" panose="020B0604020202020204" pitchFamily="34" charset="0"/>
              </a:rPr>
              <a:t>Qui vediamo rappresentato il primo step con evidenza delle modifiche apportate dal D. Lgs 32/2007 all’art. 2428 c.c. (informative su personale e ambiente).</a:t>
            </a:r>
          </a:p>
          <a:p>
            <a:r>
              <a:rPr lang="it-IT" altLang="it-IT" dirty="0">
                <a:cs typeface="Arial" panose="020B0604020202020204" pitchFamily="34" charset="0"/>
              </a:rPr>
              <a:t>Si cita altresì un Documento dell’allora Istituto di Ricerca del CNDCEC (IRDEC) sulla Relazione sulla Gestione, ancora attuale in merito proprio agli schemi ed agli indicatori proposti per la rendicontazione delle informazioni non finanziarie ed in particolare su ambiente e personale. </a:t>
            </a:r>
          </a:p>
        </p:txBody>
      </p:sp>
      <p:sp>
        <p:nvSpPr>
          <p:cNvPr id="29700" name="Segnaposto numero diapositiva 3">
            <a:extLst>
              <a:ext uri="{FF2B5EF4-FFF2-40B4-BE49-F238E27FC236}">
                <a16:creationId xmlns:a16="http://schemas.microsoft.com/office/drawing/2014/main" id="{A3A58292-182D-460C-905A-9A0EED16B5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564">
              <a:spcBef>
                <a:spcPct val="30000"/>
              </a:spcBef>
              <a:defRPr sz="1200">
                <a:solidFill>
                  <a:schemeClr val="tx1"/>
                </a:solidFill>
                <a:latin typeface="Times New Roman" panose="02020603050405020304" pitchFamily="18" charset="0"/>
                <a:cs typeface="Arial" panose="020B0604020202020204" pitchFamily="34" charset="0"/>
              </a:defRPr>
            </a:lvl1pPr>
            <a:lvl2pPr marL="716650" indent="-275634" defTabSz="932564">
              <a:spcBef>
                <a:spcPct val="30000"/>
              </a:spcBef>
              <a:defRPr sz="1200">
                <a:solidFill>
                  <a:schemeClr val="tx1"/>
                </a:solidFill>
                <a:latin typeface="Times New Roman" panose="02020603050405020304" pitchFamily="18" charset="0"/>
                <a:cs typeface="Arial" panose="020B0604020202020204" pitchFamily="34" charset="0"/>
              </a:defRPr>
            </a:lvl2pPr>
            <a:lvl3pPr marL="1102538" indent="-220508" defTabSz="932564">
              <a:spcBef>
                <a:spcPct val="30000"/>
              </a:spcBef>
              <a:defRPr sz="1200">
                <a:solidFill>
                  <a:schemeClr val="tx1"/>
                </a:solidFill>
                <a:latin typeface="Times New Roman" panose="02020603050405020304" pitchFamily="18" charset="0"/>
                <a:cs typeface="Arial" panose="020B0604020202020204" pitchFamily="34" charset="0"/>
              </a:defRPr>
            </a:lvl3pPr>
            <a:lvl4pPr marL="1543553" indent="-220508" defTabSz="932564">
              <a:spcBef>
                <a:spcPct val="30000"/>
              </a:spcBef>
              <a:defRPr sz="1200">
                <a:solidFill>
                  <a:schemeClr val="tx1"/>
                </a:solidFill>
                <a:latin typeface="Times New Roman" panose="02020603050405020304" pitchFamily="18" charset="0"/>
                <a:cs typeface="Arial" panose="020B0604020202020204" pitchFamily="34" charset="0"/>
              </a:defRPr>
            </a:lvl4pPr>
            <a:lvl5pPr marL="1984568" indent="-220508" defTabSz="932564">
              <a:spcBef>
                <a:spcPct val="30000"/>
              </a:spcBef>
              <a:defRPr sz="1200">
                <a:solidFill>
                  <a:schemeClr val="tx1"/>
                </a:solidFill>
                <a:latin typeface="Times New Roman" panose="02020603050405020304" pitchFamily="18" charset="0"/>
                <a:cs typeface="Arial" panose="020B0604020202020204" pitchFamily="34" charset="0"/>
              </a:defRPr>
            </a:lvl5pPr>
            <a:lvl6pPr marL="2425583" indent="-220508" defTabSz="93256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866598" indent="-220508" defTabSz="93256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307613" indent="-220508" defTabSz="93256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748629" indent="-220508" defTabSz="932564"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3C48886-F538-468A-B003-297B7D47EE2A}" type="slidenum">
              <a:rPr lang="it-IT" altLang="it-IT" sz="1300"/>
              <a:pPr>
                <a:spcBef>
                  <a:spcPct val="0"/>
                </a:spcBef>
              </a:pPr>
              <a:t>8</a:t>
            </a:fld>
            <a:endParaRPr lang="it-IT" altLang="it-IT" sz="1300"/>
          </a:p>
        </p:txBody>
      </p:sp>
    </p:spTree>
    <p:extLst>
      <p:ext uri="{BB962C8B-B14F-4D97-AF65-F5344CB8AC3E}">
        <p14:creationId xmlns:p14="http://schemas.microsoft.com/office/powerpoint/2010/main" val="87400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F48AFA0D-EFC7-4DB8-B4BA-89739F695575}"/>
              </a:ext>
            </a:extLst>
          </p:cNvPr>
          <p:cNvSpPr>
            <a:spLocks noGrp="1" noRot="1" noChangeAspect="1" noTextEdit="1"/>
          </p:cNvSpPr>
          <p:nvPr>
            <p:ph type="sldImg"/>
          </p:nvPr>
        </p:nvSpPr>
        <p:spPr>
          <a:ln/>
        </p:spPr>
      </p:sp>
      <p:sp>
        <p:nvSpPr>
          <p:cNvPr id="30723" name="Segnaposto note 2">
            <a:extLst>
              <a:ext uri="{FF2B5EF4-FFF2-40B4-BE49-F238E27FC236}">
                <a16:creationId xmlns:a16="http://schemas.microsoft.com/office/drawing/2014/main" id="{F02F1355-6B75-48DE-A4E9-456785CF2B7E}"/>
              </a:ext>
            </a:extLst>
          </p:cNvPr>
          <p:cNvSpPr>
            <a:spLocks noGrp="1"/>
          </p:cNvSpPr>
          <p:nvPr>
            <p:ph type="body" idx="1"/>
          </p:nvPr>
        </p:nvSpPr>
        <p:spPr>
          <a:xfrm>
            <a:off x="159701" y="4544271"/>
            <a:ext cx="6273751" cy="5171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900" i="0" dirty="0">
                <a:cs typeface="Arial" panose="020B0604020202020204" pitchFamily="34" charset="0"/>
              </a:rPr>
              <a:t>Qui si vede invece come il «veicolo» per gestire dal punto di vista del bilancio tale evoluzione verso la sostenibilità è rappresentato dall’Accounting Directive, i cui sviluppi sono qui rappresentati nei passaggi + recenti e significativi.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900" i="0" dirty="0">
                <a:cs typeface="Arial" panose="020B0604020202020204" pitchFamily="34" charset="0"/>
              </a:rPr>
              <a:t>Ciò a riprova del fatto che la rendicontazione della sostenibilità rappresenta, tecnicamente, un’evoluzione del diritto contabile delle imprese.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altLang="it-IT" sz="900" i="0" dirty="0">
              <a:cs typeface="Arial" panose="020B0604020202020204" pitchFamily="34" charset="0"/>
            </a:endParaRPr>
          </a:p>
        </p:txBody>
      </p:sp>
      <p:sp>
        <p:nvSpPr>
          <p:cNvPr id="4" name="Segnaposto numero diapositiva 3">
            <a:extLst>
              <a:ext uri="{FF2B5EF4-FFF2-40B4-BE49-F238E27FC236}">
                <a16:creationId xmlns:a16="http://schemas.microsoft.com/office/drawing/2014/main" id="{2B2A5BB6-3561-4BA6-8E4A-7ABA79E788EB}"/>
              </a:ext>
            </a:extLst>
          </p:cNvPr>
          <p:cNvSpPr>
            <a:spLocks noGrp="1"/>
          </p:cNvSpPr>
          <p:nvPr>
            <p:ph type="sldNum" sz="quarter" idx="5"/>
          </p:nvPr>
        </p:nvSpPr>
        <p:spPr/>
        <p:txBody>
          <a:bodyPr/>
          <a:lstStyle>
            <a:lvl1pPr defTabSz="932564" eaLnBrk="0" hangingPunct="0">
              <a:defRPr sz="2300">
                <a:solidFill>
                  <a:schemeClr val="tx1"/>
                </a:solidFill>
                <a:latin typeface="Times New Roman" panose="02020603050405020304" pitchFamily="18" charset="0"/>
                <a:cs typeface="Arial" panose="020B0604020202020204" pitchFamily="34" charset="0"/>
              </a:defRPr>
            </a:lvl1pPr>
            <a:lvl2pPr marL="716650" indent="-275634" defTabSz="932564" eaLnBrk="0" hangingPunct="0">
              <a:defRPr sz="2300">
                <a:solidFill>
                  <a:schemeClr val="tx1"/>
                </a:solidFill>
                <a:latin typeface="Times New Roman" panose="02020603050405020304" pitchFamily="18" charset="0"/>
                <a:cs typeface="Arial" panose="020B0604020202020204" pitchFamily="34" charset="0"/>
              </a:defRPr>
            </a:lvl2pPr>
            <a:lvl3pPr marL="1102538" indent="-220508" defTabSz="932564" eaLnBrk="0" hangingPunct="0">
              <a:defRPr sz="2300">
                <a:solidFill>
                  <a:schemeClr val="tx1"/>
                </a:solidFill>
                <a:latin typeface="Times New Roman" panose="02020603050405020304" pitchFamily="18" charset="0"/>
                <a:cs typeface="Arial" panose="020B0604020202020204" pitchFamily="34" charset="0"/>
              </a:defRPr>
            </a:lvl3pPr>
            <a:lvl4pPr marL="1543553" indent="-220508" defTabSz="932564" eaLnBrk="0" hangingPunct="0">
              <a:defRPr sz="2300">
                <a:solidFill>
                  <a:schemeClr val="tx1"/>
                </a:solidFill>
                <a:latin typeface="Times New Roman" panose="02020603050405020304" pitchFamily="18" charset="0"/>
                <a:cs typeface="Arial" panose="020B0604020202020204" pitchFamily="34" charset="0"/>
              </a:defRPr>
            </a:lvl4pPr>
            <a:lvl5pPr marL="1984568" indent="-220508" defTabSz="932564" eaLnBrk="0" hangingPunct="0">
              <a:defRPr sz="2300">
                <a:solidFill>
                  <a:schemeClr val="tx1"/>
                </a:solidFill>
                <a:latin typeface="Times New Roman" panose="02020603050405020304" pitchFamily="18" charset="0"/>
                <a:cs typeface="Arial" panose="020B0604020202020204" pitchFamily="34" charset="0"/>
              </a:defRPr>
            </a:lvl5pPr>
            <a:lvl6pPr marL="2425583"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6pPr>
            <a:lvl7pPr marL="2866598"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7pPr>
            <a:lvl8pPr marL="3307613"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8pPr>
            <a:lvl9pPr marL="3748629" indent="-220508" defTabSz="932564" eaLnBrk="0" fontAlgn="base" hangingPunct="0">
              <a:spcBef>
                <a:spcPct val="0"/>
              </a:spcBef>
              <a:spcAft>
                <a:spcPct val="0"/>
              </a:spcAft>
              <a:defRPr sz="2300">
                <a:solidFill>
                  <a:schemeClr val="tx1"/>
                </a:solidFill>
                <a:latin typeface="Times New Roman" panose="02020603050405020304" pitchFamily="18" charset="0"/>
                <a:cs typeface="Arial" panose="020B0604020202020204" pitchFamily="34" charset="0"/>
              </a:defRPr>
            </a:lvl9pPr>
          </a:lstStyle>
          <a:p>
            <a:pPr eaLnBrk="1" hangingPunct="1"/>
            <a:fld id="{E7EF479B-C51E-4D89-A918-26816AEEC3D8}" type="slidenum">
              <a:rPr lang="it-IT" altLang="it-IT" sz="1300"/>
              <a:pPr eaLnBrk="1" hangingPunct="1"/>
              <a:t>9</a:t>
            </a:fld>
            <a:endParaRPr lang="it-IT" altLang="it-IT" sz="1300"/>
          </a:p>
        </p:txBody>
      </p:sp>
    </p:spTree>
    <p:extLst>
      <p:ext uri="{BB962C8B-B14F-4D97-AF65-F5344CB8AC3E}">
        <p14:creationId xmlns:p14="http://schemas.microsoft.com/office/powerpoint/2010/main" val="176673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Rectangle 2"/>
          <p:cNvSpPr>
            <a:spLocks noChangeArrowheads="1"/>
          </p:cNvSpPr>
          <p:nvPr/>
        </p:nvSpPr>
        <p:spPr bwMode="auto">
          <a:xfrm>
            <a:off x="352425" y="476250"/>
            <a:ext cx="8434388" cy="228600"/>
          </a:xfrm>
          <a:prstGeom prst="rect">
            <a:avLst/>
          </a:prstGeom>
          <a:solidFill>
            <a:srgbClr val="09386A"/>
          </a:solidFill>
          <a:ln w="12700" cap="sq">
            <a:noFill/>
            <a:miter lim="800000"/>
            <a:headEnd type="none" w="sm" len="sm"/>
            <a:tailEnd type="none" w="sm" len="sm"/>
          </a:ln>
          <a:effectLst/>
        </p:spPr>
        <p:txBody>
          <a:bodyPr wrap="none" anchor="ctr"/>
          <a:lstStyle/>
          <a:p>
            <a:pPr algn="ctr">
              <a:defRPr/>
            </a:pPr>
            <a:endParaRPr lang="it-IT">
              <a:latin typeface="Arial" charset="0"/>
              <a:cs typeface="+mn-cs"/>
            </a:endParaRPr>
          </a:p>
        </p:txBody>
      </p:sp>
      <p:sp>
        <p:nvSpPr>
          <p:cNvPr id="6" name="Line 4"/>
          <p:cNvSpPr>
            <a:spLocks noChangeShapeType="1"/>
          </p:cNvSpPr>
          <p:nvPr/>
        </p:nvSpPr>
        <p:spPr bwMode="auto">
          <a:xfrm>
            <a:off x="352425" y="685800"/>
            <a:ext cx="0" cy="5638800"/>
          </a:xfrm>
          <a:prstGeom prst="line">
            <a:avLst/>
          </a:prstGeom>
          <a:noFill/>
          <a:ln w="12700" cap="sq">
            <a:solidFill>
              <a:srgbClr val="09386A"/>
            </a:solidFill>
            <a:round/>
            <a:headEnd type="none" w="sm" len="sm"/>
            <a:tailEnd type="none" w="sm" len="sm"/>
          </a:ln>
          <a:effectLst/>
        </p:spPr>
        <p:txBody>
          <a:bodyPr/>
          <a:lstStyle/>
          <a:p>
            <a:pPr algn="ctr">
              <a:defRPr/>
            </a:pPr>
            <a:endParaRPr lang="it-IT">
              <a:cs typeface="+mn-cs"/>
            </a:endParaRPr>
          </a:p>
        </p:txBody>
      </p:sp>
      <p:sp>
        <p:nvSpPr>
          <p:cNvPr id="7" name="Line 5"/>
          <p:cNvSpPr>
            <a:spLocks noChangeShapeType="1"/>
          </p:cNvSpPr>
          <p:nvPr/>
        </p:nvSpPr>
        <p:spPr bwMode="auto">
          <a:xfrm>
            <a:off x="8778875" y="685800"/>
            <a:ext cx="0" cy="5638800"/>
          </a:xfrm>
          <a:prstGeom prst="line">
            <a:avLst/>
          </a:prstGeom>
          <a:noFill/>
          <a:ln w="12700" cap="sq">
            <a:solidFill>
              <a:srgbClr val="09386A"/>
            </a:solidFill>
            <a:round/>
            <a:headEnd type="none" w="sm" len="sm"/>
            <a:tailEnd type="none" w="sm" len="sm"/>
          </a:ln>
          <a:effectLst/>
        </p:spPr>
        <p:txBody>
          <a:bodyPr/>
          <a:lstStyle/>
          <a:p>
            <a:pPr algn="ctr">
              <a:defRPr/>
            </a:pPr>
            <a:endParaRPr lang="it-IT">
              <a:cs typeface="+mn-cs"/>
            </a:endParaRPr>
          </a:p>
        </p:txBody>
      </p:sp>
      <p:sp>
        <p:nvSpPr>
          <p:cNvPr id="8" name="Line 6"/>
          <p:cNvSpPr>
            <a:spLocks noChangeShapeType="1"/>
          </p:cNvSpPr>
          <p:nvPr/>
        </p:nvSpPr>
        <p:spPr bwMode="auto">
          <a:xfrm>
            <a:off x="377825" y="3429000"/>
            <a:ext cx="8405813" cy="0"/>
          </a:xfrm>
          <a:prstGeom prst="line">
            <a:avLst/>
          </a:prstGeom>
          <a:noFill/>
          <a:ln w="57150" cap="sq" cmpd="thinThick">
            <a:solidFill>
              <a:srgbClr val="09386A"/>
            </a:solidFill>
            <a:round/>
            <a:headEnd type="none" w="sm" len="sm"/>
            <a:tailEnd type="none" w="sm" len="sm"/>
          </a:ln>
          <a:effectLst/>
        </p:spPr>
        <p:txBody>
          <a:bodyPr/>
          <a:lstStyle/>
          <a:p>
            <a:pPr algn="ctr">
              <a:defRPr/>
            </a:pPr>
            <a:endParaRPr lang="it-IT">
              <a:cs typeface="+mn-cs"/>
            </a:endParaRPr>
          </a:p>
        </p:txBody>
      </p:sp>
      <p:sp>
        <p:nvSpPr>
          <p:cNvPr id="498695" name="Rectangle 7"/>
          <p:cNvSpPr>
            <a:spLocks noGrp="1" noChangeArrowheads="1"/>
          </p:cNvSpPr>
          <p:nvPr>
            <p:ph type="subTitle" sz="quarter" idx="1"/>
          </p:nvPr>
        </p:nvSpPr>
        <p:spPr>
          <a:xfrm>
            <a:off x="2601913" y="4038600"/>
            <a:ext cx="4095750" cy="676275"/>
          </a:xfrm>
        </p:spPr>
        <p:txBody>
          <a:bodyPr/>
          <a:lstStyle>
            <a:lvl1pPr marL="0" indent="0" algn="ctr">
              <a:defRPr b="1"/>
            </a:lvl1pPr>
          </a:lstStyle>
          <a:p>
            <a:r>
              <a:rPr lang="en-GB"/>
              <a:t>Fare clic per modificare lo stile del sottotitolo dello schema</a:t>
            </a:r>
          </a:p>
        </p:txBody>
      </p:sp>
      <p:pic>
        <p:nvPicPr>
          <p:cNvPr id="3" name="Immagine 2">
            <a:extLst>
              <a:ext uri="{FF2B5EF4-FFF2-40B4-BE49-F238E27FC236}">
                <a16:creationId xmlns:a16="http://schemas.microsoft.com/office/drawing/2014/main" id="{EF06A99C-B25C-44C3-9E16-92BB941995B0}"/>
              </a:ext>
            </a:extLst>
          </p:cNvPr>
          <p:cNvPicPr>
            <a:picLocks noChangeAspect="1"/>
          </p:cNvPicPr>
          <p:nvPr userDrawn="1"/>
        </p:nvPicPr>
        <p:blipFill>
          <a:blip r:embed="rId2"/>
          <a:stretch>
            <a:fillRect/>
          </a:stretch>
        </p:blipFill>
        <p:spPr>
          <a:xfrm>
            <a:off x="4495800" y="3352800"/>
            <a:ext cx="152400" cy="152400"/>
          </a:xfrm>
          <a:prstGeom prst="rect">
            <a:avLst/>
          </a:prstGeom>
        </p:spPr>
      </p:pic>
      <p:pic>
        <p:nvPicPr>
          <p:cNvPr id="10" name="Immagine 9">
            <a:extLst>
              <a:ext uri="{FF2B5EF4-FFF2-40B4-BE49-F238E27FC236}">
                <a16:creationId xmlns:a16="http://schemas.microsoft.com/office/drawing/2014/main" id="{C01E04EC-1747-46B5-AFF7-E4B504A26118}"/>
              </a:ext>
            </a:extLst>
          </p:cNvPr>
          <p:cNvPicPr>
            <a:picLocks noChangeAspect="1"/>
          </p:cNvPicPr>
          <p:nvPr userDrawn="1"/>
        </p:nvPicPr>
        <p:blipFill>
          <a:blip r:embed="rId2"/>
          <a:stretch>
            <a:fillRect/>
          </a:stretch>
        </p:blipFill>
        <p:spPr>
          <a:xfrm>
            <a:off x="4495800" y="3352800"/>
            <a:ext cx="152400" cy="152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115888"/>
            <a:ext cx="2105025" cy="589756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23850" y="115888"/>
            <a:ext cx="6167438" cy="589756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a:xfrm>
            <a:off x="389216" y="1268760"/>
            <a:ext cx="8351838" cy="4745037"/>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7374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FE426A-42DB-438A-8DDC-C003BECC105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ADF5840-89A8-4A8F-8DCE-AB5F76D915D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123C67E-A918-43D6-A0B7-1259146F6E53}"/>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5" name="Segnaposto piè di pagina 4">
            <a:extLst>
              <a:ext uri="{FF2B5EF4-FFF2-40B4-BE49-F238E27FC236}">
                <a16:creationId xmlns:a16="http://schemas.microsoft.com/office/drawing/2014/main" id="{03598895-5797-4E0D-A104-326B6405B8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9A71A3-27FA-4EDD-BBFB-B6DFE0EF865A}"/>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91555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3BD84A-ACAE-40BA-A6C4-B234E9356C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09DDDA-9388-482C-BA84-CC322792443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DBBF56-B4A2-4B43-A485-118B802312B8}"/>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5" name="Segnaposto piè di pagina 4">
            <a:extLst>
              <a:ext uri="{FF2B5EF4-FFF2-40B4-BE49-F238E27FC236}">
                <a16:creationId xmlns:a16="http://schemas.microsoft.com/office/drawing/2014/main" id="{449F2D3F-C3CC-422B-B9D4-56A200ED9C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3EAE9C-C8B8-4104-B24E-230655470BD9}"/>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1863703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47512A-904D-4CC1-8A50-5802A5E90A44}"/>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3567A0B-776C-4D9B-8D8A-C06349E39DA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6F7A4E51-DA27-4367-8B3D-3321209C15B4}"/>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5" name="Segnaposto piè di pagina 4">
            <a:extLst>
              <a:ext uri="{FF2B5EF4-FFF2-40B4-BE49-F238E27FC236}">
                <a16:creationId xmlns:a16="http://schemas.microsoft.com/office/drawing/2014/main" id="{8B818853-497C-488B-A4BD-9AC1019BE5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48A22E-EBBB-45CC-B1A1-C3BB0C46080F}"/>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2529574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181441-57FD-40FA-8F13-0E8F032C4E1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E9E237C-0D27-40D7-A698-4A4E93A03990}"/>
              </a:ext>
            </a:extLst>
          </p:cNvPr>
          <p:cNvSpPr>
            <a:spLocks noGrp="1"/>
          </p:cNvSpPr>
          <p:nvPr>
            <p:ph sz="half" idx="1"/>
          </p:nvPr>
        </p:nvSpPr>
        <p:spPr>
          <a:xfrm>
            <a:off x="62865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2A35362-DDC3-443F-AE43-9579AE35850A}"/>
              </a:ext>
            </a:extLst>
          </p:cNvPr>
          <p:cNvSpPr>
            <a:spLocks noGrp="1"/>
          </p:cNvSpPr>
          <p:nvPr>
            <p:ph sz="half" idx="2"/>
          </p:nvPr>
        </p:nvSpPr>
        <p:spPr>
          <a:xfrm>
            <a:off x="464820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6A24CAA-0C72-4BF1-9499-9F520354D3D2}"/>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6" name="Segnaposto piè di pagina 5">
            <a:extLst>
              <a:ext uri="{FF2B5EF4-FFF2-40B4-BE49-F238E27FC236}">
                <a16:creationId xmlns:a16="http://schemas.microsoft.com/office/drawing/2014/main" id="{A56A0395-88A0-4BDA-83C9-B6DBC379517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5F5A06A-528E-4CD0-8E5F-ECE84DEE6B2C}"/>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18513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9578C4-9158-4F59-B3D7-D0B6B19820AC}"/>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1313372-95BD-4739-ACDC-AEB0D0AAA7B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548266C5-2247-4F6E-A5D5-BA1F31E238DD}"/>
              </a:ext>
            </a:extLst>
          </p:cNvPr>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8A8D658-5470-48EB-A976-38E1F723847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6850656-1B26-4C24-BB2B-61603D789CF0}"/>
              </a:ext>
            </a:extLst>
          </p:cNvPr>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C52E79D-800E-43FE-A01D-6E4AD2D32215}"/>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8" name="Segnaposto piè di pagina 7">
            <a:extLst>
              <a:ext uri="{FF2B5EF4-FFF2-40B4-BE49-F238E27FC236}">
                <a16:creationId xmlns:a16="http://schemas.microsoft.com/office/drawing/2014/main" id="{A9E6B063-52DC-42F6-B40F-CDFB363859D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03392E9-6A2F-41C3-B06C-2D7AD9ADD974}"/>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271757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34DBE-CFB0-42B8-831C-B8E264F2399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48EE7A-8102-4315-A633-A3BF0FCFD0EC}"/>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4" name="Segnaposto piè di pagina 3">
            <a:extLst>
              <a:ext uri="{FF2B5EF4-FFF2-40B4-BE49-F238E27FC236}">
                <a16:creationId xmlns:a16="http://schemas.microsoft.com/office/drawing/2014/main" id="{ABB8624B-6725-4E3E-A46D-CA0D0615500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238861E-4BEE-4FCB-949C-50C6014E3B1B}"/>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423318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9216" y="1268760"/>
            <a:ext cx="8351838" cy="4745037"/>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2A556CB-C9AB-443F-A126-9A1C7E28ABF8}"/>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3" name="Segnaposto piè di pagina 2">
            <a:extLst>
              <a:ext uri="{FF2B5EF4-FFF2-40B4-BE49-F238E27FC236}">
                <a16:creationId xmlns:a16="http://schemas.microsoft.com/office/drawing/2014/main" id="{61F1F641-AFEF-4033-BB06-DB374BDE1F1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D1348CF-DF52-4E3E-9E6E-4575922C7767}"/>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132018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606AD-9AC9-4632-AD8D-9063EC73B59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2ECCF3A-0417-4035-8F7D-3B3FA161F69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24B5ECB-DE98-4B4B-8387-AB7E41AA24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3BE9082A-1F2A-4D28-AC01-23D7204AF776}"/>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6" name="Segnaposto piè di pagina 5">
            <a:extLst>
              <a:ext uri="{FF2B5EF4-FFF2-40B4-BE49-F238E27FC236}">
                <a16:creationId xmlns:a16="http://schemas.microsoft.com/office/drawing/2014/main" id="{0DB7D013-AF8E-400F-A1D3-946AA3EFAB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E958BB-B685-457E-ADC1-ED65DBE03C3D}"/>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82963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6138A7-7FB7-40E2-8175-F367B2E37FA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02E35B6-D89B-453E-B609-8CB89AC58D1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DB59E03-A1D7-44B4-98AE-F2CBCAEBD2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3046670-C405-4A9A-928A-AB701D1221D7}"/>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6" name="Segnaposto piè di pagina 5">
            <a:extLst>
              <a:ext uri="{FF2B5EF4-FFF2-40B4-BE49-F238E27FC236}">
                <a16:creationId xmlns:a16="http://schemas.microsoft.com/office/drawing/2014/main" id="{ED2E4DD2-392D-43E8-98C2-089E25892D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47DADE4-0DDF-4216-BD83-2C12CFC51562}"/>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1037383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44DCE-7BA9-46A7-B99B-F5B86E3867A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15EE8A2-F844-4E8C-9E89-A408444F2F08}"/>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C10B3E-E89E-487B-90DE-27BE3EF0B729}"/>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5" name="Segnaposto piè di pagina 4">
            <a:extLst>
              <a:ext uri="{FF2B5EF4-FFF2-40B4-BE49-F238E27FC236}">
                <a16:creationId xmlns:a16="http://schemas.microsoft.com/office/drawing/2014/main" id="{3AC80D84-F815-4920-9C1F-D9BA864047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94BE5A-A06E-4401-B6E3-9959D2181E99}"/>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1085379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9C20303-225A-431E-8868-4F2A4E26DEBD}"/>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768110-B691-49BD-9AFB-5B269F732935}"/>
              </a:ext>
            </a:extLst>
          </p:cNvPr>
          <p:cNvSpPr>
            <a:spLocks noGrp="1"/>
          </p:cNvSpPr>
          <p:nvPr>
            <p:ph type="body" orient="vert" idx="1"/>
          </p:nvPr>
        </p:nvSpPr>
        <p:spPr>
          <a:xfrm>
            <a:off x="628650" y="365125"/>
            <a:ext cx="57626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58AE2D8-6014-472F-8665-F7026CF7378C}"/>
              </a:ext>
            </a:extLst>
          </p:cNvPr>
          <p:cNvSpPr>
            <a:spLocks noGrp="1"/>
          </p:cNvSpPr>
          <p:nvPr>
            <p:ph type="dt" sz="half" idx="10"/>
          </p:nvPr>
        </p:nvSpPr>
        <p:spPr/>
        <p:txBody>
          <a:bodyPr/>
          <a:lstStyle/>
          <a:p>
            <a:fld id="{4BEC6303-8989-416C-97B2-F8635516C0E1}" type="datetimeFigureOut">
              <a:rPr lang="it-IT" smtClean="0"/>
              <a:t>25/03/2025</a:t>
            </a:fld>
            <a:endParaRPr lang="it-IT"/>
          </a:p>
        </p:txBody>
      </p:sp>
      <p:sp>
        <p:nvSpPr>
          <p:cNvPr id="5" name="Segnaposto piè di pagina 4">
            <a:extLst>
              <a:ext uri="{FF2B5EF4-FFF2-40B4-BE49-F238E27FC236}">
                <a16:creationId xmlns:a16="http://schemas.microsoft.com/office/drawing/2014/main" id="{0C4B0863-B125-44A2-879F-C7A54F5851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C345DC-EEFC-493D-B419-350DE418194C}"/>
              </a:ext>
            </a:extLst>
          </p:cNvPr>
          <p:cNvSpPr>
            <a:spLocks noGrp="1"/>
          </p:cNvSpPr>
          <p:nvPr>
            <p:ph type="sldNum" sz="quarter" idx="12"/>
          </p:nvPr>
        </p:nvSpPr>
        <p:spPr/>
        <p:txBody>
          <a:bodyPr/>
          <a:lstStyle/>
          <a:p>
            <a:fld id="{AFE737EF-9AEF-42A1-A48E-F198CB3D1815}" type="slidenum">
              <a:rPr lang="it-IT" smtClean="0"/>
              <a:t>‹N›</a:t>
            </a:fld>
            <a:endParaRPr lang="it-IT"/>
          </a:p>
        </p:txBody>
      </p:sp>
    </p:spTree>
    <p:extLst>
      <p:ext uri="{BB962C8B-B14F-4D97-AF65-F5344CB8AC3E}">
        <p14:creationId xmlns:p14="http://schemas.microsoft.com/office/powerpoint/2010/main" val="27087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B4E3C9-948E-4B3D-9570-178E40D13FBD}"/>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859280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B4E3C9-948E-4B3D-9570-178E40D13FBD}"/>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293330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73CFC0-CBAB-4BA8-85D9-503B71EDF5BD}"/>
              </a:ext>
            </a:extLst>
          </p:cNvPr>
          <p:cNvSpPr>
            <a:spLocks noChangeArrowheads="1"/>
          </p:cNvSpPr>
          <p:nvPr/>
        </p:nvSpPr>
        <p:spPr bwMode="auto">
          <a:xfrm>
            <a:off x="352425" y="476250"/>
            <a:ext cx="8434388" cy="228600"/>
          </a:xfrm>
          <a:prstGeom prst="rect">
            <a:avLst/>
          </a:prstGeom>
          <a:solidFill>
            <a:srgbClr val="09386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it-IT" altLang="it-IT">
              <a:latin typeface="Arial" pitchFamily="34" charset="0"/>
            </a:endParaRPr>
          </a:p>
        </p:txBody>
      </p:sp>
      <p:sp>
        <p:nvSpPr>
          <p:cNvPr id="5" name="Rectangle 3">
            <a:extLst>
              <a:ext uri="{FF2B5EF4-FFF2-40B4-BE49-F238E27FC236}">
                <a16:creationId xmlns:a16="http://schemas.microsoft.com/office/drawing/2014/main" id="{0A92962F-9D51-4CD9-9837-A603689A38F7}"/>
              </a:ext>
            </a:extLst>
          </p:cNvPr>
          <p:cNvSpPr>
            <a:spLocks noChangeArrowheads="1"/>
          </p:cNvSpPr>
          <p:nvPr/>
        </p:nvSpPr>
        <p:spPr bwMode="auto">
          <a:xfrm>
            <a:off x="352425" y="6324600"/>
            <a:ext cx="8439150" cy="228600"/>
          </a:xfrm>
          <a:prstGeom prst="rect">
            <a:avLst/>
          </a:prstGeom>
          <a:solidFill>
            <a:srgbClr val="09386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it-IT" altLang="it-IT"/>
          </a:p>
        </p:txBody>
      </p:sp>
      <p:sp>
        <p:nvSpPr>
          <p:cNvPr id="6" name="Line 4">
            <a:extLst>
              <a:ext uri="{FF2B5EF4-FFF2-40B4-BE49-F238E27FC236}">
                <a16:creationId xmlns:a16="http://schemas.microsoft.com/office/drawing/2014/main" id="{E1544BDD-5E68-49BE-880E-FE124CC2E6CA}"/>
              </a:ext>
            </a:extLst>
          </p:cNvPr>
          <p:cNvSpPr>
            <a:spLocks noChangeShapeType="1"/>
          </p:cNvSpPr>
          <p:nvPr/>
        </p:nvSpPr>
        <p:spPr bwMode="auto">
          <a:xfrm>
            <a:off x="352425" y="685800"/>
            <a:ext cx="0" cy="5638800"/>
          </a:xfrm>
          <a:prstGeom prst="line">
            <a:avLst/>
          </a:prstGeom>
          <a:noFill/>
          <a:ln w="12700" cap="sq">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7" name="Line 5">
            <a:extLst>
              <a:ext uri="{FF2B5EF4-FFF2-40B4-BE49-F238E27FC236}">
                <a16:creationId xmlns:a16="http://schemas.microsoft.com/office/drawing/2014/main" id="{634033E9-A49D-4A1C-85E1-D361F9C5E9C0}"/>
              </a:ext>
            </a:extLst>
          </p:cNvPr>
          <p:cNvSpPr>
            <a:spLocks noChangeShapeType="1"/>
          </p:cNvSpPr>
          <p:nvPr/>
        </p:nvSpPr>
        <p:spPr bwMode="auto">
          <a:xfrm>
            <a:off x="8778875" y="685800"/>
            <a:ext cx="0" cy="5638800"/>
          </a:xfrm>
          <a:prstGeom prst="line">
            <a:avLst/>
          </a:prstGeom>
          <a:noFill/>
          <a:ln w="12700" cap="sq">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8" name="Line 6">
            <a:extLst>
              <a:ext uri="{FF2B5EF4-FFF2-40B4-BE49-F238E27FC236}">
                <a16:creationId xmlns:a16="http://schemas.microsoft.com/office/drawing/2014/main" id="{DCE69B47-8F85-4EEB-8A60-CC823BF19A55}"/>
              </a:ext>
            </a:extLst>
          </p:cNvPr>
          <p:cNvSpPr>
            <a:spLocks noChangeShapeType="1"/>
          </p:cNvSpPr>
          <p:nvPr/>
        </p:nvSpPr>
        <p:spPr bwMode="auto">
          <a:xfrm>
            <a:off x="377825" y="3429000"/>
            <a:ext cx="8405813" cy="0"/>
          </a:xfrm>
          <a:prstGeom prst="line">
            <a:avLst/>
          </a:prstGeom>
          <a:noFill/>
          <a:ln w="57150" cap="sq" cmpd="thinThick">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498695" name="Rectangle 7"/>
          <p:cNvSpPr>
            <a:spLocks noGrp="1" noChangeArrowheads="1"/>
          </p:cNvSpPr>
          <p:nvPr>
            <p:ph type="subTitle" sz="quarter" idx="1"/>
          </p:nvPr>
        </p:nvSpPr>
        <p:spPr>
          <a:xfrm>
            <a:off x="2601913" y="4038600"/>
            <a:ext cx="4095750" cy="676275"/>
          </a:xfrm>
        </p:spPr>
        <p:txBody>
          <a:bodyPr/>
          <a:lstStyle>
            <a:lvl1pPr marL="0" indent="0" algn="ctr">
              <a:defRPr b="1"/>
            </a:lvl1pPr>
          </a:lstStyle>
          <a:p>
            <a:r>
              <a:rPr lang="en-GB"/>
              <a:t>Fare clic per modificare lo stile del sottotitolo dello schema</a:t>
            </a:r>
          </a:p>
        </p:txBody>
      </p:sp>
      <p:sp>
        <p:nvSpPr>
          <p:cNvPr id="498696" name="Rectangle 8"/>
          <p:cNvSpPr>
            <a:spLocks noGrp="1" noChangeArrowheads="1"/>
          </p:cNvSpPr>
          <p:nvPr>
            <p:ph type="ctrTitle" sz="quarter"/>
          </p:nvPr>
        </p:nvSpPr>
        <p:spPr>
          <a:xfrm>
            <a:off x="352425" y="2971800"/>
            <a:ext cx="7086600" cy="366713"/>
          </a:xfrm>
        </p:spPr>
        <p:txBody>
          <a:bodyPr anchor="b">
            <a:spAutoFit/>
          </a:bodyPr>
          <a:lstStyle>
            <a:lvl1pPr>
              <a:defRPr b="0"/>
            </a:lvl1pPr>
          </a:lstStyle>
          <a:p>
            <a:r>
              <a:rPr lang="en-GB"/>
              <a:t>Fare clic per modificare lo stile del titolo</a:t>
            </a:r>
          </a:p>
        </p:txBody>
      </p:sp>
    </p:spTree>
    <p:extLst>
      <p:ext uri="{BB962C8B-B14F-4D97-AF65-F5344CB8AC3E}">
        <p14:creationId xmlns:p14="http://schemas.microsoft.com/office/powerpoint/2010/main" val="4084597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lvl2pPr>
              <a:defRPr i="1"/>
            </a:lvl2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736505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128959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23850" y="1268413"/>
            <a:ext cx="4098925" cy="474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75175" y="1268413"/>
            <a:ext cx="4100513" cy="474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74421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94461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085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987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4284873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619415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26991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115888"/>
            <a:ext cx="2105025" cy="589756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23850" y="115888"/>
            <a:ext cx="6167438" cy="589756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17782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395288" y="115888"/>
            <a:ext cx="8353425" cy="792162"/>
          </a:xfrm>
        </p:spPr>
        <p:txBody>
          <a:bodyPr/>
          <a:lstStyle/>
          <a:p>
            <a:r>
              <a:rPr lang="it-IT"/>
              <a:t>Fare clic per modificare lo stile del titolo</a:t>
            </a:r>
          </a:p>
        </p:txBody>
      </p:sp>
      <p:sp>
        <p:nvSpPr>
          <p:cNvPr id="3" name="Segnaposto tabella 2"/>
          <p:cNvSpPr>
            <a:spLocks noGrp="1"/>
          </p:cNvSpPr>
          <p:nvPr>
            <p:ph type="tbl" idx="1"/>
          </p:nvPr>
        </p:nvSpPr>
        <p:spPr>
          <a:xfrm>
            <a:off x="323850" y="1268413"/>
            <a:ext cx="8351838" cy="4745037"/>
          </a:xfrm>
        </p:spPr>
        <p:txBody>
          <a:bodyPr/>
          <a:lstStyle/>
          <a:p>
            <a:pPr lvl="0"/>
            <a:endParaRPr lang="it-IT" noProof="0"/>
          </a:p>
        </p:txBody>
      </p:sp>
    </p:spTree>
    <p:extLst>
      <p:ext uri="{BB962C8B-B14F-4D97-AF65-F5344CB8AC3E}">
        <p14:creationId xmlns:p14="http://schemas.microsoft.com/office/powerpoint/2010/main" val="460414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9E2EA18-1E7E-42D4-AB60-200951CE2944}"/>
              </a:ext>
            </a:extLst>
          </p:cNvPr>
          <p:cNvSpPr>
            <a:spLocks noChangeArrowheads="1"/>
          </p:cNvSpPr>
          <p:nvPr/>
        </p:nvSpPr>
        <p:spPr bwMode="auto">
          <a:xfrm>
            <a:off x="352425" y="476250"/>
            <a:ext cx="8434388" cy="228600"/>
          </a:xfrm>
          <a:prstGeom prst="rect">
            <a:avLst/>
          </a:prstGeom>
          <a:solidFill>
            <a:srgbClr val="09386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it-IT" altLang="it-IT">
              <a:latin typeface="Arial" pitchFamily="34" charset="0"/>
            </a:endParaRPr>
          </a:p>
        </p:txBody>
      </p:sp>
      <p:sp>
        <p:nvSpPr>
          <p:cNvPr id="5" name="Rectangle 3">
            <a:extLst>
              <a:ext uri="{FF2B5EF4-FFF2-40B4-BE49-F238E27FC236}">
                <a16:creationId xmlns:a16="http://schemas.microsoft.com/office/drawing/2014/main" id="{263C3D42-1D7D-471B-AE70-EFCE2AABBB17}"/>
              </a:ext>
            </a:extLst>
          </p:cNvPr>
          <p:cNvSpPr>
            <a:spLocks noChangeArrowheads="1"/>
          </p:cNvSpPr>
          <p:nvPr/>
        </p:nvSpPr>
        <p:spPr bwMode="auto">
          <a:xfrm>
            <a:off x="352425" y="6324600"/>
            <a:ext cx="8439150" cy="228600"/>
          </a:xfrm>
          <a:prstGeom prst="rect">
            <a:avLst/>
          </a:prstGeom>
          <a:solidFill>
            <a:srgbClr val="09386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it-IT" altLang="it-IT"/>
          </a:p>
        </p:txBody>
      </p:sp>
      <p:sp>
        <p:nvSpPr>
          <p:cNvPr id="6" name="Line 4">
            <a:extLst>
              <a:ext uri="{FF2B5EF4-FFF2-40B4-BE49-F238E27FC236}">
                <a16:creationId xmlns:a16="http://schemas.microsoft.com/office/drawing/2014/main" id="{2EF95FBB-0501-41A0-82E1-6697A67DB6E7}"/>
              </a:ext>
            </a:extLst>
          </p:cNvPr>
          <p:cNvSpPr>
            <a:spLocks noChangeShapeType="1"/>
          </p:cNvSpPr>
          <p:nvPr/>
        </p:nvSpPr>
        <p:spPr bwMode="auto">
          <a:xfrm>
            <a:off x="352425" y="685800"/>
            <a:ext cx="0" cy="5638800"/>
          </a:xfrm>
          <a:prstGeom prst="line">
            <a:avLst/>
          </a:prstGeom>
          <a:noFill/>
          <a:ln w="12700" cap="sq">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7" name="Line 5">
            <a:extLst>
              <a:ext uri="{FF2B5EF4-FFF2-40B4-BE49-F238E27FC236}">
                <a16:creationId xmlns:a16="http://schemas.microsoft.com/office/drawing/2014/main" id="{3A3D8CB2-82B7-4F8B-94B5-1C3493F360C6}"/>
              </a:ext>
            </a:extLst>
          </p:cNvPr>
          <p:cNvSpPr>
            <a:spLocks noChangeShapeType="1"/>
          </p:cNvSpPr>
          <p:nvPr/>
        </p:nvSpPr>
        <p:spPr bwMode="auto">
          <a:xfrm>
            <a:off x="8778875" y="685800"/>
            <a:ext cx="0" cy="5638800"/>
          </a:xfrm>
          <a:prstGeom prst="line">
            <a:avLst/>
          </a:prstGeom>
          <a:noFill/>
          <a:ln w="12700" cap="sq">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8" name="Line 6">
            <a:extLst>
              <a:ext uri="{FF2B5EF4-FFF2-40B4-BE49-F238E27FC236}">
                <a16:creationId xmlns:a16="http://schemas.microsoft.com/office/drawing/2014/main" id="{8AA53294-A104-40B7-965B-64C9B6857B61}"/>
              </a:ext>
            </a:extLst>
          </p:cNvPr>
          <p:cNvSpPr>
            <a:spLocks noChangeShapeType="1"/>
          </p:cNvSpPr>
          <p:nvPr/>
        </p:nvSpPr>
        <p:spPr bwMode="auto">
          <a:xfrm>
            <a:off x="377825" y="3429000"/>
            <a:ext cx="8405813" cy="0"/>
          </a:xfrm>
          <a:prstGeom prst="line">
            <a:avLst/>
          </a:prstGeom>
          <a:noFill/>
          <a:ln w="57150" cap="sq" cmpd="thinThick">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498695" name="Rectangle 7"/>
          <p:cNvSpPr>
            <a:spLocks noGrp="1" noChangeArrowheads="1"/>
          </p:cNvSpPr>
          <p:nvPr>
            <p:ph type="subTitle" sz="quarter" idx="1"/>
          </p:nvPr>
        </p:nvSpPr>
        <p:spPr>
          <a:xfrm>
            <a:off x="2601913" y="4038600"/>
            <a:ext cx="4095750" cy="676275"/>
          </a:xfrm>
        </p:spPr>
        <p:txBody>
          <a:bodyPr/>
          <a:lstStyle>
            <a:lvl1pPr marL="0" indent="0" algn="ctr">
              <a:defRPr b="1"/>
            </a:lvl1pPr>
          </a:lstStyle>
          <a:p>
            <a:r>
              <a:rPr lang="en-GB"/>
              <a:t>Fare clic per modificare lo stile del sottotitolo dello schema</a:t>
            </a:r>
          </a:p>
        </p:txBody>
      </p:sp>
      <p:sp>
        <p:nvSpPr>
          <p:cNvPr id="498696" name="Rectangle 8"/>
          <p:cNvSpPr>
            <a:spLocks noGrp="1" noChangeArrowheads="1"/>
          </p:cNvSpPr>
          <p:nvPr>
            <p:ph type="ctrTitle" sz="quarter"/>
          </p:nvPr>
        </p:nvSpPr>
        <p:spPr>
          <a:xfrm>
            <a:off x="352425" y="2971800"/>
            <a:ext cx="7086600" cy="366713"/>
          </a:xfrm>
        </p:spPr>
        <p:txBody>
          <a:bodyPr anchor="b">
            <a:spAutoFit/>
          </a:bodyPr>
          <a:lstStyle>
            <a:lvl1pPr>
              <a:defRPr b="0"/>
            </a:lvl1pPr>
          </a:lstStyle>
          <a:p>
            <a:r>
              <a:rPr lang="en-GB"/>
              <a:t>Fare clic per modificare lo stile del titolo</a:t>
            </a:r>
          </a:p>
        </p:txBody>
      </p:sp>
    </p:spTree>
    <p:extLst>
      <p:ext uri="{BB962C8B-B14F-4D97-AF65-F5344CB8AC3E}">
        <p14:creationId xmlns:p14="http://schemas.microsoft.com/office/powerpoint/2010/main" val="144041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323850" y="1268413"/>
            <a:ext cx="4098925" cy="474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75175" y="1268413"/>
            <a:ext cx="4100513" cy="474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lvl2pPr>
              <a:defRPr i="1"/>
            </a:lvl2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01778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1402968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23850" y="1268413"/>
            <a:ext cx="4098925" cy="474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75175" y="1268413"/>
            <a:ext cx="4100513" cy="474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8079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10937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437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703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4211811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56889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08222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115888"/>
            <a:ext cx="2105025" cy="589756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23850" y="115888"/>
            <a:ext cx="6167438" cy="589756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3018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5869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395288" y="115888"/>
            <a:ext cx="8353425" cy="792162"/>
          </a:xfrm>
        </p:spPr>
        <p:txBody>
          <a:bodyPr/>
          <a:lstStyle/>
          <a:p>
            <a:r>
              <a:rPr lang="it-IT"/>
              <a:t>Fare clic per modificare lo stile del titolo</a:t>
            </a:r>
          </a:p>
        </p:txBody>
      </p:sp>
      <p:sp>
        <p:nvSpPr>
          <p:cNvPr id="3" name="Segnaposto tabella 2"/>
          <p:cNvSpPr>
            <a:spLocks noGrp="1"/>
          </p:cNvSpPr>
          <p:nvPr>
            <p:ph type="tbl" idx="1"/>
          </p:nvPr>
        </p:nvSpPr>
        <p:spPr>
          <a:xfrm>
            <a:off x="323850" y="1268413"/>
            <a:ext cx="8351838" cy="4745037"/>
          </a:xfrm>
        </p:spPr>
        <p:txBody>
          <a:bodyPr/>
          <a:lstStyle/>
          <a:p>
            <a:pPr lvl="0"/>
            <a:endParaRPr lang="it-IT" noProof="0"/>
          </a:p>
        </p:txBody>
      </p:sp>
    </p:spTree>
    <p:extLst>
      <p:ext uri="{BB962C8B-B14F-4D97-AF65-F5344CB8AC3E}">
        <p14:creationId xmlns:p14="http://schemas.microsoft.com/office/powerpoint/2010/main" val="405651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A3EC04-0B34-4DF8-9759-CF11F938C8FE}"/>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217458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23850" y="1268413"/>
            <a:ext cx="8351838" cy="474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Fare </a:t>
            </a:r>
            <a:r>
              <a:rPr lang="en-GB" dirty="0" err="1"/>
              <a:t>clic</a:t>
            </a:r>
            <a:r>
              <a:rPr lang="en-GB" dirty="0"/>
              <a:t> per </a:t>
            </a:r>
            <a:r>
              <a:rPr lang="en-GB" dirty="0" err="1"/>
              <a:t>modificare</a:t>
            </a:r>
            <a:r>
              <a:rPr lang="en-GB" dirty="0"/>
              <a:t> </a:t>
            </a:r>
            <a:r>
              <a:rPr lang="en-GB" dirty="0" err="1"/>
              <a:t>gli</a:t>
            </a:r>
            <a:r>
              <a:rPr lang="en-GB" dirty="0"/>
              <a:t> </a:t>
            </a:r>
            <a:r>
              <a:rPr lang="en-GB" dirty="0" err="1"/>
              <a:t>stili</a:t>
            </a:r>
            <a:r>
              <a:rPr lang="en-GB" dirty="0"/>
              <a:t> del </a:t>
            </a:r>
            <a:r>
              <a:rPr lang="en-GB" dirty="0" err="1"/>
              <a:t>testo</a:t>
            </a:r>
            <a:r>
              <a:rPr lang="en-GB" dirty="0"/>
              <a:t> </a:t>
            </a:r>
            <a:r>
              <a:rPr lang="en-GB" dirty="0" err="1"/>
              <a:t>dello</a:t>
            </a:r>
            <a:r>
              <a:rPr lang="en-GB" dirty="0"/>
              <a:t> schema</a:t>
            </a:r>
          </a:p>
          <a:p>
            <a:pPr lvl="1"/>
            <a:r>
              <a:rPr lang="en-GB" dirty="0" err="1"/>
              <a:t>Secondo</a:t>
            </a:r>
            <a:r>
              <a:rPr lang="en-GB" dirty="0"/>
              <a:t> </a:t>
            </a:r>
            <a:r>
              <a:rPr lang="en-GB" dirty="0" err="1"/>
              <a:t>livello</a:t>
            </a:r>
            <a:endParaRPr lang="en-GB" dirty="0"/>
          </a:p>
          <a:p>
            <a:pPr lvl="2"/>
            <a:r>
              <a:rPr lang="en-GB" dirty="0" err="1"/>
              <a:t>Terzo</a:t>
            </a:r>
            <a:r>
              <a:rPr lang="en-GB" dirty="0"/>
              <a:t> </a:t>
            </a:r>
            <a:r>
              <a:rPr lang="en-GB" dirty="0" err="1"/>
              <a:t>livello</a:t>
            </a:r>
            <a:endParaRPr lang="en-GB" dirty="0"/>
          </a:p>
          <a:p>
            <a:pPr lvl="3"/>
            <a:r>
              <a:rPr lang="en-GB" dirty="0"/>
              <a:t>Quarto </a:t>
            </a:r>
            <a:r>
              <a:rPr lang="en-GB" dirty="0" err="1"/>
              <a:t>livello</a:t>
            </a:r>
            <a:endParaRPr lang="en-GB" dirty="0"/>
          </a:p>
          <a:p>
            <a:pPr lvl="4"/>
            <a:r>
              <a:rPr lang="en-GB" dirty="0" err="1"/>
              <a:t>Quinto</a:t>
            </a:r>
            <a:r>
              <a:rPr lang="en-GB" dirty="0"/>
              <a:t> </a:t>
            </a:r>
            <a:r>
              <a:rPr lang="en-GB" dirty="0" err="1"/>
              <a:t>livello</a:t>
            </a:r>
            <a:endParaRPr lang="en-GB" dirty="0"/>
          </a:p>
        </p:txBody>
      </p:sp>
      <p:sp>
        <p:nvSpPr>
          <p:cNvPr id="497667" name="Rectangle 3"/>
          <p:cNvSpPr>
            <a:spLocks noChangeArrowheads="1"/>
          </p:cNvSpPr>
          <p:nvPr/>
        </p:nvSpPr>
        <p:spPr bwMode="auto">
          <a:xfrm>
            <a:off x="323850" y="908050"/>
            <a:ext cx="8496300" cy="71438"/>
          </a:xfrm>
          <a:prstGeom prst="rect">
            <a:avLst/>
          </a:prstGeom>
          <a:solidFill>
            <a:srgbClr val="09386A"/>
          </a:solidFill>
          <a:ln w="12700" cap="sq">
            <a:noFill/>
            <a:miter lim="800000"/>
            <a:headEnd type="none" w="sm" len="sm"/>
            <a:tailEnd type="none" w="sm" len="sm"/>
          </a:ln>
          <a:effectLst/>
        </p:spPr>
        <p:txBody>
          <a:bodyPr wrap="none" anchor="ctr"/>
          <a:lstStyle/>
          <a:p>
            <a:pPr algn="ctr">
              <a:defRPr/>
            </a:pPr>
            <a:endParaRPr lang="it-IT">
              <a:cs typeface="+mn-cs"/>
            </a:endParaRPr>
          </a:p>
        </p:txBody>
      </p:sp>
      <p:sp>
        <p:nvSpPr>
          <p:cNvPr id="497668" name="Rectangle 4"/>
          <p:cNvSpPr>
            <a:spLocks noChangeArrowheads="1"/>
          </p:cNvSpPr>
          <p:nvPr userDrawn="1"/>
        </p:nvSpPr>
        <p:spPr bwMode="auto">
          <a:xfrm>
            <a:off x="395288" y="6381750"/>
            <a:ext cx="8439150" cy="228600"/>
          </a:xfrm>
          <a:prstGeom prst="rect">
            <a:avLst/>
          </a:prstGeom>
          <a:solidFill>
            <a:srgbClr val="09386A"/>
          </a:solidFill>
          <a:ln w="12700" cap="sq">
            <a:noFill/>
            <a:miter lim="800000"/>
            <a:headEnd type="none" w="sm" len="sm"/>
            <a:tailEnd type="none" w="sm" len="sm"/>
          </a:ln>
          <a:effectLst/>
        </p:spPr>
        <p:txBody>
          <a:bodyPr anchor="ctr"/>
          <a:lstStyle/>
          <a:p>
            <a:pPr algn="ctr">
              <a:defRPr/>
            </a:pPr>
            <a:r>
              <a:rPr lang="it-IT" sz="1500" i="1" dirty="0">
                <a:solidFill>
                  <a:schemeClr val="bg1"/>
                </a:solidFill>
                <a:cs typeface="+mn-cs"/>
              </a:rPr>
              <a:t>Dott. Giuseppe Chiappero</a:t>
            </a:r>
          </a:p>
        </p:txBody>
      </p:sp>
      <p:sp>
        <p:nvSpPr>
          <p:cNvPr id="497669" name="Line 5"/>
          <p:cNvSpPr>
            <a:spLocks noChangeShapeType="1"/>
          </p:cNvSpPr>
          <p:nvPr/>
        </p:nvSpPr>
        <p:spPr bwMode="auto">
          <a:xfrm>
            <a:off x="323850" y="692150"/>
            <a:ext cx="0" cy="5567363"/>
          </a:xfrm>
          <a:prstGeom prst="line">
            <a:avLst/>
          </a:prstGeom>
          <a:noFill/>
          <a:ln w="12700" cap="sq">
            <a:solidFill>
              <a:srgbClr val="09386A"/>
            </a:solidFill>
            <a:round/>
            <a:headEnd type="none" w="sm" len="sm"/>
            <a:tailEnd type="none" w="sm" len="sm"/>
          </a:ln>
          <a:effectLst/>
        </p:spPr>
        <p:txBody>
          <a:bodyPr/>
          <a:lstStyle/>
          <a:p>
            <a:pPr algn="ctr">
              <a:defRPr/>
            </a:pPr>
            <a:endParaRPr lang="it-IT">
              <a:cs typeface="+mn-cs"/>
            </a:endParaRPr>
          </a:p>
        </p:txBody>
      </p:sp>
      <p:sp>
        <p:nvSpPr>
          <p:cNvPr id="497670" name="Line 6"/>
          <p:cNvSpPr>
            <a:spLocks noChangeShapeType="1"/>
          </p:cNvSpPr>
          <p:nvPr/>
        </p:nvSpPr>
        <p:spPr bwMode="auto">
          <a:xfrm>
            <a:off x="8820150" y="692150"/>
            <a:ext cx="0" cy="5638800"/>
          </a:xfrm>
          <a:prstGeom prst="line">
            <a:avLst/>
          </a:prstGeom>
          <a:noFill/>
          <a:ln w="12700" cap="sq">
            <a:solidFill>
              <a:srgbClr val="09386A"/>
            </a:solidFill>
            <a:round/>
            <a:headEnd type="none" w="sm" len="sm"/>
            <a:tailEnd type="none" w="sm" len="sm"/>
          </a:ln>
          <a:effectLst/>
        </p:spPr>
        <p:txBody>
          <a:bodyPr/>
          <a:lstStyle/>
          <a:p>
            <a:pPr algn="ctr">
              <a:defRPr/>
            </a:pPr>
            <a:endParaRPr lang="it-IT">
              <a:cs typeface="+mn-cs"/>
            </a:endParaRPr>
          </a:p>
        </p:txBody>
      </p:sp>
      <p:sp>
        <p:nvSpPr>
          <p:cNvPr id="497671" name="Rectangle 7"/>
          <p:cNvSpPr>
            <a:spLocks noChangeArrowheads="1"/>
          </p:cNvSpPr>
          <p:nvPr/>
        </p:nvSpPr>
        <p:spPr bwMode="auto">
          <a:xfrm>
            <a:off x="8532813" y="6381750"/>
            <a:ext cx="234950" cy="184150"/>
          </a:xfrm>
          <a:prstGeom prst="rect">
            <a:avLst/>
          </a:prstGeom>
          <a:noFill/>
          <a:ln w="12700" cap="sq">
            <a:noFill/>
            <a:miter lim="800000"/>
            <a:headEnd type="none" w="sm" len="sm"/>
            <a:tailEnd type="none" w="sm" len="sm"/>
          </a:ln>
          <a:effectLst>
            <a:prstShdw prst="shdw18" dist="17961" dir="13500000">
              <a:srgbClr val="000066">
                <a:gamma/>
                <a:shade val="60000"/>
                <a:invGamma/>
              </a:srgbClr>
            </a:prstShdw>
          </a:effectLst>
        </p:spPr>
        <p:txBody>
          <a:bodyPr wrap="none" anchor="ctr"/>
          <a:lstStyle/>
          <a:p>
            <a:pPr algn="ctr">
              <a:defRPr/>
            </a:pPr>
            <a:fld id="{FF0763EB-D761-4875-94CF-7B1E79BCCD21}" type="slidenum">
              <a:rPr lang="en-GB" sz="1000" b="1">
                <a:solidFill>
                  <a:schemeClr val="bg1"/>
                </a:solidFill>
                <a:latin typeface="Verdana" pitchFamily="34" charset="0"/>
                <a:cs typeface="+mn-cs"/>
              </a:rPr>
              <a:pPr algn="ctr">
                <a:defRPr/>
              </a:pPr>
              <a:t>‹N›</a:t>
            </a:fld>
            <a:endParaRPr lang="en-GB" sz="1000" b="1">
              <a:solidFill>
                <a:schemeClr val="bg1"/>
              </a:solidFill>
              <a:latin typeface="Verdana" pitchFamily="34" charset="0"/>
              <a:cs typeface="+mn-cs"/>
            </a:endParaRPr>
          </a:p>
        </p:txBody>
      </p:sp>
      <p:sp>
        <p:nvSpPr>
          <p:cNvPr id="1032" name="Rectangle 8"/>
          <p:cNvSpPr>
            <a:spLocks noGrp="1" noChangeArrowheads="1"/>
          </p:cNvSpPr>
          <p:nvPr>
            <p:ph type="title"/>
          </p:nvPr>
        </p:nvSpPr>
        <p:spPr bwMode="auto">
          <a:xfrm>
            <a:off x="395288" y="115888"/>
            <a:ext cx="8353425"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Fare clic per modificare lo stile del titolo</a:t>
            </a:r>
          </a:p>
        </p:txBody>
      </p:sp>
      <p:pic>
        <p:nvPicPr>
          <p:cNvPr id="10" name="Immagine 2">
            <a:extLst>
              <a:ext uri="{FF2B5EF4-FFF2-40B4-BE49-F238E27FC236}">
                <a16:creationId xmlns:a16="http://schemas.microsoft.com/office/drawing/2014/main" id="{3A0C4AA3-3A41-471B-BFD6-A023FE013D4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839245"/>
            <a:ext cx="1274762"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535FD51A-297F-438D-9919-68B41861E18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949432" y="5242256"/>
            <a:ext cx="1885006" cy="1368094"/>
          </a:xfrm>
          <a:prstGeom prst="rect">
            <a:avLst/>
          </a:prstGeom>
        </p:spPr>
      </p:pic>
    </p:spTree>
  </p:cSld>
  <p:clrMap bg1="lt1" tx1="dk1" bg2="lt2" tx2="dk2" accent1="accent1" accent2="accent2" accent3="accent3" accent4="accent4" accent5="accent5" accent6="accent6" hlink="hlink" folHlink="folHlink"/>
  <p:sldLayoutIdLst>
    <p:sldLayoutId id="2147483814" r:id="rId1"/>
    <p:sldLayoutId id="2147483804" r:id="rId2"/>
    <p:sldLayoutId id="2147483805" r:id="rId3"/>
    <p:sldLayoutId id="2147483806" r:id="rId4"/>
    <p:sldLayoutId id="2147483807" r:id="rId5"/>
    <p:sldLayoutId id="2147483808" r:id="rId6"/>
    <p:sldLayoutId id="2147483854" r:id="rId7"/>
    <p:sldLayoutId id="2147483809" r:id="rId8"/>
    <p:sldLayoutId id="2147483810" r:id="rId9"/>
    <p:sldLayoutId id="2147483811" r:id="rId10"/>
    <p:sldLayoutId id="2147483812" r:id="rId11"/>
    <p:sldLayoutId id="2147483813" r:id="rId12"/>
    <p:sldLayoutId id="2147483857" r:id="rId13"/>
  </p:sldLayoutIdLst>
  <p:txStyles>
    <p:titleStyle>
      <a:lvl1pPr algn="l" rtl="0" eaLnBrk="0" fontAlgn="base" hangingPunct="0">
        <a:spcBef>
          <a:spcPct val="0"/>
        </a:spcBef>
        <a:spcAft>
          <a:spcPct val="0"/>
        </a:spcAft>
        <a:defRPr b="1">
          <a:solidFill>
            <a:srgbClr val="09386A"/>
          </a:solidFill>
          <a:latin typeface="+mj-lt"/>
          <a:ea typeface="+mj-ea"/>
          <a:cs typeface="+mj-cs"/>
        </a:defRPr>
      </a:lvl1pPr>
      <a:lvl2pPr algn="l" rtl="0" eaLnBrk="0" fontAlgn="base" hangingPunct="0">
        <a:spcBef>
          <a:spcPct val="0"/>
        </a:spcBef>
        <a:spcAft>
          <a:spcPct val="0"/>
        </a:spcAft>
        <a:defRPr b="1">
          <a:solidFill>
            <a:srgbClr val="09386A"/>
          </a:solidFill>
          <a:latin typeface="Verdana" pitchFamily="34" charset="0"/>
          <a:cs typeface="Arial" charset="0"/>
        </a:defRPr>
      </a:lvl2pPr>
      <a:lvl3pPr algn="l" rtl="0" eaLnBrk="0" fontAlgn="base" hangingPunct="0">
        <a:spcBef>
          <a:spcPct val="0"/>
        </a:spcBef>
        <a:spcAft>
          <a:spcPct val="0"/>
        </a:spcAft>
        <a:defRPr b="1">
          <a:solidFill>
            <a:srgbClr val="09386A"/>
          </a:solidFill>
          <a:latin typeface="Verdana" pitchFamily="34" charset="0"/>
          <a:cs typeface="Arial" charset="0"/>
        </a:defRPr>
      </a:lvl3pPr>
      <a:lvl4pPr algn="l" rtl="0" eaLnBrk="0" fontAlgn="base" hangingPunct="0">
        <a:spcBef>
          <a:spcPct val="0"/>
        </a:spcBef>
        <a:spcAft>
          <a:spcPct val="0"/>
        </a:spcAft>
        <a:defRPr b="1">
          <a:solidFill>
            <a:srgbClr val="09386A"/>
          </a:solidFill>
          <a:latin typeface="Verdana" pitchFamily="34" charset="0"/>
          <a:cs typeface="Arial" charset="0"/>
        </a:defRPr>
      </a:lvl4pPr>
      <a:lvl5pPr algn="l" rtl="0" eaLnBrk="0" fontAlgn="base" hangingPunct="0">
        <a:spcBef>
          <a:spcPct val="0"/>
        </a:spcBef>
        <a:spcAft>
          <a:spcPct val="0"/>
        </a:spcAft>
        <a:defRPr b="1">
          <a:solidFill>
            <a:srgbClr val="09386A"/>
          </a:solidFill>
          <a:latin typeface="Verdana" pitchFamily="34" charset="0"/>
          <a:cs typeface="Arial" charset="0"/>
        </a:defRPr>
      </a:lvl5pPr>
      <a:lvl6pPr marL="457200" algn="l" rtl="0" fontAlgn="base">
        <a:spcBef>
          <a:spcPct val="0"/>
        </a:spcBef>
        <a:spcAft>
          <a:spcPct val="0"/>
        </a:spcAft>
        <a:defRPr b="1">
          <a:solidFill>
            <a:srgbClr val="09386A"/>
          </a:solidFill>
          <a:latin typeface="Verdana" pitchFamily="34" charset="0"/>
          <a:cs typeface="Arial" charset="0"/>
        </a:defRPr>
      </a:lvl6pPr>
      <a:lvl7pPr marL="914400" algn="l" rtl="0" fontAlgn="base">
        <a:spcBef>
          <a:spcPct val="0"/>
        </a:spcBef>
        <a:spcAft>
          <a:spcPct val="0"/>
        </a:spcAft>
        <a:defRPr b="1">
          <a:solidFill>
            <a:srgbClr val="09386A"/>
          </a:solidFill>
          <a:latin typeface="Verdana" pitchFamily="34" charset="0"/>
          <a:cs typeface="Arial" charset="0"/>
        </a:defRPr>
      </a:lvl7pPr>
      <a:lvl8pPr marL="1371600" algn="l" rtl="0" fontAlgn="base">
        <a:spcBef>
          <a:spcPct val="0"/>
        </a:spcBef>
        <a:spcAft>
          <a:spcPct val="0"/>
        </a:spcAft>
        <a:defRPr b="1">
          <a:solidFill>
            <a:srgbClr val="09386A"/>
          </a:solidFill>
          <a:latin typeface="Verdana" pitchFamily="34" charset="0"/>
          <a:cs typeface="Arial" charset="0"/>
        </a:defRPr>
      </a:lvl8pPr>
      <a:lvl9pPr marL="1828800" algn="l" rtl="0" fontAlgn="base">
        <a:spcBef>
          <a:spcPct val="0"/>
        </a:spcBef>
        <a:spcAft>
          <a:spcPct val="0"/>
        </a:spcAft>
        <a:defRPr b="1">
          <a:solidFill>
            <a:srgbClr val="09386A"/>
          </a:solidFill>
          <a:latin typeface="Verdana" pitchFamily="34" charset="0"/>
          <a:cs typeface="Arial" charset="0"/>
        </a:defRPr>
      </a:lvl9pPr>
    </p:titleStyle>
    <p:bodyStyle>
      <a:lvl1pPr marL="342900" indent="-342900" algn="l" rtl="0" eaLnBrk="0" fontAlgn="base" hangingPunct="0">
        <a:spcBef>
          <a:spcPct val="20000"/>
        </a:spcBef>
        <a:spcAft>
          <a:spcPct val="0"/>
        </a:spcAft>
        <a:buClr>
          <a:srgbClr val="000066"/>
        </a:buClr>
        <a:buSzPct val="65000"/>
        <a:buFont typeface="Wingdings" pitchFamily="2" charset="2"/>
        <a:defRPr sz="1600">
          <a:solidFill>
            <a:srgbClr val="09386A"/>
          </a:solidFill>
          <a:latin typeface="+mn-lt"/>
          <a:ea typeface="+mn-ea"/>
          <a:cs typeface="+mn-cs"/>
        </a:defRPr>
      </a:lvl1pPr>
      <a:lvl2pPr marL="742950" indent="-285750" algn="l" rtl="0" eaLnBrk="0" fontAlgn="base" hangingPunct="0">
        <a:spcBef>
          <a:spcPct val="20000"/>
        </a:spcBef>
        <a:spcAft>
          <a:spcPct val="0"/>
        </a:spcAft>
        <a:buClr>
          <a:srgbClr val="09386A"/>
        </a:buClr>
        <a:buFont typeface="Wingdings" pitchFamily="2" charset="2"/>
        <a:buChar char="q"/>
        <a:defRPr sz="1400">
          <a:solidFill>
            <a:srgbClr val="09386A"/>
          </a:solidFill>
          <a:latin typeface="+mn-lt"/>
          <a:cs typeface="+mn-cs"/>
        </a:defRPr>
      </a:lvl2pPr>
      <a:lvl3pPr marL="1143000" indent="-228600" algn="l" rtl="0" eaLnBrk="0" fontAlgn="base" hangingPunct="0">
        <a:spcBef>
          <a:spcPct val="20000"/>
        </a:spcBef>
        <a:spcAft>
          <a:spcPct val="0"/>
        </a:spcAft>
        <a:buClr>
          <a:srgbClr val="000066"/>
        </a:buClr>
        <a:buSzPct val="80000"/>
        <a:buFont typeface="Wingdings" pitchFamily="2" charset="2"/>
        <a:buChar char="v"/>
        <a:defRPr sz="1200">
          <a:solidFill>
            <a:srgbClr val="09386A"/>
          </a:solidFill>
          <a:latin typeface="+mn-lt"/>
          <a:cs typeface="+mn-cs"/>
        </a:defRPr>
      </a:lvl3pPr>
      <a:lvl4pPr marL="1600200" indent="-228600" algn="l" rtl="0" eaLnBrk="0" fontAlgn="base" hangingPunct="0">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4pPr>
      <a:lvl5pPr marL="2057400" indent="-228600" algn="l" rtl="0" eaLnBrk="0" fontAlgn="base" hangingPunct="0">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5pPr>
      <a:lvl6pPr marL="25146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6pPr>
      <a:lvl7pPr marL="29718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7pPr>
      <a:lvl8pPr marL="34290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8pPr>
      <a:lvl9pPr marL="38862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4A5A176-6445-46E2-8B27-FEB76684A96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79BDE7-DE3D-4480-A25F-1D0EDE9CCB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FE2470-BE64-40B6-A967-3B6EB5B4FB2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C6303-8989-416C-97B2-F8635516C0E1}" type="datetimeFigureOut">
              <a:rPr lang="it-IT" smtClean="0"/>
              <a:t>25/03/2025</a:t>
            </a:fld>
            <a:endParaRPr lang="it-IT"/>
          </a:p>
        </p:txBody>
      </p:sp>
      <p:sp>
        <p:nvSpPr>
          <p:cNvPr id="5" name="Segnaposto piè di pagina 4">
            <a:extLst>
              <a:ext uri="{FF2B5EF4-FFF2-40B4-BE49-F238E27FC236}">
                <a16:creationId xmlns:a16="http://schemas.microsoft.com/office/drawing/2014/main" id="{F67F5EF2-1DC9-469C-B3A2-DD5B2AA698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DB0C6BF-A7A0-41D7-B023-6E7A9D5F999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737EF-9AEF-42A1-A48E-F198CB3D1815}" type="slidenum">
              <a:rPr lang="it-IT" smtClean="0"/>
              <a:t>‹N›</a:t>
            </a:fld>
            <a:endParaRPr lang="it-IT"/>
          </a:p>
        </p:txBody>
      </p:sp>
    </p:spTree>
    <p:extLst>
      <p:ext uri="{BB962C8B-B14F-4D97-AF65-F5344CB8AC3E}">
        <p14:creationId xmlns:p14="http://schemas.microsoft.com/office/powerpoint/2010/main" val="50157396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D27D90-829F-4B48-8D18-9C298ACF5242}"/>
              </a:ext>
            </a:extLst>
          </p:cNvPr>
          <p:cNvSpPr>
            <a:spLocks noGrp="1" noChangeArrowheads="1"/>
          </p:cNvSpPr>
          <p:nvPr>
            <p:ph type="body" idx="1"/>
          </p:nvPr>
        </p:nvSpPr>
        <p:spPr bwMode="auto">
          <a:xfrm>
            <a:off x="323850" y="1268413"/>
            <a:ext cx="8351838"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Fare clic per modificare gli stili del testo dello schema</a:t>
            </a:r>
          </a:p>
          <a:p>
            <a:pPr lvl="1"/>
            <a:r>
              <a:rPr lang="en-GB" altLang="it-IT"/>
              <a:t>Secondo livello</a:t>
            </a:r>
          </a:p>
          <a:p>
            <a:pPr lvl="2"/>
            <a:r>
              <a:rPr lang="en-GB" altLang="it-IT"/>
              <a:t>Terzo livello</a:t>
            </a:r>
          </a:p>
          <a:p>
            <a:pPr lvl="3"/>
            <a:r>
              <a:rPr lang="en-GB" altLang="it-IT"/>
              <a:t>Quarto livello</a:t>
            </a:r>
          </a:p>
          <a:p>
            <a:pPr lvl="4"/>
            <a:r>
              <a:rPr lang="en-GB" altLang="it-IT"/>
              <a:t>Quinto livello</a:t>
            </a:r>
          </a:p>
        </p:txBody>
      </p:sp>
      <p:sp>
        <p:nvSpPr>
          <p:cNvPr id="1027" name="Rectangle 3">
            <a:extLst>
              <a:ext uri="{FF2B5EF4-FFF2-40B4-BE49-F238E27FC236}">
                <a16:creationId xmlns:a16="http://schemas.microsoft.com/office/drawing/2014/main" id="{48F180AA-5BEF-4C5E-A508-B163780946AD}"/>
              </a:ext>
            </a:extLst>
          </p:cNvPr>
          <p:cNvSpPr>
            <a:spLocks noChangeArrowheads="1"/>
          </p:cNvSpPr>
          <p:nvPr/>
        </p:nvSpPr>
        <p:spPr bwMode="auto">
          <a:xfrm>
            <a:off x="323850" y="908050"/>
            <a:ext cx="8496300" cy="71438"/>
          </a:xfrm>
          <a:prstGeom prst="rect">
            <a:avLst/>
          </a:prstGeom>
          <a:solidFill>
            <a:srgbClr val="09386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it-IT" altLang="it-IT"/>
          </a:p>
        </p:txBody>
      </p:sp>
      <p:sp>
        <p:nvSpPr>
          <p:cNvPr id="1028" name="Rectangle 4">
            <a:extLst>
              <a:ext uri="{FF2B5EF4-FFF2-40B4-BE49-F238E27FC236}">
                <a16:creationId xmlns:a16="http://schemas.microsoft.com/office/drawing/2014/main" id="{3CC7F894-5086-4A4C-93CD-EB414BAB9450}"/>
              </a:ext>
            </a:extLst>
          </p:cNvPr>
          <p:cNvSpPr>
            <a:spLocks noChangeArrowheads="1"/>
          </p:cNvSpPr>
          <p:nvPr/>
        </p:nvSpPr>
        <p:spPr bwMode="auto">
          <a:xfrm>
            <a:off x="395288" y="6381750"/>
            <a:ext cx="8439150" cy="228600"/>
          </a:xfrm>
          <a:prstGeom prst="rect">
            <a:avLst/>
          </a:prstGeom>
          <a:solidFill>
            <a:srgbClr val="09386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r>
              <a:rPr lang="it-IT" altLang="it-IT" sz="1500" i="1" dirty="0">
                <a:solidFill>
                  <a:schemeClr val="bg1"/>
                </a:solidFill>
              </a:rPr>
              <a:t>Gruppo Bilancio Sociale ODCEC Torino</a:t>
            </a:r>
          </a:p>
        </p:txBody>
      </p:sp>
      <p:sp>
        <p:nvSpPr>
          <p:cNvPr id="1029" name="Line 5">
            <a:extLst>
              <a:ext uri="{FF2B5EF4-FFF2-40B4-BE49-F238E27FC236}">
                <a16:creationId xmlns:a16="http://schemas.microsoft.com/office/drawing/2014/main" id="{A0FCD7E9-31D2-471F-963C-17B741968560}"/>
              </a:ext>
            </a:extLst>
          </p:cNvPr>
          <p:cNvSpPr>
            <a:spLocks noChangeShapeType="1"/>
          </p:cNvSpPr>
          <p:nvPr/>
        </p:nvSpPr>
        <p:spPr bwMode="auto">
          <a:xfrm>
            <a:off x="323850" y="692150"/>
            <a:ext cx="0" cy="5567363"/>
          </a:xfrm>
          <a:prstGeom prst="line">
            <a:avLst/>
          </a:prstGeom>
          <a:noFill/>
          <a:ln w="12700" cap="sq">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1030" name="Line 6">
            <a:extLst>
              <a:ext uri="{FF2B5EF4-FFF2-40B4-BE49-F238E27FC236}">
                <a16:creationId xmlns:a16="http://schemas.microsoft.com/office/drawing/2014/main" id="{FD33E084-098B-4ED3-BCD8-984D7A2D2B64}"/>
              </a:ext>
            </a:extLst>
          </p:cNvPr>
          <p:cNvSpPr>
            <a:spLocks noChangeShapeType="1"/>
          </p:cNvSpPr>
          <p:nvPr/>
        </p:nvSpPr>
        <p:spPr bwMode="auto">
          <a:xfrm>
            <a:off x="8820150" y="692150"/>
            <a:ext cx="0" cy="5638800"/>
          </a:xfrm>
          <a:prstGeom prst="line">
            <a:avLst/>
          </a:prstGeom>
          <a:noFill/>
          <a:ln w="12700" cap="sq">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1031" name="Rectangle 7">
            <a:extLst>
              <a:ext uri="{FF2B5EF4-FFF2-40B4-BE49-F238E27FC236}">
                <a16:creationId xmlns:a16="http://schemas.microsoft.com/office/drawing/2014/main" id="{F634498D-277D-4961-B3C8-57E7EE070D52}"/>
              </a:ext>
            </a:extLst>
          </p:cNvPr>
          <p:cNvSpPr>
            <a:spLocks noChangeArrowheads="1"/>
          </p:cNvSpPr>
          <p:nvPr/>
        </p:nvSpPr>
        <p:spPr bwMode="auto">
          <a:xfrm>
            <a:off x="8532813" y="6381750"/>
            <a:ext cx="234950" cy="184150"/>
          </a:xfrm>
          <a:prstGeom prst="rect">
            <a:avLst/>
          </a:prstGeom>
          <a:noFill/>
          <a:ln>
            <a:noFill/>
          </a:ln>
          <a:effectLst>
            <a:prstShdw prst="shdw17" dist="17961" dir="13500000">
              <a:srgbClr val="0000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GB" altLang="it-IT" sz="1000" b="1" dirty="0">
              <a:solidFill>
                <a:schemeClr val="bg1"/>
              </a:solidFill>
              <a:latin typeface="Verdana" pitchFamily="34" charset="0"/>
            </a:endParaRPr>
          </a:p>
        </p:txBody>
      </p:sp>
      <p:sp>
        <p:nvSpPr>
          <p:cNvPr id="1032" name="Rectangle 8">
            <a:extLst>
              <a:ext uri="{FF2B5EF4-FFF2-40B4-BE49-F238E27FC236}">
                <a16:creationId xmlns:a16="http://schemas.microsoft.com/office/drawing/2014/main" id="{F7E63F45-AB62-4FA6-BA51-58ED392AA929}"/>
              </a:ext>
            </a:extLst>
          </p:cNvPr>
          <p:cNvSpPr>
            <a:spLocks noGrp="1" noChangeArrowheads="1"/>
          </p:cNvSpPr>
          <p:nvPr>
            <p:ph type="title"/>
          </p:nvPr>
        </p:nvSpPr>
        <p:spPr bwMode="auto">
          <a:xfrm>
            <a:off x="395288" y="115888"/>
            <a:ext cx="8353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Fare clic per modificare lo stile del titolo</a:t>
            </a:r>
          </a:p>
        </p:txBody>
      </p:sp>
      <p:pic>
        <p:nvPicPr>
          <p:cNvPr id="1033" name="Picture 9" descr="LogoODCEC2_Istituzionale">
            <a:extLst>
              <a:ext uri="{FF2B5EF4-FFF2-40B4-BE49-F238E27FC236}">
                <a16:creationId xmlns:a16="http://schemas.microsoft.com/office/drawing/2014/main" id="{73C41C59-C003-47CD-93F2-E01F91E60EA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3500" y="6042025"/>
            <a:ext cx="9794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007686"/>
      </p:ext>
    </p:extLst>
  </p:cSld>
  <p:clrMap bg1="lt1" tx1="dk1" bg2="lt2" tx2="dk2" accent1="accent1" accent2="accent2" accent3="accent3" accent4="accent4" accent5="accent5" accent6="accent6" hlink="hlink" folHlink="folHlink"/>
  <p:sldLayoutIdLst>
    <p:sldLayoutId id="2147483856" r:id="rId1"/>
    <p:sldLayoutId id="214748385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xStyles>
    <p:titleStyle>
      <a:lvl1pPr algn="l" rtl="0" eaLnBrk="0" fontAlgn="base" hangingPunct="0">
        <a:spcBef>
          <a:spcPct val="0"/>
        </a:spcBef>
        <a:spcAft>
          <a:spcPct val="0"/>
        </a:spcAft>
        <a:defRPr b="1">
          <a:solidFill>
            <a:srgbClr val="09386A"/>
          </a:solidFill>
          <a:latin typeface="+mj-lt"/>
          <a:ea typeface="+mj-ea"/>
          <a:cs typeface="+mj-cs"/>
        </a:defRPr>
      </a:lvl1pPr>
      <a:lvl2pPr algn="l" rtl="0" eaLnBrk="0" fontAlgn="base" hangingPunct="0">
        <a:spcBef>
          <a:spcPct val="0"/>
        </a:spcBef>
        <a:spcAft>
          <a:spcPct val="0"/>
        </a:spcAft>
        <a:defRPr b="1">
          <a:solidFill>
            <a:srgbClr val="09386A"/>
          </a:solidFill>
          <a:latin typeface="Verdana" pitchFamily="34" charset="0"/>
          <a:cs typeface="Arial" charset="0"/>
        </a:defRPr>
      </a:lvl2pPr>
      <a:lvl3pPr algn="l" rtl="0" eaLnBrk="0" fontAlgn="base" hangingPunct="0">
        <a:spcBef>
          <a:spcPct val="0"/>
        </a:spcBef>
        <a:spcAft>
          <a:spcPct val="0"/>
        </a:spcAft>
        <a:defRPr b="1">
          <a:solidFill>
            <a:srgbClr val="09386A"/>
          </a:solidFill>
          <a:latin typeface="Verdana" pitchFamily="34" charset="0"/>
          <a:cs typeface="Arial" charset="0"/>
        </a:defRPr>
      </a:lvl3pPr>
      <a:lvl4pPr algn="l" rtl="0" eaLnBrk="0" fontAlgn="base" hangingPunct="0">
        <a:spcBef>
          <a:spcPct val="0"/>
        </a:spcBef>
        <a:spcAft>
          <a:spcPct val="0"/>
        </a:spcAft>
        <a:defRPr b="1">
          <a:solidFill>
            <a:srgbClr val="09386A"/>
          </a:solidFill>
          <a:latin typeface="Verdana" pitchFamily="34" charset="0"/>
          <a:cs typeface="Arial" charset="0"/>
        </a:defRPr>
      </a:lvl4pPr>
      <a:lvl5pPr algn="l" rtl="0" eaLnBrk="0" fontAlgn="base" hangingPunct="0">
        <a:spcBef>
          <a:spcPct val="0"/>
        </a:spcBef>
        <a:spcAft>
          <a:spcPct val="0"/>
        </a:spcAft>
        <a:defRPr b="1">
          <a:solidFill>
            <a:srgbClr val="09386A"/>
          </a:solidFill>
          <a:latin typeface="Verdana" pitchFamily="34" charset="0"/>
          <a:cs typeface="Arial" charset="0"/>
        </a:defRPr>
      </a:lvl5pPr>
      <a:lvl6pPr marL="457200" algn="l" rtl="0" fontAlgn="base">
        <a:spcBef>
          <a:spcPct val="0"/>
        </a:spcBef>
        <a:spcAft>
          <a:spcPct val="0"/>
        </a:spcAft>
        <a:defRPr b="1">
          <a:solidFill>
            <a:srgbClr val="09386A"/>
          </a:solidFill>
          <a:latin typeface="Verdana" pitchFamily="34" charset="0"/>
          <a:cs typeface="Arial" charset="0"/>
        </a:defRPr>
      </a:lvl6pPr>
      <a:lvl7pPr marL="914400" algn="l" rtl="0" fontAlgn="base">
        <a:spcBef>
          <a:spcPct val="0"/>
        </a:spcBef>
        <a:spcAft>
          <a:spcPct val="0"/>
        </a:spcAft>
        <a:defRPr b="1">
          <a:solidFill>
            <a:srgbClr val="09386A"/>
          </a:solidFill>
          <a:latin typeface="Verdana" pitchFamily="34" charset="0"/>
          <a:cs typeface="Arial" charset="0"/>
        </a:defRPr>
      </a:lvl7pPr>
      <a:lvl8pPr marL="1371600" algn="l" rtl="0" fontAlgn="base">
        <a:spcBef>
          <a:spcPct val="0"/>
        </a:spcBef>
        <a:spcAft>
          <a:spcPct val="0"/>
        </a:spcAft>
        <a:defRPr b="1">
          <a:solidFill>
            <a:srgbClr val="09386A"/>
          </a:solidFill>
          <a:latin typeface="Verdana" pitchFamily="34" charset="0"/>
          <a:cs typeface="Arial" charset="0"/>
        </a:defRPr>
      </a:lvl8pPr>
      <a:lvl9pPr marL="1828800" algn="l" rtl="0" fontAlgn="base">
        <a:spcBef>
          <a:spcPct val="0"/>
        </a:spcBef>
        <a:spcAft>
          <a:spcPct val="0"/>
        </a:spcAft>
        <a:defRPr b="1">
          <a:solidFill>
            <a:srgbClr val="09386A"/>
          </a:solidFill>
          <a:latin typeface="Verdana" pitchFamily="34" charset="0"/>
          <a:cs typeface="Arial" charset="0"/>
        </a:defRPr>
      </a:lvl9pPr>
    </p:titleStyle>
    <p:bodyStyle>
      <a:lvl1pPr marL="342900" indent="-342900" algn="l" rtl="0" eaLnBrk="0" fontAlgn="base" hangingPunct="0">
        <a:spcBef>
          <a:spcPct val="20000"/>
        </a:spcBef>
        <a:spcAft>
          <a:spcPct val="0"/>
        </a:spcAft>
        <a:buClr>
          <a:srgbClr val="000066"/>
        </a:buClr>
        <a:buSzPct val="65000"/>
        <a:buFont typeface="Wingdings" panose="05000000000000000000" pitchFamily="2" charset="2"/>
        <a:defRPr sz="1600">
          <a:solidFill>
            <a:srgbClr val="09386A"/>
          </a:solidFill>
          <a:latin typeface="+mn-lt"/>
          <a:ea typeface="+mn-ea"/>
          <a:cs typeface="+mn-cs"/>
        </a:defRPr>
      </a:lvl1pPr>
      <a:lvl2pPr marL="742950" indent="-285750" algn="l" rtl="0" eaLnBrk="0" fontAlgn="base" hangingPunct="0">
        <a:spcBef>
          <a:spcPct val="20000"/>
        </a:spcBef>
        <a:spcAft>
          <a:spcPct val="0"/>
        </a:spcAft>
        <a:buClr>
          <a:srgbClr val="09386A"/>
        </a:buClr>
        <a:buFont typeface="Wingdings" panose="05000000000000000000" pitchFamily="2" charset="2"/>
        <a:buChar char="q"/>
        <a:defRPr sz="1400">
          <a:solidFill>
            <a:srgbClr val="09386A"/>
          </a:solidFill>
          <a:latin typeface="+mn-lt"/>
          <a:cs typeface="+mn-cs"/>
        </a:defRPr>
      </a:lvl2pPr>
      <a:lvl3pPr marL="1143000" indent="-228600" algn="l" rtl="0" eaLnBrk="0" fontAlgn="base" hangingPunct="0">
        <a:spcBef>
          <a:spcPct val="20000"/>
        </a:spcBef>
        <a:spcAft>
          <a:spcPct val="0"/>
        </a:spcAft>
        <a:buClr>
          <a:srgbClr val="000066"/>
        </a:buClr>
        <a:buSzPct val="80000"/>
        <a:buFont typeface="Wingdings" panose="05000000000000000000" pitchFamily="2" charset="2"/>
        <a:buChar char="v"/>
        <a:defRPr sz="1200">
          <a:solidFill>
            <a:srgbClr val="09386A"/>
          </a:solidFill>
          <a:latin typeface="+mn-lt"/>
          <a:cs typeface="+mn-cs"/>
        </a:defRPr>
      </a:lvl3pPr>
      <a:lvl4pPr marL="1600200" indent="-228600" algn="l" rtl="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mn-lt"/>
          <a:cs typeface="+mn-cs"/>
        </a:defRPr>
      </a:lvl4pPr>
      <a:lvl5pPr marL="2057400" indent="-228600" algn="l" rtl="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mn-lt"/>
          <a:cs typeface="+mn-cs"/>
        </a:defRPr>
      </a:lvl5pPr>
      <a:lvl6pPr marL="25146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6pPr>
      <a:lvl7pPr marL="29718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7pPr>
      <a:lvl8pPr marL="34290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8pPr>
      <a:lvl9pPr marL="38862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A18689-1853-4FF2-8063-B2425BC0FABB}"/>
              </a:ext>
            </a:extLst>
          </p:cNvPr>
          <p:cNvSpPr>
            <a:spLocks noGrp="1" noChangeArrowheads="1"/>
          </p:cNvSpPr>
          <p:nvPr>
            <p:ph type="body" idx="1"/>
          </p:nvPr>
        </p:nvSpPr>
        <p:spPr bwMode="auto">
          <a:xfrm>
            <a:off x="323850" y="1268413"/>
            <a:ext cx="8351838"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Fare clic per modificare gli stili del testo dello schema</a:t>
            </a:r>
          </a:p>
          <a:p>
            <a:pPr lvl="1"/>
            <a:r>
              <a:rPr lang="en-GB" altLang="it-IT"/>
              <a:t>Secondo livello</a:t>
            </a:r>
          </a:p>
          <a:p>
            <a:pPr lvl="2"/>
            <a:r>
              <a:rPr lang="en-GB" altLang="it-IT"/>
              <a:t>Terzo livello</a:t>
            </a:r>
          </a:p>
          <a:p>
            <a:pPr lvl="3"/>
            <a:r>
              <a:rPr lang="en-GB" altLang="it-IT"/>
              <a:t>Quarto livello</a:t>
            </a:r>
          </a:p>
          <a:p>
            <a:pPr lvl="4"/>
            <a:r>
              <a:rPr lang="en-GB" altLang="it-IT"/>
              <a:t>Quinto livello</a:t>
            </a:r>
          </a:p>
        </p:txBody>
      </p:sp>
      <p:sp>
        <p:nvSpPr>
          <p:cNvPr id="1027" name="Rectangle 3">
            <a:extLst>
              <a:ext uri="{FF2B5EF4-FFF2-40B4-BE49-F238E27FC236}">
                <a16:creationId xmlns:a16="http://schemas.microsoft.com/office/drawing/2014/main" id="{C6CA6DFB-2D20-4033-AF86-82A8E7EB305E}"/>
              </a:ext>
            </a:extLst>
          </p:cNvPr>
          <p:cNvSpPr>
            <a:spLocks noChangeArrowheads="1"/>
          </p:cNvSpPr>
          <p:nvPr/>
        </p:nvSpPr>
        <p:spPr bwMode="auto">
          <a:xfrm>
            <a:off x="323850" y="908050"/>
            <a:ext cx="8496300" cy="71438"/>
          </a:xfrm>
          <a:prstGeom prst="rect">
            <a:avLst/>
          </a:prstGeom>
          <a:solidFill>
            <a:srgbClr val="09386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it-IT" altLang="it-IT"/>
          </a:p>
        </p:txBody>
      </p:sp>
      <p:sp>
        <p:nvSpPr>
          <p:cNvPr id="1028" name="Rectangle 4">
            <a:extLst>
              <a:ext uri="{FF2B5EF4-FFF2-40B4-BE49-F238E27FC236}">
                <a16:creationId xmlns:a16="http://schemas.microsoft.com/office/drawing/2014/main" id="{9D040A14-9D07-471F-B40B-143241991420}"/>
              </a:ext>
            </a:extLst>
          </p:cNvPr>
          <p:cNvSpPr>
            <a:spLocks noChangeArrowheads="1"/>
          </p:cNvSpPr>
          <p:nvPr/>
        </p:nvSpPr>
        <p:spPr bwMode="auto">
          <a:xfrm>
            <a:off x="395288" y="6381750"/>
            <a:ext cx="8439150" cy="228600"/>
          </a:xfrm>
          <a:prstGeom prst="rect">
            <a:avLst/>
          </a:prstGeom>
          <a:solidFill>
            <a:srgbClr val="09386A"/>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r>
              <a:rPr lang="it-IT" altLang="it-IT" sz="1500" i="1" dirty="0">
                <a:solidFill>
                  <a:schemeClr val="bg1"/>
                </a:solidFill>
              </a:rPr>
              <a:t>Gruppo Bilancio Sociale ODCEC Torino</a:t>
            </a:r>
          </a:p>
        </p:txBody>
      </p:sp>
      <p:sp>
        <p:nvSpPr>
          <p:cNvPr id="1029" name="Line 5">
            <a:extLst>
              <a:ext uri="{FF2B5EF4-FFF2-40B4-BE49-F238E27FC236}">
                <a16:creationId xmlns:a16="http://schemas.microsoft.com/office/drawing/2014/main" id="{8CCE95D3-2135-49A7-841D-C247E1D9DA0D}"/>
              </a:ext>
            </a:extLst>
          </p:cNvPr>
          <p:cNvSpPr>
            <a:spLocks noChangeShapeType="1"/>
          </p:cNvSpPr>
          <p:nvPr/>
        </p:nvSpPr>
        <p:spPr bwMode="auto">
          <a:xfrm>
            <a:off x="323850" y="692150"/>
            <a:ext cx="0" cy="5567363"/>
          </a:xfrm>
          <a:prstGeom prst="line">
            <a:avLst/>
          </a:prstGeom>
          <a:noFill/>
          <a:ln w="12700" cap="sq">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1030" name="Line 6">
            <a:extLst>
              <a:ext uri="{FF2B5EF4-FFF2-40B4-BE49-F238E27FC236}">
                <a16:creationId xmlns:a16="http://schemas.microsoft.com/office/drawing/2014/main" id="{EA0AB07A-261E-4C45-8645-BD7455A03266}"/>
              </a:ext>
            </a:extLst>
          </p:cNvPr>
          <p:cNvSpPr>
            <a:spLocks noChangeShapeType="1"/>
          </p:cNvSpPr>
          <p:nvPr/>
        </p:nvSpPr>
        <p:spPr bwMode="auto">
          <a:xfrm>
            <a:off x="8820150" y="692150"/>
            <a:ext cx="0" cy="5638800"/>
          </a:xfrm>
          <a:prstGeom prst="line">
            <a:avLst/>
          </a:prstGeom>
          <a:noFill/>
          <a:ln w="12700" cap="sq">
            <a:solidFill>
              <a:srgbClr val="09386A"/>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1031" name="Rectangle 7">
            <a:extLst>
              <a:ext uri="{FF2B5EF4-FFF2-40B4-BE49-F238E27FC236}">
                <a16:creationId xmlns:a16="http://schemas.microsoft.com/office/drawing/2014/main" id="{5AFCBE3C-F874-4A64-A1C3-71C6808F8F32}"/>
              </a:ext>
            </a:extLst>
          </p:cNvPr>
          <p:cNvSpPr>
            <a:spLocks noChangeArrowheads="1"/>
          </p:cNvSpPr>
          <p:nvPr/>
        </p:nvSpPr>
        <p:spPr bwMode="auto">
          <a:xfrm>
            <a:off x="8532813" y="6381750"/>
            <a:ext cx="234950" cy="184150"/>
          </a:xfrm>
          <a:prstGeom prst="rect">
            <a:avLst/>
          </a:prstGeom>
          <a:noFill/>
          <a:ln>
            <a:noFill/>
          </a:ln>
          <a:effectLst>
            <a:prstShdw prst="shdw17" dist="17961" dir="13500000">
              <a:srgbClr val="0000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GB" altLang="it-IT" sz="1000" b="1" dirty="0">
              <a:solidFill>
                <a:schemeClr val="bg1"/>
              </a:solidFill>
              <a:latin typeface="Verdana" pitchFamily="34" charset="0"/>
            </a:endParaRPr>
          </a:p>
        </p:txBody>
      </p:sp>
      <p:sp>
        <p:nvSpPr>
          <p:cNvPr id="1032" name="Rectangle 8">
            <a:extLst>
              <a:ext uri="{FF2B5EF4-FFF2-40B4-BE49-F238E27FC236}">
                <a16:creationId xmlns:a16="http://schemas.microsoft.com/office/drawing/2014/main" id="{E4C61A9C-2FBA-443C-9E02-BCB20E4526F4}"/>
              </a:ext>
            </a:extLst>
          </p:cNvPr>
          <p:cNvSpPr>
            <a:spLocks noGrp="1" noChangeArrowheads="1"/>
          </p:cNvSpPr>
          <p:nvPr>
            <p:ph type="title"/>
          </p:nvPr>
        </p:nvSpPr>
        <p:spPr bwMode="auto">
          <a:xfrm>
            <a:off x="395288" y="115888"/>
            <a:ext cx="8353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Fare clic per modificare lo stile del titolo</a:t>
            </a:r>
          </a:p>
        </p:txBody>
      </p:sp>
      <p:pic>
        <p:nvPicPr>
          <p:cNvPr id="1033" name="Picture 9" descr="LogoODCEC2_Istituzionale">
            <a:extLst>
              <a:ext uri="{FF2B5EF4-FFF2-40B4-BE49-F238E27FC236}">
                <a16:creationId xmlns:a16="http://schemas.microsoft.com/office/drawing/2014/main" id="{ED029B74-6161-4AB4-8C93-52F82A1F8CC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0" y="6042025"/>
            <a:ext cx="9794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1540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l" rtl="0" eaLnBrk="0" fontAlgn="base" hangingPunct="0">
        <a:spcBef>
          <a:spcPct val="0"/>
        </a:spcBef>
        <a:spcAft>
          <a:spcPct val="0"/>
        </a:spcAft>
        <a:defRPr b="1">
          <a:solidFill>
            <a:srgbClr val="09386A"/>
          </a:solidFill>
          <a:latin typeface="+mj-lt"/>
          <a:ea typeface="+mj-ea"/>
          <a:cs typeface="+mj-cs"/>
        </a:defRPr>
      </a:lvl1pPr>
      <a:lvl2pPr algn="l" rtl="0" eaLnBrk="0" fontAlgn="base" hangingPunct="0">
        <a:spcBef>
          <a:spcPct val="0"/>
        </a:spcBef>
        <a:spcAft>
          <a:spcPct val="0"/>
        </a:spcAft>
        <a:defRPr b="1">
          <a:solidFill>
            <a:srgbClr val="09386A"/>
          </a:solidFill>
          <a:latin typeface="Verdana" pitchFamily="34" charset="0"/>
          <a:cs typeface="Arial" charset="0"/>
        </a:defRPr>
      </a:lvl2pPr>
      <a:lvl3pPr algn="l" rtl="0" eaLnBrk="0" fontAlgn="base" hangingPunct="0">
        <a:spcBef>
          <a:spcPct val="0"/>
        </a:spcBef>
        <a:spcAft>
          <a:spcPct val="0"/>
        </a:spcAft>
        <a:defRPr b="1">
          <a:solidFill>
            <a:srgbClr val="09386A"/>
          </a:solidFill>
          <a:latin typeface="Verdana" pitchFamily="34" charset="0"/>
          <a:cs typeface="Arial" charset="0"/>
        </a:defRPr>
      </a:lvl3pPr>
      <a:lvl4pPr algn="l" rtl="0" eaLnBrk="0" fontAlgn="base" hangingPunct="0">
        <a:spcBef>
          <a:spcPct val="0"/>
        </a:spcBef>
        <a:spcAft>
          <a:spcPct val="0"/>
        </a:spcAft>
        <a:defRPr b="1">
          <a:solidFill>
            <a:srgbClr val="09386A"/>
          </a:solidFill>
          <a:latin typeface="Verdana" pitchFamily="34" charset="0"/>
          <a:cs typeface="Arial" charset="0"/>
        </a:defRPr>
      </a:lvl4pPr>
      <a:lvl5pPr algn="l" rtl="0" eaLnBrk="0" fontAlgn="base" hangingPunct="0">
        <a:spcBef>
          <a:spcPct val="0"/>
        </a:spcBef>
        <a:spcAft>
          <a:spcPct val="0"/>
        </a:spcAft>
        <a:defRPr b="1">
          <a:solidFill>
            <a:srgbClr val="09386A"/>
          </a:solidFill>
          <a:latin typeface="Verdana" pitchFamily="34" charset="0"/>
          <a:cs typeface="Arial" charset="0"/>
        </a:defRPr>
      </a:lvl5pPr>
      <a:lvl6pPr marL="457200" algn="l" rtl="0" fontAlgn="base">
        <a:spcBef>
          <a:spcPct val="0"/>
        </a:spcBef>
        <a:spcAft>
          <a:spcPct val="0"/>
        </a:spcAft>
        <a:defRPr b="1">
          <a:solidFill>
            <a:srgbClr val="09386A"/>
          </a:solidFill>
          <a:latin typeface="Verdana" pitchFamily="34" charset="0"/>
          <a:cs typeface="Arial" charset="0"/>
        </a:defRPr>
      </a:lvl6pPr>
      <a:lvl7pPr marL="914400" algn="l" rtl="0" fontAlgn="base">
        <a:spcBef>
          <a:spcPct val="0"/>
        </a:spcBef>
        <a:spcAft>
          <a:spcPct val="0"/>
        </a:spcAft>
        <a:defRPr b="1">
          <a:solidFill>
            <a:srgbClr val="09386A"/>
          </a:solidFill>
          <a:latin typeface="Verdana" pitchFamily="34" charset="0"/>
          <a:cs typeface="Arial" charset="0"/>
        </a:defRPr>
      </a:lvl7pPr>
      <a:lvl8pPr marL="1371600" algn="l" rtl="0" fontAlgn="base">
        <a:spcBef>
          <a:spcPct val="0"/>
        </a:spcBef>
        <a:spcAft>
          <a:spcPct val="0"/>
        </a:spcAft>
        <a:defRPr b="1">
          <a:solidFill>
            <a:srgbClr val="09386A"/>
          </a:solidFill>
          <a:latin typeface="Verdana" pitchFamily="34" charset="0"/>
          <a:cs typeface="Arial" charset="0"/>
        </a:defRPr>
      </a:lvl8pPr>
      <a:lvl9pPr marL="1828800" algn="l" rtl="0" fontAlgn="base">
        <a:spcBef>
          <a:spcPct val="0"/>
        </a:spcBef>
        <a:spcAft>
          <a:spcPct val="0"/>
        </a:spcAft>
        <a:defRPr b="1">
          <a:solidFill>
            <a:srgbClr val="09386A"/>
          </a:solidFill>
          <a:latin typeface="Verdana" pitchFamily="34" charset="0"/>
          <a:cs typeface="Arial" charset="0"/>
        </a:defRPr>
      </a:lvl9pPr>
    </p:titleStyle>
    <p:bodyStyle>
      <a:lvl1pPr marL="342900" indent="-342900" algn="l" rtl="0" eaLnBrk="0" fontAlgn="base" hangingPunct="0">
        <a:spcBef>
          <a:spcPct val="20000"/>
        </a:spcBef>
        <a:spcAft>
          <a:spcPct val="0"/>
        </a:spcAft>
        <a:buClr>
          <a:srgbClr val="000066"/>
        </a:buClr>
        <a:buSzPct val="65000"/>
        <a:buFont typeface="Wingdings" panose="05000000000000000000" pitchFamily="2" charset="2"/>
        <a:defRPr sz="1600">
          <a:solidFill>
            <a:srgbClr val="09386A"/>
          </a:solidFill>
          <a:latin typeface="+mn-lt"/>
          <a:ea typeface="+mn-ea"/>
          <a:cs typeface="+mn-cs"/>
        </a:defRPr>
      </a:lvl1pPr>
      <a:lvl2pPr marL="742950" indent="-285750" algn="l" rtl="0" eaLnBrk="0" fontAlgn="base" hangingPunct="0">
        <a:spcBef>
          <a:spcPct val="20000"/>
        </a:spcBef>
        <a:spcAft>
          <a:spcPct val="0"/>
        </a:spcAft>
        <a:buClr>
          <a:srgbClr val="09386A"/>
        </a:buClr>
        <a:buFont typeface="Wingdings" panose="05000000000000000000" pitchFamily="2" charset="2"/>
        <a:buChar char="q"/>
        <a:defRPr sz="1400">
          <a:solidFill>
            <a:srgbClr val="09386A"/>
          </a:solidFill>
          <a:latin typeface="+mn-lt"/>
          <a:cs typeface="+mn-cs"/>
        </a:defRPr>
      </a:lvl2pPr>
      <a:lvl3pPr marL="1143000" indent="-228600" algn="l" rtl="0" eaLnBrk="0" fontAlgn="base" hangingPunct="0">
        <a:spcBef>
          <a:spcPct val="20000"/>
        </a:spcBef>
        <a:spcAft>
          <a:spcPct val="0"/>
        </a:spcAft>
        <a:buClr>
          <a:srgbClr val="000066"/>
        </a:buClr>
        <a:buSzPct val="80000"/>
        <a:buFont typeface="Wingdings" panose="05000000000000000000" pitchFamily="2" charset="2"/>
        <a:buChar char="v"/>
        <a:defRPr sz="1200">
          <a:solidFill>
            <a:srgbClr val="09386A"/>
          </a:solidFill>
          <a:latin typeface="+mn-lt"/>
          <a:cs typeface="+mn-cs"/>
        </a:defRPr>
      </a:lvl3pPr>
      <a:lvl4pPr marL="1600200" indent="-228600" algn="l" rtl="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mn-lt"/>
          <a:cs typeface="+mn-cs"/>
        </a:defRPr>
      </a:lvl4pPr>
      <a:lvl5pPr marL="2057400" indent="-228600" algn="l" rtl="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mn-lt"/>
          <a:cs typeface="+mn-cs"/>
        </a:defRPr>
      </a:lvl5pPr>
      <a:lvl6pPr marL="25146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6pPr>
      <a:lvl7pPr marL="29718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7pPr>
      <a:lvl8pPr marL="34290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8pPr>
      <a:lvl9pPr marL="38862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5794977-8024-48C8-8CE6-0321F2571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965" y="5232124"/>
            <a:ext cx="2022627" cy="1466404"/>
          </a:xfrm>
          <a:prstGeom prst="rect">
            <a:avLst/>
          </a:prstGeom>
        </p:spPr>
      </p:pic>
      <p:sp>
        <p:nvSpPr>
          <p:cNvPr id="13" name="Text Box 4">
            <a:extLst>
              <a:ext uri="{FF2B5EF4-FFF2-40B4-BE49-F238E27FC236}">
                <a16:creationId xmlns:a16="http://schemas.microsoft.com/office/drawing/2014/main" id="{4D4DDCC5-34B8-4AC3-B2D5-B0185A4EEE9C}"/>
              </a:ext>
            </a:extLst>
          </p:cNvPr>
          <p:cNvSpPr txBox="1">
            <a:spLocks noChangeArrowheads="1"/>
          </p:cNvSpPr>
          <p:nvPr/>
        </p:nvSpPr>
        <p:spPr bwMode="auto">
          <a:xfrm>
            <a:off x="1475656" y="3907904"/>
            <a:ext cx="6120680" cy="461665"/>
          </a:xfrm>
          <a:prstGeom prst="rect">
            <a:avLst/>
          </a:prstGeom>
          <a:solidFill>
            <a:schemeClr val="bg2"/>
          </a:solidFill>
          <a:ln w="9525">
            <a:noFill/>
            <a:miter lim="800000"/>
            <a:headEnd/>
            <a:tailEnd/>
          </a:ln>
        </p:spPr>
        <p:txBody>
          <a:bodyPr wrap="square">
            <a:spAutoFit/>
          </a:bodyPr>
          <a:lstStyle/>
          <a:p>
            <a:pPr algn="ctr">
              <a:spcBef>
                <a:spcPct val="50000"/>
              </a:spcBef>
            </a:pPr>
            <a:r>
              <a:rPr lang="it-IT" dirty="0">
                <a:solidFill>
                  <a:srgbClr val="FFFF66"/>
                </a:solidFill>
                <a:latin typeface="Arial" pitchFamily="34" charset="0"/>
              </a:rPr>
              <a:t>Torino, 26 marzo 2025 </a:t>
            </a:r>
          </a:p>
        </p:txBody>
      </p:sp>
      <p:sp>
        <p:nvSpPr>
          <p:cNvPr id="14" name="Text Box 5">
            <a:extLst>
              <a:ext uri="{FF2B5EF4-FFF2-40B4-BE49-F238E27FC236}">
                <a16:creationId xmlns:a16="http://schemas.microsoft.com/office/drawing/2014/main" id="{9506454C-203B-4C72-86C0-DFD68C46358B}"/>
              </a:ext>
            </a:extLst>
          </p:cNvPr>
          <p:cNvSpPr txBox="1">
            <a:spLocks noChangeArrowheads="1"/>
          </p:cNvSpPr>
          <p:nvPr/>
        </p:nvSpPr>
        <p:spPr bwMode="auto">
          <a:xfrm>
            <a:off x="468313" y="908050"/>
            <a:ext cx="8135937" cy="396875"/>
          </a:xfrm>
          <a:prstGeom prst="rect">
            <a:avLst/>
          </a:prstGeom>
          <a:solidFill>
            <a:schemeClr val="bg2"/>
          </a:solidFill>
          <a:ln w="9525">
            <a:noFill/>
            <a:miter lim="800000"/>
            <a:headEnd/>
            <a:tailEnd/>
          </a:ln>
        </p:spPr>
        <p:txBody>
          <a:bodyPr>
            <a:spAutoFit/>
          </a:bodyPr>
          <a:lstStyle/>
          <a:p>
            <a:pPr algn="ctr">
              <a:spcBef>
                <a:spcPct val="50000"/>
              </a:spcBef>
            </a:pPr>
            <a:endParaRPr lang="it-IT" sz="2000" dirty="0">
              <a:solidFill>
                <a:srgbClr val="FFFF66"/>
              </a:solidFill>
              <a:latin typeface="Arial" pitchFamily="34" charset="0"/>
            </a:endParaRPr>
          </a:p>
        </p:txBody>
      </p:sp>
      <p:sp>
        <p:nvSpPr>
          <p:cNvPr id="15" name="Rectangle 7">
            <a:extLst>
              <a:ext uri="{FF2B5EF4-FFF2-40B4-BE49-F238E27FC236}">
                <a16:creationId xmlns:a16="http://schemas.microsoft.com/office/drawing/2014/main" id="{163B497E-96DA-4F03-A606-BF1457E79DC2}"/>
              </a:ext>
            </a:extLst>
          </p:cNvPr>
          <p:cNvSpPr>
            <a:spLocks noChangeArrowheads="1"/>
          </p:cNvSpPr>
          <p:nvPr/>
        </p:nvSpPr>
        <p:spPr bwMode="auto">
          <a:xfrm>
            <a:off x="685800" y="1412775"/>
            <a:ext cx="7772400" cy="886947"/>
          </a:xfrm>
          <a:prstGeom prst="rect">
            <a:avLst/>
          </a:prstGeom>
          <a:noFill/>
          <a:ln w="9525">
            <a:noFill/>
            <a:miter lim="800000"/>
            <a:headEnd/>
            <a:tailEnd/>
          </a:ln>
        </p:spPr>
        <p:txBody>
          <a:bodyPr/>
          <a:lstStyle/>
          <a:p>
            <a:pPr algn="ctr">
              <a:defRPr/>
            </a:pPr>
            <a:r>
              <a:rPr lang="it-IT" dirty="0">
                <a:solidFill>
                  <a:srgbClr val="C00000"/>
                </a:solidFill>
                <a:effectLst>
                  <a:outerShdw blurRad="38100" dist="38100" dir="2700000" algn="tl">
                    <a:srgbClr val="C0C0C0"/>
                  </a:outerShdw>
                </a:effectLst>
                <a:latin typeface="Tahoma" pitchFamily="34" charset="0"/>
                <a:cs typeface="+mn-cs"/>
              </a:rPr>
              <a:t>IL BILANCIO ILLUSTRATO AGLI AVVOCATI DAI COMMERCIALISTI</a:t>
            </a:r>
          </a:p>
        </p:txBody>
      </p:sp>
      <p:sp>
        <p:nvSpPr>
          <p:cNvPr id="16" name="Text Box 11">
            <a:extLst>
              <a:ext uri="{FF2B5EF4-FFF2-40B4-BE49-F238E27FC236}">
                <a16:creationId xmlns:a16="http://schemas.microsoft.com/office/drawing/2014/main" id="{8F947B3A-0AD4-4EA3-A29B-151C846337FE}"/>
              </a:ext>
            </a:extLst>
          </p:cNvPr>
          <p:cNvSpPr txBox="1">
            <a:spLocks noChangeArrowheads="1"/>
          </p:cNvSpPr>
          <p:nvPr/>
        </p:nvSpPr>
        <p:spPr bwMode="auto">
          <a:xfrm>
            <a:off x="2307431" y="4839245"/>
            <a:ext cx="4681538" cy="461665"/>
          </a:xfrm>
          <a:prstGeom prst="rect">
            <a:avLst/>
          </a:prstGeom>
          <a:solidFill>
            <a:srgbClr val="FFFF66"/>
          </a:solidFill>
          <a:ln w="9525">
            <a:noFill/>
            <a:miter lim="800000"/>
            <a:headEnd/>
            <a:tailEnd/>
          </a:ln>
        </p:spPr>
        <p:txBody>
          <a:bodyPr>
            <a:spAutoFit/>
          </a:bodyPr>
          <a:lstStyle/>
          <a:p>
            <a:pPr algn="ctr">
              <a:spcBef>
                <a:spcPct val="50000"/>
              </a:spcBef>
            </a:pPr>
            <a:r>
              <a:rPr lang="it-IT" dirty="0">
                <a:solidFill>
                  <a:srgbClr val="000000"/>
                </a:solidFill>
                <a:latin typeface="Arial" pitchFamily="34" charset="0"/>
              </a:rPr>
              <a:t>Giuseppe Chiappero</a:t>
            </a:r>
          </a:p>
        </p:txBody>
      </p:sp>
      <p:pic>
        <p:nvPicPr>
          <p:cNvPr id="7" name="Immagine 2">
            <a:extLst>
              <a:ext uri="{FF2B5EF4-FFF2-40B4-BE49-F238E27FC236}">
                <a16:creationId xmlns:a16="http://schemas.microsoft.com/office/drawing/2014/main" id="{103F168D-F263-4DCC-8222-343469E2B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39245"/>
            <a:ext cx="1274762"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67CDB0E-6F48-4D6F-AE00-A44D253F11FC}"/>
              </a:ext>
            </a:extLst>
          </p:cNvPr>
          <p:cNvSpPr>
            <a:spLocks noChangeArrowheads="1"/>
          </p:cNvSpPr>
          <p:nvPr/>
        </p:nvSpPr>
        <p:spPr bwMode="auto">
          <a:xfrm>
            <a:off x="806334" y="2299723"/>
            <a:ext cx="7772400" cy="1057269"/>
          </a:xfrm>
          <a:prstGeom prst="rect">
            <a:avLst/>
          </a:prstGeom>
          <a:noFill/>
          <a:ln w="9525">
            <a:noFill/>
            <a:miter lim="800000"/>
            <a:headEnd/>
            <a:tailEnd/>
          </a:ln>
        </p:spPr>
        <p:txBody>
          <a:bodyPr anchor="ctr"/>
          <a:lstStyle/>
          <a:p>
            <a:pPr algn="ctr">
              <a:defRPr/>
            </a:pPr>
            <a:r>
              <a:rPr lang="it-IT" sz="1800" dirty="0">
                <a:solidFill>
                  <a:schemeClr val="tx2"/>
                </a:solidFill>
                <a:effectLst>
                  <a:outerShdw blurRad="38100" dist="38100" dir="2700000" algn="tl">
                    <a:srgbClr val="C0C0C0"/>
                  </a:outerShdw>
                </a:effectLst>
                <a:latin typeface="Tahoma" pitchFamily="34" charset="0"/>
                <a:cs typeface="+mn-cs"/>
              </a:rPr>
              <a:t>LA RILEVANZA DEGLI OBBLIGHI RIGUARDO ALLA SOSTENIBILITA’ E ALLA RESPONSABILITA’ SOCIALE LUNGO LA CATENZA DEL VALORE: IL DOVERE DI DILIGENZA NELL’AMBITO AMBIENTALE E NEI PROCESSI DI GESTIONE DEL RISCHIO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3">
            <a:extLst>
              <a:ext uri="{FF2B5EF4-FFF2-40B4-BE49-F238E27FC236}">
                <a16:creationId xmlns:a16="http://schemas.microsoft.com/office/drawing/2014/main" id="{06A4627F-4230-401A-AEB9-0124036B7251}"/>
              </a:ext>
            </a:extLst>
          </p:cNvPr>
          <p:cNvSpPr>
            <a:spLocks noGrp="1" noChangeArrowheads="1"/>
          </p:cNvSpPr>
          <p:nvPr>
            <p:ph type="title" idx="4294967295"/>
          </p:nvPr>
        </p:nvSpPr>
        <p:spPr>
          <a:xfrm>
            <a:off x="322263" y="115888"/>
            <a:ext cx="8497887" cy="792162"/>
          </a:xfrm>
        </p:spPr>
        <p:txBody>
          <a:bodyPr/>
          <a:lstStyle/>
          <a:p>
            <a:pPr algn="ctr" eaLnBrk="1" hangingPunct="1"/>
            <a:r>
              <a:rPr lang="it-IT" altLang="it-IT" sz="2400" b="0" dirty="0">
                <a:solidFill>
                  <a:srgbClr val="FF6600"/>
                </a:solidFill>
              </a:rPr>
              <a:t>Il sistema di bilancio delle società si colora di verde …</a:t>
            </a:r>
          </a:p>
        </p:txBody>
      </p:sp>
      <p:sp>
        <p:nvSpPr>
          <p:cNvPr id="28675" name="CasellaDiTesto 4">
            <a:extLst>
              <a:ext uri="{FF2B5EF4-FFF2-40B4-BE49-F238E27FC236}">
                <a16:creationId xmlns:a16="http://schemas.microsoft.com/office/drawing/2014/main" id="{592318F8-9A7E-43D8-B297-7EF16B29652E}"/>
              </a:ext>
            </a:extLst>
          </p:cNvPr>
          <p:cNvSpPr txBox="1">
            <a:spLocks noChangeArrowheads="1"/>
          </p:cNvSpPr>
          <p:nvPr/>
        </p:nvSpPr>
        <p:spPr bwMode="auto">
          <a:xfrm>
            <a:off x="395536" y="2965450"/>
            <a:ext cx="3349625" cy="4635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DIRETTIVA 2003/51/CE</a:t>
            </a:r>
          </a:p>
        </p:txBody>
      </p:sp>
      <p:sp>
        <p:nvSpPr>
          <p:cNvPr id="17413" name="CasellaDiTesto 6">
            <a:extLst>
              <a:ext uri="{FF2B5EF4-FFF2-40B4-BE49-F238E27FC236}">
                <a16:creationId xmlns:a16="http://schemas.microsoft.com/office/drawing/2014/main" id="{8D2EBDCD-FFEB-4977-AA99-E5CB7B78FC0A}"/>
              </a:ext>
            </a:extLst>
          </p:cNvPr>
          <p:cNvSpPr txBox="1">
            <a:spLocks noChangeArrowheads="1"/>
          </p:cNvSpPr>
          <p:nvPr/>
        </p:nvSpPr>
        <p:spPr bwMode="auto">
          <a:xfrm>
            <a:off x="395536" y="4437113"/>
            <a:ext cx="3349625" cy="461665"/>
          </a:xfrm>
          <a:prstGeom prst="rect">
            <a:avLst/>
          </a:prstGeom>
          <a:noFill/>
          <a:ln w="9525">
            <a:solidFill>
              <a:schemeClr val="tx2"/>
            </a:solidFill>
            <a:miter lim="800000"/>
            <a:headEnd/>
            <a:tailEnd/>
          </a:ln>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r>
              <a:rPr lang="it-IT" dirty="0"/>
              <a:t>DIRETTIVA 2014/95/UE</a:t>
            </a:r>
          </a:p>
        </p:txBody>
      </p:sp>
      <p:sp>
        <p:nvSpPr>
          <p:cNvPr id="28680" name="CasellaDiTesto 11">
            <a:extLst>
              <a:ext uri="{FF2B5EF4-FFF2-40B4-BE49-F238E27FC236}">
                <a16:creationId xmlns:a16="http://schemas.microsoft.com/office/drawing/2014/main" id="{DAEC64EB-E84C-4B6E-AA1B-2362972FFB21}"/>
              </a:ext>
            </a:extLst>
          </p:cNvPr>
          <p:cNvSpPr txBox="1">
            <a:spLocks noChangeArrowheads="1"/>
          </p:cNvSpPr>
          <p:nvPr/>
        </p:nvSpPr>
        <p:spPr bwMode="auto">
          <a:xfrm>
            <a:off x="395536" y="1463812"/>
            <a:ext cx="3349625"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DIRETTIVE </a:t>
            </a:r>
          </a:p>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78/660/CE (IV) </a:t>
            </a:r>
          </a:p>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83/349/CE (VII)</a:t>
            </a:r>
          </a:p>
        </p:txBody>
      </p:sp>
      <p:sp>
        <p:nvSpPr>
          <p:cNvPr id="28682" name="CasellaDiTesto 13">
            <a:extLst>
              <a:ext uri="{FF2B5EF4-FFF2-40B4-BE49-F238E27FC236}">
                <a16:creationId xmlns:a16="http://schemas.microsoft.com/office/drawing/2014/main" id="{9E21B209-E7D4-4E33-82B7-24F405D04DBA}"/>
              </a:ext>
            </a:extLst>
          </p:cNvPr>
          <p:cNvSpPr txBox="1">
            <a:spLocks noChangeArrowheads="1"/>
          </p:cNvSpPr>
          <p:nvPr/>
        </p:nvSpPr>
        <p:spPr bwMode="auto">
          <a:xfrm>
            <a:off x="395537" y="3687415"/>
            <a:ext cx="3363865"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rgbClr val="C00000"/>
                </a:solidFill>
                <a:latin typeface="Times New Roman" panose="02020603050405020304" pitchFamily="18" charset="0"/>
              </a:rPr>
              <a:t>DIRETTIVA 2013/34/UE</a:t>
            </a:r>
          </a:p>
        </p:txBody>
      </p:sp>
      <p:sp>
        <p:nvSpPr>
          <p:cNvPr id="2" name="CasellaDiTesto 6">
            <a:extLst>
              <a:ext uri="{FF2B5EF4-FFF2-40B4-BE49-F238E27FC236}">
                <a16:creationId xmlns:a16="http://schemas.microsoft.com/office/drawing/2014/main" id="{CFEA7221-26F5-4DD4-D714-2B5CECF519CA}"/>
              </a:ext>
            </a:extLst>
          </p:cNvPr>
          <p:cNvSpPr txBox="1">
            <a:spLocks noChangeArrowheads="1"/>
          </p:cNvSpPr>
          <p:nvPr/>
        </p:nvSpPr>
        <p:spPr bwMode="auto">
          <a:xfrm>
            <a:off x="409777" y="5118283"/>
            <a:ext cx="3349625" cy="830997"/>
          </a:xfrm>
          <a:prstGeom prst="rect">
            <a:avLst/>
          </a:prstGeom>
          <a:noFill/>
          <a:ln w="9525">
            <a:solidFill>
              <a:schemeClr val="tx2"/>
            </a:solidFill>
            <a:miter lim="800000"/>
            <a:headEnd/>
            <a:tailEnd/>
          </a:ln>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r>
              <a:rPr lang="it-IT" dirty="0"/>
              <a:t>DIRETTIVA (UE) 2022/2464 (CSRD)</a:t>
            </a:r>
          </a:p>
        </p:txBody>
      </p:sp>
      <p:sp>
        <p:nvSpPr>
          <p:cNvPr id="3" name="CasellaDiTesto 4">
            <a:extLst>
              <a:ext uri="{FF2B5EF4-FFF2-40B4-BE49-F238E27FC236}">
                <a16:creationId xmlns:a16="http://schemas.microsoft.com/office/drawing/2014/main" id="{6E5D7584-0144-8B86-AFD1-0F5A93D4A79A}"/>
              </a:ext>
            </a:extLst>
          </p:cNvPr>
          <p:cNvSpPr txBox="1">
            <a:spLocks noChangeArrowheads="1"/>
          </p:cNvSpPr>
          <p:nvPr/>
        </p:nvSpPr>
        <p:spPr bwMode="auto">
          <a:xfrm>
            <a:off x="3851920" y="2967335"/>
            <a:ext cx="2375569"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D. LGS 32/2007</a:t>
            </a:r>
          </a:p>
        </p:txBody>
      </p:sp>
      <p:sp>
        <p:nvSpPr>
          <p:cNvPr id="4" name="CasellaDiTesto 4">
            <a:extLst>
              <a:ext uri="{FF2B5EF4-FFF2-40B4-BE49-F238E27FC236}">
                <a16:creationId xmlns:a16="http://schemas.microsoft.com/office/drawing/2014/main" id="{969D4B25-0759-D400-258C-6EFF5A2F28EC}"/>
              </a:ext>
            </a:extLst>
          </p:cNvPr>
          <p:cNvSpPr txBox="1">
            <a:spLocks noChangeArrowheads="1"/>
          </p:cNvSpPr>
          <p:nvPr/>
        </p:nvSpPr>
        <p:spPr bwMode="auto">
          <a:xfrm>
            <a:off x="6332454" y="2967335"/>
            <a:ext cx="2375569" cy="461665"/>
          </a:xfrm>
          <a:prstGeom prst="rect">
            <a:avLst/>
          </a:prstGeom>
          <a:solidFill>
            <a:srgbClr val="00B050"/>
          </a:solidFill>
          <a:ln w="9525">
            <a:solidFill>
              <a:schemeClr val="tx2"/>
            </a:solidFill>
            <a:miter lim="800000"/>
            <a:headEnd/>
            <a:tailEnd/>
          </a:ln>
        </p:spPr>
        <p:txBody>
          <a:bodyPr wrap="square" anchor="ctr">
            <a:noAutofit/>
          </a:bodyPr>
          <a:lstStyle>
            <a:defPPr>
              <a:defRPr lang="it-IT"/>
            </a:defPPr>
            <a:lvl1pPr algn="ctr" eaLnBrk="1" hangingPunct="1">
              <a:buClrTx/>
              <a:buSzTx/>
              <a:buFontTx/>
              <a:buNone/>
              <a:defRPr sz="1800"/>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9pPr>
          </a:lstStyle>
          <a:p>
            <a:r>
              <a:rPr lang="it-IT" altLang="it-IT" sz="1200" dirty="0">
                <a:solidFill>
                  <a:schemeClr val="accent3"/>
                </a:solidFill>
              </a:rPr>
              <a:t>ART. 2428 C.C. – RELAZIONE SULLA GESTIONE</a:t>
            </a:r>
          </a:p>
        </p:txBody>
      </p:sp>
      <p:sp>
        <p:nvSpPr>
          <p:cNvPr id="5" name="CasellaDiTesto 4">
            <a:extLst>
              <a:ext uri="{FF2B5EF4-FFF2-40B4-BE49-F238E27FC236}">
                <a16:creationId xmlns:a16="http://schemas.microsoft.com/office/drawing/2014/main" id="{009F1BB0-030B-EDC8-1B40-C16CC5D5BF32}"/>
              </a:ext>
            </a:extLst>
          </p:cNvPr>
          <p:cNvSpPr txBox="1">
            <a:spLocks noChangeArrowheads="1"/>
          </p:cNvSpPr>
          <p:nvPr/>
        </p:nvSpPr>
        <p:spPr bwMode="auto">
          <a:xfrm>
            <a:off x="3871938" y="4437112"/>
            <a:ext cx="2375569"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D. LGS 254/2016</a:t>
            </a:r>
          </a:p>
        </p:txBody>
      </p:sp>
      <p:sp>
        <p:nvSpPr>
          <p:cNvPr id="6" name="CasellaDiTesto 4">
            <a:extLst>
              <a:ext uri="{FF2B5EF4-FFF2-40B4-BE49-F238E27FC236}">
                <a16:creationId xmlns:a16="http://schemas.microsoft.com/office/drawing/2014/main" id="{D2C37D8A-4F0D-E845-C631-AF262263B99F}"/>
              </a:ext>
            </a:extLst>
          </p:cNvPr>
          <p:cNvSpPr txBox="1">
            <a:spLocks noChangeArrowheads="1"/>
          </p:cNvSpPr>
          <p:nvPr/>
        </p:nvSpPr>
        <p:spPr bwMode="auto">
          <a:xfrm>
            <a:off x="6364070" y="4437112"/>
            <a:ext cx="2375569" cy="461665"/>
          </a:xfrm>
          <a:prstGeom prst="rect">
            <a:avLst/>
          </a:prstGeom>
          <a:solidFill>
            <a:srgbClr val="00B050"/>
          </a:solidFill>
          <a:ln w="9525">
            <a:solidFill>
              <a:schemeClr val="tx2"/>
            </a:solidFill>
            <a:miter lim="800000"/>
            <a:headEnd/>
            <a:tailEnd/>
          </a:ln>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accent3"/>
                </a:solidFill>
                <a:latin typeface="Times New Roman" panose="02020603050405020304" pitchFamily="18" charset="0"/>
              </a:rPr>
              <a:t>DNF</a:t>
            </a:r>
          </a:p>
        </p:txBody>
      </p:sp>
      <p:sp>
        <p:nvSpPr>
          <p:cNvPr id="7" name="CasellaDiTesto 4">
            <a:extLst>
              <a:ext uri="{FF2B5EF4-FFF2-40B4-BE49-F238E27FC236}">
                <a16:creationId xmlns:a16="http://schemas.microsoft.com/office/drawing/2014/main" id="{D0F9FAB0-5B95-41EF-6098-2DD44476964C}"/>
              </a:ext>
            </a:extLst>
          </p:cNvPr>
          <p:cNvSpPr txBox="1">
            <a:spLocks noChangeArrowheads="1"/>
          </p:cNvSpPr>
          <p:nvPr/>
        </p:nvSpPr>
        <p:spPr bwMode="auto">
          <a:xfrm>
            <a:off x="6364070" y="5153743"/>
            <a:ext cx="2375569" cy="795536"/>
          </a:xfrm>
          <a:prstGeom prst="rect">
            <a:avLst/>
          </a:prstGeom>
          <a:solidFill>
            <a:srgbClr val="00B050"/>
          </a:solidFill>
          <a:ln w="9525">
            <a:solidFill>
              <a:schemeClr val="tx2"/>
            </a:solidFill>
            <a:miter lim="800000"/>
            <a:headEnd/>
            <a:tailEnd/>
          </a:ln>
        </p:spPr>
        <p:txBody>
          <a:bodyPr wrap="square">
            <a:noAutofit/>
          </a:bodyPr>
          <a:lstStyle>
            <a:defPPr>
              <a:defRPr lang="it-IT"/>
            </a:defPPr>
            <a:lvl1pPr algn="ctr" eaLnBrk="1" hangingPunct="1">
              <a:buClrTx/>
              <a:buSzTx/>
              <a:buFontTx/>
              <a:buNone/>
              <a:defRPr sz="2000"/>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9pPr>
          </a:lstStyle>
          <a:p>
            <a:r>
              <a:rPr lang="it-IT" altLang="it-IT" dirty="0">
                <a:solidFill>
                  <a:schemeClr val="accent3"/>
                </a:solidFill>
              </a:rPr>
              <a:t>SUSTAINABILITY STATEMENT </a:t>
            </a:r>
          </a:p>
        </p:txBody>
      </p:sp>
      <p:sp>
        <p:nvSpPr>
          <p:cNvPr id="9" name="CasellaDiTesto 4">
            <a:extLst>
              <a:ext uri="{FF2B5EF4-FFF2-40B4-BE49-F238E27FC236}">
                <a16:creationId xmlns:a16="http://schemas.microsoft.com/office/drawing/2014/main" id="{1F3F4878-84C5-25FC-6F70-6C969EB02971}"/>
              </a:ext>
            </a:extLst>
          </p:cNvPr>
          <p:cNvSpPr txBox="1">
            <a:spLocks noChangeArrowheads="1"/>
          </p:cNvSpPr>
          <p:nvPr/>
        </p:nvSpPr>
        <p:spPr bwMode="auto">
          <a:xfrm>
            <a:off x="3871937" y="5151074"/>
            <a:ext cx="2375569" cy="79820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000" dirty="0">
                <a:solidFill>
                  <a:schemeClr val="tx1"/>
                </a:solidFill>
                <a:latin typeface="Times New Roman" panose="02020603050405020304" pitchFamily="18" charset="0"/>
              </a:rPr>
              <a:t>D. LGS 125/2024</a:t>
            </a:r>
          </a:p>
        </p:txBody>
      </p:sp>
      <p:sp>
        <p:nvSpPr>
          <p:cNvPr id="10" name="CasellaDiTesto 4">
            <a:extLst>
              <a:ext uri="{FF2B5EF4-FFF2-40B4-BE49-F238E27FC236}">
                <a16:creationId xmlns:a16="http://schemas.microsoft.com/office/drawing/2014/main" id="{EB5F1F9F-F4B9-9A82-4B0D-41017B87E74B}"/>
              </a:ext>
            </a:extLst>
          </p:cNvPr>
          <p:cNvSpPr txBox="1">
            <a:spLocks noChangeArrowheads="1"/>
          </p:cNvSpPr>
          <p:nvPr/>
        </p:nvSpPr>
        <p:spPr bwMode="auto">
          <a:xfrm>
            <a:off x="3851919" y="1484785"/>
            <a:ext cx="2375569"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D. LGS 6/2003</a:t>
            </a:r>
          </a:p>
        </p:txBody>
      </p:sp>
      <p:sp>
        <p:nvSpPr>
          <p:cNvPr id="12" name="CasellaDiTesto 4">
            <a:extLst>
              <a:ext uri="{FF2B5EF4-FFF2-40B4-BE49-F238E27FC236}">
                <a16:creationId xmlns:a16="http://schemas.microsoft.com/office/drawing/2014/main" id="{85B98CF4-3E87-D97E-F4B8-5A41BCE40343}"/>
              </a:ext>
            </a:extLst>
          </p:cNvPr>
          <p:cNvSpPr txBox="1">
            <a:spLocks noChangeArrowheads="1"/>
          </p:cNvSpPr>
          <p:nvPr/>
        </p:nvSpPr>
        <p:spPr bwMode="auto">
          <a:xfrm>
            <a:off x="6332453" y="1484784"/>
            <a:ext cx="2375569"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1200" dirty="0">
                <a:solidFill>
                  <a:schemeClr val="tx1"/>
                </a:solidFill>
                <a:latin typeface="Times New Roman" pitchFamily="18" charset="0"/>
              </a:rPr>
              <a:t>ART</a:t>
            </a:r>
            <a:r>
              <a:rPr lang="it-IT" altLang="it-IT" sz="1400" dirty="0">
                <a:solidFill>
                  <a:schemeClr val="tx1"/>
                </a:solidFill>
                <a:latin typeface="Times New Roman" panose="02020603050405020304" pitchFamily="18" charset="0"/>
              </a:rPr>
              <a:t>. 2423 SS. C.C</a:t>
            </a:r>
            <a:br>
              <a:rPr lang="it-IT" altLang="it-IT" sz="1400" dirty="0">
                <a:solidFill>
                  <a:schemeClr val="tx1"/>
                </a:solidFill>
                <a:latin typeface="Times New Roman" panose="02020603050405020304" pitchFamily="18" charset="0"/>
              </a:rPr>
            </a:br>
            <a:r>
              <a:rPr lang="it-IT" altLang="it-IT" sz="1400" dirty="0">
                <a:solidFill>
                  <a:schemeClr val="tx1"/>
                </a:solidFill>
                <a:latin typeface="Times New Roman" panose="02020603050405020304" pitchFamily="18" charset="0"/>
              </a:rPr>
              <a:t>BILANCIO D’ESERCIZIO.</a:t>
            </a:r>
          </a:p>
        </p:txBody>
      </p:sp>
      <p:sp>
        <p:nvSpPr>
          <p:cNvPr id="13" name="CasellaDiTesto 4">
            <a:extLst>
              <a:ext uri="{FF2B5EF4-FFF2-40B4-BE49-F238E27FC236}">
                <a16:creationId xmlns:a16="http://schemas.microsoft.com/office/drawing/2014/main" id="{857E1A6A-FDD0-4103-3C70-5529EB74897D}"/>
              </a:ext>
            </a:extLst>
          </p:cNvPr>
          <p:cNvSpPr txBox="1">
            <a:spLocks noChangeArrowheads="1"/>
          </p:cNvSpPr>
          <p:nvPr/>
        </p:nvSpPr>
        <p:spPr bwMode="auto">
          <a:xfrm>
            <a:off x="6332452" y="2209776"/>
            <a:ext cx="2375569"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it-IT"/>
            </a:defPPr>
            <a:lvl1pPr algn="ctr" eaLnBrk="1" hangingPunct="1">
              <a:buClrTx/>
              <a:buSzTx/>
              <a:buFontTx/>
              <a:buNone/>
              <a:defRPr sz="1800"/>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defRPr>
            </a:lvl9pPr>
          </a:lstStyle>
          <a:p>
            <a:r>
              <a:rPr lang="it-IT" altLang="it-IT" sz="1400" dirty="0"/>
              <a:t>BILANCIO CONSOLIDATO</a:t>
            </a:r>
          </a:p>
        </p:txBody>
      </p:sp>
      <p:sp>
        <p:nvSpPr>
          <p:cNvPr id="14" name="CasellaDiTesto 13">
            <a:extLst>
              <a:ext uri="{FF2B5EF4-FFF2-40B4-BE49-F238E27FC236}">
                <a16:creationId xmlns:a16="http://schemas.microsoft.com/office/drawing/2014/main" id="{258A5AFD-3E79-731A-5BEE-4A7BB84F5145}"/>
              </a:ext>
            </a:extLst>
          </p:cNvPr>
          <p:cNvSpPr txBox="1">
            <a:spLocks noChangeArrowheads="1"/>
          </p:cNvSpPr>
          <p:nvPr/>
        </p:nvSpPr>
        <p:spPr bwMode="auto">
          <a:xfrm>
            <a:off x="6332452" y="3684748"/>
            <a:ext cx="2375569" cy="46166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dirty="0">
                <a:solidFill>
                  <a:srgbClr val="C00000"/>
                </a:solidFill>
                <a:latin typeface="Times New Roman" panose="02020603050405020304" pitchFamily="18" charset="0"/>
              </a:rPr>
              <a:t>NUOVI SCHEMI DI BILANCIO</a:t>
            </a:r>
          </a:p>
        </p:txBody>
      </p:sp>
      <p:sp>
        <p:nvSpPr>
          <p:cNvPr id="15" name="CasellaDiTesto 4">
            <a:extLst>
              <a:ext uri="{FF2B5EF4-FFF2-40B4-BE49-F238E27FC236}">
                <a16:creationId xmlns:a16="http://schemas.microsoft.com/office/drawing/2014/main" id="{15926BC3-99ED-A59B-17C3-603F8625BE49}"/>
              </a:ext>
            </a:extLst>
          </p:cNvPr>
          <p:cNvSpPr txBox="1">
            <a:spLocks noChangeArrowheads="1"/>
          </p:cNvSpPr>
          <p:nvPr/>
        </p:nvSpPr>
        <p:spPr bwMode="auto">
          <a:xfrm>
            <a:off x="3871937" y="3684747"/>
            <a:ext cx="2375569"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rgbClr val="C00000"/>
                </a:solidFill>
                <a:latin typeface="Times New Roman" panose="02020603050405020304" pitchFamily="18" charset="0"/>
              </a:rPr>
              <a:t>D. LGS 139/2015</a:t>
            </a:r>
          </a:p>
        </p:txBody>
      </p:sp>
      <p:sp>
        <p:nvSpPr>
          <p:cNvPr id="16" name="CasellaDiTesto 4">
            <a:extLst>
              <a:ext uri="{FF2B5EF4-FFF2-40B4-BE49-F238E27FC236}">
                <a16:creationId xmlns:a16="http://schemas.microsoft.com/office/drawing/2014/main" id="{B8287993-A376-A4FD-5437-3E102A02D10C}"/>
              </a:ext>
            </a:extLst>
          </p:cNvPr>
          <p:cNvSpPr txBox="1">
            <a:spLocks noChangeArrowheads="1"/>
          </p:cNvSpPr>
          <p:nvPr/>
        </p:nvSpPr>
        <p:spPr bwMode="auto">
          <a:xfrm>
            <a:off x="3851022" y="2202297"/>
            <a:ext cx="2375569"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D. LGS 127/1991</a:t>
            </a:r>
          </a:p>
        </p:txBody>
      </p:sp>
      <p:sp>
        <p:nvSpPr>
          <p:cNvPr id="18" name="CasellaDiTesto 17">
            <a:extLst>
              <a:ext uri="{FF2B5EF4-FFF2-40B4-BE49-F238E27FC236}">
                <a16:creationId xmlns:a16="http://schemas.microsoft.com/office/drawing/2014/main" id="{E5915259-0C03-B9E4-B2CE-660054DE32B7}"/>
              </a:ext>
            </a:extLst>
          </p:cNvPr>
          <p:cNvSpPr txBox="1"/>
          <p:nvPr/>
        </p:nvSpPr>
        <p:spPr>
          <a:xfrm>
            <a:off x="2690956" y="2681259"/>
            <a:ext cx="1276270" cy="284191"/>
          </a:xfrm>
          <a:prstGeom prst="rect">
            <a:avLst/>
          </a:prstGeom>
          <a:noFill/>
        </p:spPr>
        <p:txBody>
          <a:bodyPr wrap="square" rtlCol="0">
            <a:spAutoFit/>
          </a:bodyPr>
          <a:lstStyle/>
          <a:p>
            <a:pPr algn="ctr"/>
            <a:r>
              <a:rPr lang="it-IT" sz="1200" b="1" dirty="0"/>
              <a:t>MODIFICA</a:t>
            </a:r>
          </a:p>
        </p:txBody>
      </p:sp>
      <p:cxnSp>
        <p:nvCxnSpPr>
          <p:cNvPr id="22" name="Connettore 2 21">
            <a:extLst>
              <a:ext uri="{FF2B5EF4-FFF2-40B4-BE49-F238E27FC236}">
                <a16:creationId xmlns:a16="http://schemas.microsoft.com/office/drawing/2014/main" id="{2D0F067B-E306-93D6-09E8-A9BC62E516CC}"/>
              </a:ext>
            </a:extLst>
          </p:cNvPr>
          <p:cNvCxnSpPr>
            <a:cxnSpLocks/>
          </p:cNvCxnSpPr>
          <p:nvPr/>
        </p:nvCxnSpPr>
        <p:spPr bwMode="auto">
          <a:xfrm flipV="1">
            <a:off x="1043608" y="2681259"/>
            <a:ext cx="0" cy="1003488"/>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cxnSp>
        <p:nvCxnSpPr>
          <p:cNvPr id="25" name="Connettore 2 24">
            <a:extLst>
              <a:ext uri="{FF2B5EF4-FFF2-40B4-BE49-F238E27FC236}">
                <a16:creationId xmlns:a16="http://schemas.microsoft.com/office/drawing/2014/main" id="{904E9F9C-2095-E26C-12D9-0AF6E1010F72}"/>
              </a:ext>
            </a:extLst>
          </p:cNvPr>
          <p:cNvCxnSpPr>
            <a:cxnSpLocks/>
          </p:cNvCxnSpPr>
          <p:nvPr/>
        </p:nvCxnSpPr>
        <p:spPr bwMode="auto">
          <a:xfrm flipV="1">
            <a:off x="2771800" y="2681259"/>
            <a:ext cx="0" cy="284191"/>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sp>
        <p:nvSpPr>
          <p:cNvPr id="28" name="CasellaDiTesto 27">
            <a:extLst>
              <a:ext uri="{FF2B5EF4-FFF2-40B4-BE49-F238E27FC236}">
                <a16:creationId xmlns:a16="http://schemas.microsoft.com/office/drawing/2014/main" id="{6871EB18-05C5-41A1-C30C-5B48CA2B6512}"/>
              </a:ext>
            </a:extLst>
          </p:cNvPr>
          <p:cNvSpPr txBox="1"/>
          <p:nvPr/>
        </p:nvSpPr>
        <p:spPr>
          <a:xfrm>
            <a:off x="899592" y="3440033"/>
            <a:ext cx="2500406" cy="276999"/>
          </a:xfrm>
          <a:prstGeom prst="rect">
            <a:avLst/>
          </a:prstGeom>
          <a:noFill/>
        </p:spPr>
        <p:txBody>
          <a:bodyPr wrap="square" rtlCol="0">
            <a:spAutoFit/>
          </a:bodyPr>
          <a:lstStyle/>
          <a:p>
            <a:pPr algn="ctr"/>
            <a:r>
              <a:rPr lang="it-IT" sz="1200" b="1" dirty="0"/>
              <a:t>ANNULLA E SOSTITUISCE</a:t>
            </a:r>
          </a:p>
        </p:txBody>
      </p:sp>
      <p:sp>
        <p:nvSpPr>
          <p:cNvPr id="29" name="CasellaDiTesto 28">
            <a:extLst>
              <a:ext uri="{FF2B5EF4-FFF2-40B4-BE49-F238E27FC236}">
                <a16:creationId xmlns:a16="http://schemas.microsoft.com/office/drawing/2014/main" id="{1EB851F4-30C1-02C6-44D8-D20621F58F23}"/>
              </a:ext>
            </a:extLst>
          </p:cNvPr>
          <p:cNvSpPr txBox="1"/>
          <p:nvPr/>
        </p:nvSpPr>
        <p:spPr>
          <a:xfrm>
            <a:off x="2699792" y="4149080"/>
            <a:ext cx="1276270" cy="284191"/>
          </a:xfrm>
          <a:prstGeom prst="rect">
            <a:avLst/>
          </a:prstGeom>
          <a:noFill/>
        </p:spPr>
        <p:txBody>
          <a:bodyPr wrap="square" rtlCol="0">
            <a:spAutoFit/>
          </a:bodyPr>
          <a:lstStyle/>
          <a:p>
            <a:pPr algn="ctr"/>
            <a:r>
              <a:rPr lang="it-IT" sz="1200" b="1" dirty="0"/>
              <a:t>MODIFICA</a:t>
            </a:r>
          </a:p>
        </p:txBody>
      </p:sp>
      <p:cxnSp>
        <p:nvCxnSpPr>
          <p:cNvPr id="30" name="Connettore 2 29">
            <a:extLst>
              <a:ext uri="{FF2B5EF4-FFF2-40B4-BE49-F238E27FC236}">
                <a16:creationId xmlns:a16="http://schemas.microsoft.com/office/drawing/2014/main" id="{F858A667-2A83-69D7-2B66-41EBA21E10EF}"/>
              </a:ext>
            </a:extLst>
          </p:cNvPr>
          <p:cNvCxnSpPr>
            <a:cxnSpLocks/>
          </p:cNvCxnSpPr>
          <p:nvPr/>
        </p:nvCxnSpPr>
        <p:spPr bwMode="auto">
          <a:xfrm flipV="1">
            <a:off x="2780636" y="4149080"/>
            <a:ext cx="0" cy="284191"/>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cxnSp>
        <p:nvCxnSpPr>
          <p:cNvPr id="31" name="Connettore 2 30">
            <a:extLst>
              <a:ext uri="{FF2B5EF4-FFF2-40B4-BE49-F238E27FC236}">
                <a16:creationId xmlns:a16="http://schemas.microsoft.com/office/drawing/2014/main" id="{6A2E0DFF-8EE1-0649-975B-51BEE92F43B1}"/>
              </a:ext>
            </a:extLst>
          </p:cNvPr>
          <p:cNvCxnSpPr>
            <a:cxnSpLocks/>
          </p:cNvCxnSpPr>
          <p:nvPr/>
        </p:nvCxnSpPr>
        <p:spPr bwMode="auto">
          <a:xfrm flipV="1">
            <a:off x="1063482" y="4136407"/>
            <a:ext cx="0" cy="1003488"/>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sp>
        <p:nvSpPr>
          <p:cNvPr id="32" name="CasellaDiTesto 31">
            <a:extLst>
              <a:ext uri="{FF2B5EF4-FFF2-40B4-BE49-F238E27FC236}">
                <a16:creationId xmlns:a16="http://schemas.microsoft.com/office/drawing/2014/main" id="{D314DFE9-1174-2169-AF9A-27FC97DBE79B}"/>
              </a:ext>
            </a:extLst>
          </p:cNvPr>
          <p:cNvSpPr txBox="1"/>
          <p:nvPr/>
        </p:nvSpPr>
        <p:spPr>
          <a:xfrm>
            <a:off x="919466" y="4873001"/>
            <a:ext cx="1276270" cy="284191"/>
          </a:xfrm>
          <a:prstGeom prst="rect">
            <a:avLst/>
          </a:prstGeom>
          <a:noFill/>
        </p:spPr>
        <p:txBody>
          <a:bodyPr wrap="square" rtlCol="0">
            <a:spAutoFit/>
          </a:bodyPr>
          <a:lstStyle/>
          <a:p>
            <a:pPr algn="ctr"/>
            <a:r>
              <a:rPr lang="it-IT" sz="1200" b="1" dirty="0"/>
              <a:t>MODIFICA</a:t>
            </a:r>
          </a:p>
        </p:txBody>
      </p:sp>
    </p:spTree>
    <p:extLst>
      <p:ext uri="{BB962C8B-B14F-4D97-AF65-F5344CB8AC3E}">
        <p14:creationId xmlns:p14="http://schemas.microsoft.com/office/powerpoint/2010/main" val="179540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AB37-7589-01A3-DAD8-972AE5C917D3}"/>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6D3C9C37-7248-3D06-651D-C118389E0D0E}"/>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Impatto della CSRD sui bilanci</a:t>
            </a:r>
          </a:p>
        </p:txBody>
      </p:sp>
      <p:sp>
        <p:nvSpPr>
          <p:cNvPr id="40964" name="Segnaposto contenuto 4">
            <a:extLst>
              <a:ext uri="{FF2B5EF4-FFF2-40B4-BE49-F238E27FC236}">
                <a16:creationId xmlns:a16="http://schemas.microsoft.com/office/drawing/2014/main" id="{44B99185-CBA7-7B2C-C1ED-25A586D1CDB7}"/>
              </a:ext>
            </a:extLst>
          </p:cNvPr>
          <p:cNvSpPr txBox="1">
            <a:spLocks noChangeArrowheads="1"/>
          </p:cNvSpPr>
          <p:nvPr/>
        </p:nvSpPr>
        <p:spPr bwMode="auto">
          <a:xfrm>
            <a:off x="396626" y="1052736"/>
            <a:ext cx="8351838" cy="861716"/>
          </a:xfrm>
          <a:prstGeom prst="rect">
            <a:avLst/>
          </a:prstGeom>
          <a:solidFill>
            <a:srgbClr val="FFFF69"/>
          </a:solid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Considera i rischi, opportunità e impatti (IRO) sottesi ai fattori ESG quali elementi imprescindibili della gestione dell’impresa e dunque del sistema di bilancio, sino alla fase della rendicontazione.</a:t>
            </a:r>
          </a:p>
          <a:p>
            <a:pPr>
              <a:buClr>
                <a:srgbClr val="00B050"/>
              </a:buClr>
              <a:buSzPct val="100000"/>
              <a:defRPr/>
            </a:pPr>
            <a:endParaRPr lang="it-IT" altLang="it-IT" dirty="0">
              <a:solidFill>
                <a:srgbClr val="000000"/>
              </a:solidFill>
            </a:endParaRPr>
          </a:p>
        </p:txBody>
      </p:sp>
      <p:sp>
        <p:nvSpPr>
          <p:cNvPr id="2" name="Segnaposto contenuto 4">
            <a:extLst>
              <a:ext uri="{FF2B5EF4-FFF2-40B4-BE49-F238E27FC236}">
                <a16:creationId xmlns:a16="http://schemas.microsoft.com/office/drawing/2014/main" id="{0FB946FD-DBE2-3CD0-95E8-8167DE7A21D3}"/>
              </a:ext>
            </a:extLst>
          </p:cNvPr>
          <p:cNvSpPr txBox="1">
            <a:spLocks noChangeArrowheads="1"/>
          </p:cNvSpPr>
          <p:nvPr/>
        </p:nvSpPr>
        <p:spPr bwMode="auto">
          <a:xfrm>
            <a:off x="428710" y="2852936"/>
            <a:ext cx="8351838" cy="698175"/>
          </a:xfrm>
          <a:prstGeom prst="rect">
            <a:avLst/>
          </a:prstGeom>
          <a:solidFill>
            <a:srgbClr val="FFCC00"/>
          </a:solid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Assegna un maggior peso alle informative </a:t>
            </a:r>
            <a:r>
              <a:rPr lang="it-IT" altLang="it-IT" i="1" dirty="0" err="1">
                <a:solidFill>
                  <a:srgbClr val="000000"/>
                </a:solidFill>
              </a:rPr>
              <a:t>forward</a:t>
            </a:r>
            <a:r>
              <a:rPr lang="it-IT" altLang="it-IT" i="1" dirty="0">
                <a:solidFill>
                  <a:srgbClr val="000000"/>
                </a:solidFill>
              </a:rPr>
              <a:t> </a:t>
            </a:r>
            <a:r>
              <a:rPr lang="it-IT" altLang="it-IT" i="1" dirty="0" err="1">
                <a:solidFill>
                  <a:srgbClr val="000000"/>
                </a:solidFill>
              </a:rPr>
              <a:t>looking</a:t>
            </a:r>
            <a:r>
              <a:rPr lang="it-IT" altLang="it-IT" dirty="0">
                <a:solidFill>
                  <a:srgbClr val="000000"/>
                </a:solidFill>
              </a:rPr>
              <a:t>, che non erano propria del (o quanto meno caratterizzante il) bilancio d’esercizio.</a:t>
            </a:r>
          </a:p>
        </p:txBody>
      </p:sp>
      <p:sp>
        <p:nvSpPr>
          <p:cNvPr id="3" name="Segnaposto contenuto 4">
            <a:extLst>
              <a:ext uri="{FF2B5EF4-FFF2-40B4-BE49-F238E27FC236}">
                <a16:creationId xmlns:a16="http://schemas.microsoft.com/office/drawing/2014/main" id="{4161D4A0-7331-76B4-A1A8-A239DBAB229F}"/>
              </a:ext>
            </a:extLst>
          </p:cNvPr>
          <p:cNvSpPr txBox="1">
            <a:spLocks noChangeArrowheads="1"/>
          </p:cNvSpPr>
          <p:nvPr/>
        </p:nvSpPr>
        <p:spPr bwMode="auto">
          <a:xfrm>
            <a:off x="428710" y="2060848"/>
            <a:ext cx="8351838" cy="698175"/>
          </a:xfrm>
          <a:prstGeom prst="rect">
            <a:avLst/>
          </a:prstGeom>
          <a:solidFill>
            <a:schemeClr val="bg2">
              <a:lumMod val="20000"/>
              <a:lumOff val="80000"/>
            </a:schemeClr>
          </a:solid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Specifica, rinviando agli ESRS, le informazioni che le imprese sono tenute a comunicare per ciascuno dei profili ESG della sostenibilità.</a:t>
            </a:r>
          </a:p>
        </p:txBody>
      </p:sp>
      <p:sp>
        <p:nvSpPr>
          <p:cNvPr id="4" name="Segnaposto contenuto 4">
            <a:extLst>
              <a:ext uri="{FF2B5EF4-FFF2-40B4-BE49-F238E27FC236}">
                <a16:creationId xmlns:a16="http://schemas.microsoft.com/office/drawing/2014/main" id="{22141B5F-0D45-BC81-5B18-A7F98406BB5E}"/>
              </a:ext>
            </a:extLst>
          </p:cNvPr>
          <p:cNvSpPr txBox="1">
            <a:spLocks noChangeArrowheads="1"/>
          </p:cNvSpPr>
          <p:nvPr/>
        </p:nvSpPr>
        <p:spPr bwMode="auto">
          <a:xfrm>
            <a:off x="396626" y="3717032"/>
            <a:ext cx="8351838" cy="698175"/>
          </a:xfrm>
          <a:prstGeom prst="rect">
            <a:avLst/>
          </a:prstGeom>
          <a:solidFill>
            <a:srgbClr val="AAFCB8"/>
          </a:solid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Prevede che le informative di sostenibilità siano riportate in una specifica sezione della Relazione sulla gestione.</a:t>
            </a:r>
          </a:p>
        </p:txBody>
      </p:sp>
      <p:sp>
        <p:nvSpPr>
          <p:cNvPr id="5" name="Segnaposto contenuto 4">
            <a:extLst>
              <a:ext uri="{FF2B5EF4-FFF2-40B4-BE49-F238E27FC236}">
                <a16:creationId xmlns:a16="http://schemas.microsoft.com/office/drawing/2014/main" id="{160024B1-D65C-FB39-B6A5-157FF054B5D0}"/>
              </a:ext>
            </a:extLst>
          </p:cNvPr>
          <p:cNvSpPr txBox="1">
            <a:spLocks noChangeArrowheads="1"/>
          </p:cNvSpPr>
          <p:nvPr/>
        </p:nvSpPr>
        <p:spPr bwMode="auto">
          <a:xfrm>
            <a:off x="428710" y="4581127"/>
            <a:ext cx="8351838" cy="1636659"/>
          </a:xfrm>
          <a:prstGeom prst="rect">
            <a:avLst/>
          </a:prstGeom>
          <a:solidFill>
            <a:srgbClr val="AAFCB8"/>
          </a:solid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Introduce, per le imprese di grandi dimensioni e le PMI quotate, l’informativa sugli </a:t>
            </a:r>
            <a:r>
              <a:rPr lang="it-IT" altLang="it-IT" i="1" dirty="0" err="1">
                <a:solidFill>
                  <a:srgbClr val="000000"/>
                </a:solidFill>
              </a:rPr>
              <a:t>intangible</a:t>
            </a:r>
            <a:r>
              <a:rPr lang="it-IT" altLang="it-IT" dirty="0">
                <a:solidFill>
                  <a:srgbClr val="000000"/>
                </a:solidFill>
              </a:rPr>
              <a:t>, prevedendo che la relazione sulla gestione dia conto delle risorse immateriali essenziali e spieghi in che modo il modello aziendale dell'impresa dipende fondamentalmente da tali risorse e come tali risorse costituiscono una fonte di creazione del valore per l'impresa (art. 19 AD ripreso da D. Lgs. 125/2024)</a:t>
            </a:r>
          </a:p>
        </p:txBody>
      </p:sp>
    </p:spTree>
    <p:extLst>
      <p:ext uri="{BB962C8B-B14F-4D97-AF65-F5344CB8AC3E}">
        <p14:creationId xmlns:p14="http://schemas.microsoft.com/office/powerpoint/2010/main" val="124938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D5BF0D-8A70-4A2C-9BB4-27B5EC07A683}"/>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Modifiche Accounting Directive</a:t>
            </a:r>
          </a:p>
        </p:txBody>
      </p:sp>
      <p:sp>
        <p:nvSpPr>
          <p:cNvPr id="2" name="Rettangolo con angoli arrotondati 1">
            <a:extLst>
              <a:ext uri="{FF2B5EF4-FFF2-40B4-BE49-F238E27FC236}">
                <a16:creationId xmlns:a16="http://schemas.microsoft.com/office/drawing/2014/main" id="{2BE692EE-3832-C4EC-3FE7-5F55688414B7}"/>
              </a:ext>
            </a:extLst>
          </p:cNvPr>
          <p:cNvSpPr/>
          <p:nvPr/>
        </p:nvSpPr>
        <p:spPr bwMode="auto">
          <a:xfrm>
            <a:off x="3563888" y="1533364"/>
            <a:ext cx="3096344" cy="143177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lnSpcReduction="10000"/>
          </a:bodyPr>
          <a:lstStyle/>
          <a:p>
            <a:pPr marL="0" marR="0" indent="0" defTabSz="914400" rtl="0" eaLnBrk="1" fontAlgn="base" latinLnBrk="0" hangingPunct="1">
              <a:lnSpc>
                <a:spcPct val="100000"/>
              </a:lnSpc>
              <a:spcBef>
                <a:spcPct val="0"/>
              </a:spcBef>
              <a:spcAft>
                <a:spcPct val="0"/>
              </a:spcAft>
              <a:buClrTx/>
              <a:buSzTx/>
              <a:buFontTx/>
              <a:buNone/>
              <a:tabLst/>
            </a:pPr>
            <a:r>
              <a:rPr lang="it-IT" sz="1600" b="1" dirty="0"/>
              <a:t>Introduce</a:t>
            </a:r>
            <a:r>
              <a:rPr lang="it-IT" sz="1600" dirty="0"/>
              <a:t> art. 19 bis dal titolo «Dichiarazione di carattere non finanziario» e art. 29 bis «Dichiarazione consolidata di carattere non finanziario»</a:t>
            </a:r>
            <a:endParaRPr kumimoji="0" lang="it-IT" sz="1600" b="0" i="0" u="none" strike="noStrike" cap="none" normalizeH="0" baseline="0" dirty="0">
              <a:ln>
                <a:noFill/>
              </a:ln>
              <a:solidFill>
                <a:schemeClr val="tx1"/>
              </a:solidFill>
              <a:effectLst/>
              <a:latin typeface="Times New Roman" pitchFamily="18" charset="0"/>
            </a:endParaRPr>
          </a:p>
        </p:txBody>
      </p:sp>
      <p:sp>
        <p:nvSpPr>
          <p:cNvPr id="3" name="Rettangolo con angoli arrotondati 2">
            <a:extLst>
              <a:ext uri="{FF2B5EF4-FFF2-40B4-BE49-F238E27FC236}">
                <a16:creationId xmlns:a16="http://schemas.microsoft.com/office/drawing/2014/main" id="{2300E310-7193-F856-1D66-AEE8736FD602}"/>
              </a:ext>
            </a:extLst>
          </p:cNvPr>
          <p:cNvSpPr/>
          <p:nvPr/>
        </p:nvSpPr>
        <p:spPr bwMode="auto">
          <a:xfrm>
            <a:off x="467544" y="1637184"/>
            <a:ext cx="2600672" cy="122413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t>DIRETTIVA 95</a:t>
            </a:r>
            <a:br>
              <a:rPr lang="it-IT" dirty="0"/>
            </a:br>
            <a:r>
              <a:rPr lang="it-IT" dirty="0"/>
              <a:t>NFRD</a:t>
            </a:r>
            <a:endParaRPr kumimoji="0" lang="it-IT" sz="2400" b="0" i="0" u="none" strike="noStrike" cap="none" normalizeH="0" baseline="0" dirty="0">
              <a:ln>
                <a:noFill/>
              </a:ln>
              <a:solidFill>
                <a:schemeClr val="tx1"/>
              </a:solidFill>
              <a:effectLst/>
              <a:latin typeface="Times New Roman" pitchFamily="18" charset="0"/>
            </a:endParaRPr>
          </a:p>
        </p:txBody>
      </p:sp>
      <p:sp>
        <p:nvSpPr>
          <p:cNvPr id="5" name="Rettangolo con angoli arrotondati 4">
            <a:extLst>
              <a:ext uri="{FF2B5EF4-FFF2-40B4-BE49-F238E27FC236}">
                <a16:creationId xmlns:a16="http://schemas.microsoft.com/office/drawing/2014/main" id="{58C0619F-A83C-0CC5-ABBA-FFF35DA6FF12}"/>
              </a:ext>
            </a:extLst>
          </p:cNvPr>
          <p:cNvSpPr/>
          <p:nvPr/>
        </p:nvSpPr>
        <p:spPr bwMode="auto">
          <a:xfrm>
            <a:off x="467544" y="4149080"/>
            <a:ext cx="2600672" cy="122413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t>DIRETTIVA 2464</a:t>
            </a:r>
            <a:br>
              <a:rPr lang="it-IT" dirty="0"/>
            </a:br>
            <a:r>
              <a:rPr lang="it-IT" dirty="0"/>
              <a:t>CSRD</a:t>
            </a:r>
            <a:endParaRPr kumimoji="0" lang="it-IT" sz="2400" b="0" i="0" u="none" strike="noStrike" cap="none" normalizeH="0" baseline="0" dirty="0">
              <a:ln>
                <a:noFill/>
              </a:ln>
              <a:solidFill>
                <a:schemeClr val="tx1"/>
              </a:solidFill>
              <a:effectLst/>
              <a:latin typeface="Times New Roman" pitchFamily="18" charset="0"/>
            </a:endParaRPr>
          </a:p>
        </p:txBody>
      </p:sp>
      <p:sp>
        <p:nvSpPr>
          <p:cNvPr id="6" name="Rettangolo con angoli arrotondati 5">
            <a:extLst>
              <a:ext uri="{FF2B5EF4-FFF2-40B4-BE49-F238E27FC236}">
                <a16:creationId xmlns:a16="http://schemas.microsoft.com/office/drawing/2014/main" id="{483E6488-41E2-017A-3E43-BEF0EE41D37D}"/>
              </a:ext>
            </a:extLst>
          </p:cNvPr>
          <p:cNvSpPr/>
          <p:nvPr/>
        </p:nvSpPr>
        <p:spPr bwMode="auto">
          <a:xfrm>
            <a:off x="3563888" y="3429000"/>
            <a:ext cx="3096344" cy="266429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it-IT" sz="1200" b="1" dirty="0"/>
              <a:t>Sostituisce </a:t>
            </a:r>
            <a:r>
              <a:rPr lang="it-IT" sz="1200" dirty="0"/>
              <a:t>art. 19 bis e 29 bis che diventano rispettivamente «Rendicontazione di sostenibilità» e «Rendicontazione consolidata di sostenibilità»</a:t>
            </a:r>
          </a:p>
          <a:p>
            <a:pPr marL="0" marR="0" indent="0"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Times New Roman" pitchFamily="18" charset="0"/>
              </a:rPr>
              <a:t>Introduce</a:t>
            </a:r>
            <a:r>
              <a:rPr kumimoji="0" lang="it-IT" sz="1200" b="0" i="0" u="none" strike="noStrike" cap="none" normalizeH="0" baseline="0" dirty="0">
                <a:ln>
                  <a:noFill/>
                </a:ln>
                <a:solidFill>
                  <a:schemeClr val="tx1"/>
                </a:solidFill>
                <a:effectLst/>
                <a:latin typeface="Times New Roman" pitchFamily="18" charset="0"/>
              </a:rPr>
              <a:t> nuovo Capo 6 </a:t>
            </a:r>
            <a:r>
              <a:rPr lang="it-IT" sz="1200" dirty="0"/>
              <a:t>bis e in particolare </a:t>
            </a:r>
            <a:r>
              <a:rPr kumimoji="0" lang="it-IT" sz="1200" b="0" i="0" u="none" strike="noStrike" cap="none" normalizeH="0" baseline="0" dirty="0">
                <a:ln>
                  <a:noFill/>
                </a:ln>
                <a:solidFill>
                  <a:schemeClr val="tx1"/>
                </a:solidFill>
                <a:effectLst/>
                <a:latin typeface="Times New Roman" pitchFamily="18" charset="0"/>
              </a:rPr>
              <a:t>art. </a:t>
            </a:r>
            <a:r>
              <a:rPr lang="it-IT" sz="1200" dirty="0"/>
              <a:t>2</a:t>
            </a:r>
            <a:r>
              <a:rPr kumimoji="0" lang="it-IT" sz="1200" b="0" i="0" u="none" strike="noStrike" cap="none" normalizeH="0" baseline="0" dirty="0">
                <a:ln>
                  <a:noFill/>
                </a:ln>
                <a:solidFill>
                  <a:schemeClr val="tx1"/>
                </a:solidFill>
                <a:effectLst/>
                <a:latin typeface="Times New Roman" pitchFamily="18" charset="0"/>
              </a:rPr>
              <a:t>9</a:t>
            </a:r>
            <a:r>
              <a:rPr lang="it-IT" sz="1200" dirty="0"/>
              <a:t> ter «Principi di rendicontazione di sostenibilità»; art. 29 quater «Principi di rendicontazione di sostenibilità per le PMI»; art. 29 quinquies «Formato elettronico unico di comunicazione»</a:t>
            </a:r>
          </a:p>
        </p:txBody>
      </p:sp>
      <p:cxnSp>
        <p:nvCxnSpPr>
          <p:cNvPr id="8" name="Connettore 2 7">
            <a:extLst>
              <a:ext uri="{FF2B5EF4-FFF2-40B4-BE49-F238E27FC236}">
                <a16:creationId xmlns:a16="http://schemas.microsoft.com/office/drawing/2014/main" id="{96DA3283-453F-C1FB-FBF2-54604598954B}"/>
              </a:ext>
            </a:extLst>
          </p:cNvPr>
          <p:cNvCxnSpPr>
            <a:cxnSpLocks/>
            <a:endCxn id="2" idx="1"/>
          </p:cNvCxnSpPr>
          <p:nvPr/>
        </p:nvCxnSpPr>
        <p:spPr bwMode="auto">
          <a:xfrm>
            <a:off x="3068216" y="2249252"/>
            <a:ext cx="49567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Connettore 2 9">
            <a:extLst>
              <a:ext uri="{FF2B5EF4-FFF2-40B4-BE49-F238E27FC236}">
                <a16:creationId xmlns:a16="http://schemas.microsoft.com/office/drawing/2014/main" id="{A913E4EE-C397-9B63-CEAE-77D3772EC4EB}"/>
              </a:ext>
            </a:extLst>
          </p:cNvPr>
          <p:cNvCxnSpPr>
            <a:cxnSpLocks/>
            <a:stCxn id="5" idx="3"/>
            <a:endCxn id="6" idx="1"/>
          </p:cNvCxnSpPr>
          <p:nvPr/>
        </p:nvCxnSpPr>
        <p:spPr bwMode="auto">
          <a:xfrm>
            <a:off x="3068216" y="4761148"/>
            <a:ext cx="49567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Rettangolo con angoli arrotondati 10">
            <a:extLst>
              <a:ext uri="{FF2B5EF4-FFF2-40B4-BE49-F238E27FC236}">
                <a16:creationId xmlns:a16="http://schemas.microsoft.com/office/drawing/2014/main" id="{FF7A6472-03A5-D0CC-2ECD-573E04C7A961}"/>
              </a:ext>
            </a:extLst>
          </p:cNvPr>
          <p:cNvSpPr/>
          <p:nvPr/>
        </p:nvSpPr>
        <p:spPr bwMode="auto">
          <a:xfrm>
            <a:off x="7126438" y="1757899"/>
            <a:ext cx="1440160" cy="98270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t>D. LGS.</a:t>
            </a:r>
            <a:br>
              <a:rPr lang="it-IT" dirty="0"/>
            </a:br>
            <a:r>
              <a:rPr lang="it-IT" dirty="0"/>
              <a:t>254/2016</a:t>
            </a:r>
            <a:endParaRPr kumimoji="0" lang="it-IT" sz="2400" b="0" i="0" u="none" strike="noStrike" cap="none" normalizeH="0" baseline="0" dirty="0">
              <a:ln>
                <a:noFill/>
              </a:ln>
              <a:solidFill>
                <a:schemeClr val="tx1"/>
              </a:solidFill>
              <a:effectLst/>
              <a:latin typeface="Times New Roman" pitchFamily="18" charset="0"/>
            </a:endParaRPr>
          </a:p>
        </p:txBody>
      </p:sp>
      <p:sp>
        <p:nvSpPr>
          <p:cNvPr id="12" name="Rettangolo con angoli arrotondati 11">
            <a:extLst>
              <a:ext uri="{FF2B5EF4-FFF2-40B4-BE49-F238E27FC236}">
                <a16:creationId xmlns:a16="http://schemas.microsoft.com/office/drawing/2014/main" id="{7680E5D1-8B77-B19B-8911-7037D95F293A}"/>
              </a:ext>
            </a:extLst>
          </p:cNvPr>
          <p:cNvSpPr/>
          <p:nvPr/>
        </p:nvSpPr>
        <p:spPr bwMode="auto">
          <a:xfrm>
            <a:off x="7126438" y="4269795"/>
            <a:ext cx="1440160" cy="98270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t>D. LGS.</a:t>
            </a:r>
            <a:br>
              <a:rPr lang="it-IT" dirty="0"/>
            </a:br>
            <a:r>
              <a:rPr lang="it-IT" dirty="0"/>
              <a:t>125/2024</a:t>
            </a:r>
            <a:endParaRPr kumimoji="0" lang="it-IT" sz="2400" b="0" i="0" u="none" strike="noStrike" cap="none" normalizeH="0" baseline="0" dirty="0">
              <a:ln>
                <a:noFill/>
              </a:ln>
              <a:solidFill>
                <a:schemeClr val="tx1"/>
              </a:solidFill>
              <a:effectLst/>
              <a:latin typeface="Times New Roman" pitchFamily="18" charset="0"/>
            </a:endParaRPr>
          </a:p>
        </p:txBody>
      </p:sp>
      <p:cxnSp>
        <p:nvCxnSpPr>
          <p:cNvPr id="7" name="Connettore 2 6">
            <a:extLst>
              <a:ext uri="{FF2B5EF4-FFF2-40B4-BE49-F238E27FC236}">
                <a16:creationId xmlns:a16="http://schemas.microsoft.com/office/drawing/2014/main" id="{31C15739-F2C4-32B8-6029-0EBF9DA02E3F}"/>
              </a:ext>
            </a:extLst>
          </p:cNvPr>
          <p:cNvCxnSpPr>
            <a:cxnSpLocks/>
          </p:cNvCxnSpPr>
          <p:nvPr/>
        </p:nvCxnSpPr>
        <p:spPr bwMode="auto">
          <a:xfrm>
            <a:off x="6630766" y="2249252"/>
            <a:ext cx="49567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nettore 2 8">
            <a:extLst>
              <a:ext uri="{FF2B5EF4-FFF2-40B4-BE49-F238E27FC236}">
                <a16:creationId xmlns:a16="http://schemas.microsoft.com/office/drawing/2014/main" id="{0D341663-01BC-9536-218A-49CF926D76DA}"/>
              </a:ext>
            </a:extLst>
          </p:cNvPr>
          <p:cNvCxnSpPr>
            <a:cxnSpLocks/>
          </p:cNvCxnSpPr>
          <p:nvPr/>
        </p:nvCxnSpPr>
        <p:spPr bwMode="auto">
          <a:xfrm>
            <a:off x="6630766" y="4752109"/>
            <a:ext cx="49567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8128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1B84-86CC-8E05-0205-D63558C21BA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E06039-EFA9-69AA-114C-052F5C4407D7}"/>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Il nuovo art. 19 bis «Rendicontazione di sostenibilità» della Direttiva Contabile </a:t>
            </a:r>
          </a:p>
        </p:txBody>
      </p:sp>
      <p:sp>
        <p:nvSpPr>
          <p:cNvPr id="9" name="CasellaDiTesto 8">
            <a:extLst>
              <a:ext uri="{FF2B5EF4-FFF2-40B4-BE49-F238E27FC236}">
                <a16:creationId xmlns:a16="http://schemas.microsoft.com/office/drawing/2014/main" id="{FAF36E96-57DA-9A13-F8EF-032CE402FC6E}"/>
              </a:ext>
            </a:extLst>
          </p:cNvPr>
          <p:cNvSpPr txBox="1"/>
          <p:nvPr/>
        </p:nvSpPr>
        <p:spPr>
          <a:xfrm>
            <a:off x="395288" y="1124744"/>
            <a:ext cx="8137649" cy="1154162"/>
          </a:xfrm>
          <a:prstGeom prst="rect">
            <a:avLst/>
          </a:prstGeom>
          <a:noFill/>
          <a:ln>
            <a:solidFill>
              <a:srgbClr val="00B050"/>
            </a:solidFill>
          </a:ln>
        </p:spPr>
        <p:txBody>
          <a:bodyPr wrap="square">
            <a:spAutoFit/>
          </a:bodyPr>
          <a:lstStyle/>
          <a:p>
            <a:pPr marL="539750">
              <a:spcBef>
                <a:spcPts val="600"/>
              </a:spcBef>
              <a:spcAft>
                <a:spcPts val="600"/>
              </a:spcAft>
            </a:pPr>
            <a:r>
              <a:rPr lang="it-IT" sz="2300" dirty="0">
                <a:effectLst/>
                <a:ea typeface="Calibri" panose="020F0502020204030204" pitchFamily="34" charset="0"/>
              </a:rPr>
              <a:t>Definisce il più ampio quadro della comunicazione societaria sulla sostenibilità (denominato «</a:t>
            </a:r>
            <a:r>
              <a:rPr lang="it-IT" sz="2300" dirty="0" err="1">
                <a:effectLst/>
                <a:highlight>
                  <a:srgbClr val="00FFFF"/>
                </a:highlight>
                <a:ea typeface="Calibri" panose="020F0502020204030204" pitchFamily="34" charset="0"/>
              </a:rPr>
              <a:t>Sustainabily</a:t>
            </a:r>
            <a:r>
              <a:rPr lang="it-IT" sz="2300" dirty="0">
                <a:effectLst/>
                <a:highlight>
                  <a:srgbClr val="00FFFF"/>
                </a:highlight>
                <a:ea typeface="Calibri" panose="020F0502020204030204" pitchFamily="34" charset="0"/>
              </a:rPr>
              <a:t> Statement</a:t>
            </a:r>
            <a:r>
              <a:rPr lang="it-IT" sz="2300" dirty="0">
                <a:effectLst/>
                <a:ea typeface="Calibri" panose="020F0502020204030204" pitchFamily="34" charset="0"/>
              </a:rPr>
              <a:t>»), che </a:t>
            </a:r>
            <a:r>
              <a:rPr lang="it-IT" sz="2300" dirty="0">
                <a:ea typeface="Calibri" panose="020F0502020204030204" pitchFamily="34" charset="0"/>
              </a:rPr>
              <a:t>è andato </a:t>
            </a:r>
            <a:r>
              <a:rPr lang="it-IT" sz="2300" dirty="0">
                <a:effectLst/>
                <a:ea typeface="Calibri" panose="020F0502020204030204" pitchFamily="34" charset="0"/>
              </a:rPr>
              <a:t>a sostituire la DNF.</a:t>
            </a:r>
          </a:p>
        </p:txBody>
      </p:sp>
      <p:sp>
        <p:nvSpPr>
          <p:cNvPr id="2" name="Parentesi graffa chiusa 1">
            <a:extLst>
              <a:ext uri="{FF2B5EF4-FFF2-40B4-BE49-F238E27FC236}">
                <a16:creationId xmlns:a16="http://schemas.microsoft.com/office/drawing/2014/main" id="{C4F666EE-5D36-1CD3-C7BE-A13DD8A99985}"/>
              </a:ext>
            </a:extLst>
          </p:cNvPr>
          <p:cNvSpPr/>
          <p:nvPr/>
        </p:nvSpPr>
        <p:spPr bwMode="auto">
          <a:xfrm>
            <a:off x="7945429" y="2495600"/>
            <a:ext cx="338556" cy="3453680"/>
          </a:xfrm>
          <a:prstGeom prst="rightBrace">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sp>
        <p:nvSpPr>
          <p:cNvPr id="3" name="CasellaDiTesto 2">
            <a:extLst>
              <a:ext uri="{FF2B5EF4-FFF2-40B4-BE49-F238E27FC236}">
                <a16:creationId xmlns:a16="http://schemas.microsoft.com/office/drawing/2014/main" id="{1DCA5023-E221-F62A-ADEE-4870FAA8DA74}"/>
              </a:ext>
            </a:extLst>
          </p:cNvPr>
          <p:cNvSpPr txBox="1"/>
          <p:nvPr/>
        </p:nvSpPr>
        <p:spPr>
          <a:xfrm rot="5400000">
            <a:off x="7317364" y="4053163"/>
            <a:ext cx="2312493" cy="338554"/>
          </a:xfrm>
          <a:prstGeom prst="rect">
            <a:avLst/>
          </a:prstGeom>
          <a:noFill/>
          <a:ln>
            <a:noFill/>
          </a:ln>
        </p:spPr>
        <p:txBody>
          <a:bodyPr wrap="none" rtlCol="0">
            <a:spAutoFit/>
          </a:bodyPr>
          <a:lstStyle/>
          <a:p>
            <a:r>
              <a:rPr lang="it-IT" sz="1600" dirty="0">
                <a:solidFill>
                  <a:srgbClr val="C00000"/>
                </a:solidFill>
              </a:rPr>
              <a:t>«DOPPIA RILEVANZA»</a:t>
            </a:r>
          </a:p>
        </p:txBody>
      </p:sp>
      <p:sp>
        <p:nvSpPr>
          <p:cNvPr id="5" name="CasellaDiTesto 4">
            <a:extLst>
              <a:ext uri="{FF2B5EF4-FFF2-40B4-BE49-F238E27FC236}">
                <a16:creationId xmlns:a16="http://schemas.microsoft.com/office/drawing/2014/main" id="{80571769-8C40-530F-916B-0150C492994C}"/>
              </a:ext>
            </a:extLst>
          </p:cNvPr>
          <p:cNvSpPr txBox="1"/>
          <p:nvPr/>
        </p:nvSpPr>
        <p:spPr>
          <a:xfrm>
            <a:off x="363773" y="2420888"/>
            <a:ext cx="7417073" cy="2215991"/>
          </a:xfrm>
          <a:prstGeom prst="rect">
            <a:avLst/>
          </a:prstGeom>
          <a:noFill/>
          <a:ln>
            <a:solidFill>
              <a:srgbClr val="00B050"/>
            </a:solidFill>
          </a:ln>
        </p:spPr>
        <p:txBody>
          <a:bodyPr wrap="square">
            <a:spAutoFit/>
          </a:bodyPr>
          <a:lstStyle/>
          <a:p>
            <a:pPr marL="539750">
              <a:spcBef>
                <a:spcPts val="600"/>
              </a:spcBef>
              <a:spcAft>
                <a:spcPts val="600"/>
              </a:spcAft>
            </a:pPr>
            <a:r>
              <a:rPr lang="it-IT" sz="2300" u="sng" dirty="0">
                <a:ea typeface="Calibri" panose="020F0502020204030204" pitchFamily="34" charset="0"/>
              </a:rPr>
              <a:t>Comma 1</a:t>
            </a:r>
            <a:r>
              <a:rPr lang="it-IT" sz="2300" dirty="0">
                <a:ea typeface="Calibri" panose="020F0502020204030204" pitchFamily="34" charset="0"/>
              </a:rPr>
              <a:t> </a:t>
            </a:r>
            <a:r>
              <a:rPr lang="it-IT" sz="2300" dirty="0">
                <a:ea typeface="Calibri" panose="020F0502020204030204" pitchFamily="34" charset="0"/>
                <a:sym typeface="Wingdings" panose="05000000000000000000" pitchFamily="2" charset="2"/>
              </a:rPr>
              <a:t> </a:t>
            </a:r>
            <a:r>
              <a:rPr lang="it-IT" sz="2300" dirty="0">
                <a:ea typeface="Calibri" panose="020F0502020204030204" pitchFamily="34" charset="0"/>
              </a:rPr>
              <a:t>la comunicazione dovrà contenere le «</a:t>
            </a:r>
            <a:r>
              <a:rPr lang="it-IT" sz="2300" i="1" dirty="0">
                <a:ea typeface="Calibri" panose="020F0502020204030204" pitchFamily="34" charset="0"/>
              </a:rPr>
              <a:t>informazioni necessarie alla comprensione </a:t>
            </a:r>
            <a:r>
              <a:rPr lang="it-IT" sz="2300" i="1" dirty="0">
                <a:highlight>
                  <a:srgbClr val="AAFCB8"/>
                </a:highlight>
                <a:ea typeface="Calibri" panose="020F0502020204030204" pitchFamily="34" charset="0"/>
              </a:rPr>
              <a:t>dell'impatto dell'impresa sulle questioni di sostenibilità</a:t>
            </a:r>
            <a:r>
              <a:rPr lang="it-IT" sz="2300" i="1" dirty="0">
                <a:ea typeface="Calibri" panose="020F0502020204030204" pitchFamily="34" charset="0"/>
              </a:rPr>
              <a:t>, nonché … alla comprensione del </a:t>
            </a:r>
            <a:r>
              <a:rPr lang="it-IT" sz="2300" i="1" dirty="0">
                <a:highlight>
                  <a:srgbClr val="FFE57F"/>
                </a:highlight>
                <a:ea typeface="Calibri" panose="020F0502020204030204" pitchFamily="34" charset="0"/>
              </a:rPr>
              <a:t>modo in cui le questioni di sostenibilità influiscono sull'andamento dell'impresa</a:t>
            </a:r>
            <a:r>
              <a:rPr lang="it-IT" sz="2300" i="1" dirty="0">
                <a:ea typeface="Calibri" panose="020F0502020204030204" pitchFamily="34" charset="0"/>
              </a:rPr>
              <a:t>, sui suoi risultati e sulla sua situazione</a:t>
            </a:r>
            <a:r>
              <a:rPr lang="it-IT" sz="2300" dirty="0">
                <a:ea typeface="Calibri" panose="020F0502020204030204" pitchFamily="34" charset="0"/>
              </a:rPr>
              <a:t>».</a:t>
            </a:r>
            <a:endParaRPr lang="it-IT" sz="2300" b="0" i="0" u="none" strike="noStrike" baseline="0" dirty="0">
              <a:solidFill>
                <a:srgbClr val="000000"/>
              </a:solidFill>
              <a:latin typeface="Times New Roman" panose="02020603050405020304" pitchFamily="18" charset="0"/>
            </a:endParaRPr>
          </a:p>
        </p:txBody>
      </p:sp>
      <p:sp>
        <p:nvSpPr>
          <p:cNvPr id="6" name="CasellaDiTesto 5">
            <a:extLst>
              <a:ext uri="{FF2B5EF4-FFF2-40B4-BE49-F238E27FC236}">
                <a16:creationId xmlns:a16="http://schemas.microsoft.com/office/drawing/2014/main" id="{9A39A9C1-24F5-CA81-CD4A-0A1289D8CBD8}"/>
              </a:ext>
            </a:extLst>
          </p:cNvPr>
          <p:cNvSpPr txBox="1"/>
          <p:nvPr/>
        </p:nvSpPr>
        <p:spPr>
          <a:xfrm>
            <a:off x="363773" y="4933037"/>
            <a:ext cx="7417073" cy="1154162"/>
          </a:xfrm>
          <a:prstGeom prst="rect">
            <a:avLst/>
          </a:prstGeom>
          <a:solidFill>
            <a:srgbClr val="FFFF66"/>
          </a:solidFill>
          <a:ln>
            <a:solidFill>
              <a:srgbClr val="00B050"/>
            </a:solidFill>
          </a:ln>
        </p:spPr>
        <p:txBody>
          <a:bodyPr wrap="square">
            <a:spAutoFit/>
          </a:bodyPr>
          <a:lstStyle/>
          <a:p>
            <a:pPr marL="539750" algn="ctr">
              <a:spcBef>
                <a:spcPts val="600"/>
              </a:spcBef>
              <a:spcAft>
                <a:spcPts val="600"/>
              </a:spcAft>
            </a:pPr>
            <a:r>
              <a:rPr lang="it-IT" sz="2300" dirty="0">
                <a:ea typeface="Calibri" panose="020F0502020204030204" pitchFamily="34" charset="0"/>
              </a:rPr>
              <a:t>Recepito testualmente da art. 3 comma 1 (rendicontazione individuale) e art. 4 comma 1 (rendicontazione consolidata) del D. Lgs. 125/2024</a:t>
            </a:r>
            <a:endParaRPr lang="it-IT" sz="2300" b="0" i="0" strike="noStrike" baseline="0" dirty="0">
              <a:solidFill>
                <a:srgbClr val="000000"/>
              </a:solidFill>
              <a:latin typeface="Times New Roman" panose="02020603050405020304" pitchFamily="18" charset="0"/>
            </a:endParaRPr>
          </a:p>
        </p:txBody>
      </p:sp>
      <p:cxnSp>
        <p:nvCxnSpPr>
          <p:cNvPr id="8" name="Connettore 2 7">
            <a:extLst>
              <a:ext uri="{FF2B5EF4-FFF2-40B4-BE49-F238E27FC236}">
                <a16:creationId xmlns:a16="http://schemas.microsoft.com/office/drawing/2014/main" id="{FF65B7D0-D28F-B1FE-61C0-10304BDDF414}"/>
              </a:ext>
            </a:extLst>
          </p:cNvPr>
          <p:cNvCxnSpPr>
            <a:stCxn id="5" idx="2"/>
            <a:endCxn id="6" idx="0"/>
          </p:cNvCxnSpPr>
          <p:nvPr/>
        </p:nvCxnSpPr>
        <p:spPr bwMode="auto">
          <a:xfrm flipH="1">
            <a:off x="4072309" y="4636879"/>
            <a:ext cx="1" cy="2961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14150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1C7B9-1872-2FD4-6DD1-BDA424CE00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1EC5A93-5211-23BC-B390-6CD25B47D550}"/>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Il principio della doppia rilevanza</a:t>
            </a:r>
          </a:p>
        </p:txBody>
      </p:sp>
      <p:sp>
        <p:nvSpPr>
          <p:cNvPr id="3" name="CasellaDiTesto 2">
            <a:extLst>
              <a:ext uri="{FF2B5EF4-FFF2-40B4-BE49-F238E27FC236}">
                <a16:creationId xmlns:a16="http://schemas.microsoft.com/office/drawing/2014/main" id="{9BB163BF-1609-4B51-7E6F-971606F3D268}"/>
              </a:ext>
            </a:extLst>
          </p:cNvPr>
          <p:cNvSpPr txBox="1"/>
          <p:nvPr/>
        </p:nvSpPr>
        <p:spPr>
          <a:xfrm>
            <a:off x="4589594" y="1484784"/>
            <a:ext cx="3951767" cy="1384995"/>
          </a:xfrm>
          <a:prstGeom prst="rect">
            <a:avLst/>
          </a:prstGeom>
          <a:noFill/>
        </p:spPr>
        <p:txBody>
          <a:bodyPr wrap="square">
            <a:spAutoFit/>
          </a:bodyPr>
          <a:lstStyle/>
          <a:p>
            <a:pPr>
              <a:spcBef>
                <a:spcPts val="1200"/>
              </a:spcBef>
              <a:defRPr/>
            </a:pPr>
            <a:r>
              <a:rPr lang="it-IT" sz="1400" b="0" i="0" u="none" strike="noStrike" baseline="0" dirty="0">
                <a:solidFill>
                  <a:srgbClr val="000000"/>
                </a:solidFill>
                <a:latin typeface="Arial" panose="020B0604020202020204" pitchFamily="34" charset="0"/>
              </a:rPr>
              <a:t>«Una </a:t>
            </a:r>
            <a:r>
              <a:rPr lang="it-IT" sz="1400" b="1" i="1" u="none" strike="noStrike" baseline="0" dirty="0">
                <a:solidFill>
                  <a:srgbClr val="000000"/>
                </a:solidFill>
                <a:latin typeface="Arial" panose="020B0604020202020204" pitchFamily="34" charset="0"/>
              </a:rPr>
              <a:t>questione di sostenibilità </a:t>
            </a:r>
            <a:r>
              <a:rPr lang="it-IT" sz="1400" b="0" i="0" u="none" strike="noStrike" baseline="0" dirty="0">
                <a:solidFill>
                  <a:srgbClr val="000000"/>
                </a:solidFill>
                <a:latin typeface="Arial" panose="020B0604020202020204" pitchFamily="34" charset="0"/>
              </a:rPr>
              <a:t>è rilevante dal </a:t>
            </a:r>
            <a:r>
              <a:rPr lang="it-IT" sz="1400" b="0" i="0" u="none" strike="noStrike" baseline="0" dirty="0">
                <a:solidFill>
                  <a:srgbClr val="000000"/>
                </a:solidFill>
                <a:highlight>
                  <a:srgbClr val="FFFF69"/>
                </a:highlight>
                <a:latin typeface="Arial" panose="020B0604020202020204" pitchFamily="34" charset="0"/>
              </a:rPr>
              <a:t>punto di vista dell'impatto </a:t>
            </a:r>
            <a:r>
              <a:rPr lang="it-IT" sz="1400" b="0" i="0" u="none" strike="noStrike" baseline="0" dirty="0">
                <a:solidFill>
                  <a:srgbClr val="000000"/>
                </a:solidFill>
                <a:latin typeface="Arial" panose="020B0604020202020204" pitchFamily="34" charset="0"/>
              </a:rPr>
              <a:t>quando riguarda gli </a:t>
            </a:r>
            <a:r>
              <a:rPr lang="it-IT" sz="1400" b="1" i="1" u="none" strike="noStrike" baseline="0" dirty="0">
                <a:solidFill>
                  <a:srgbClr val="000000"/>
                </a:solidFill>
                <a:latin typeface="Arial" panose="020B0604020202020204" pitchFamily="34" charset="0"/>
              </a:rPr>
              <a:t>impatti </a:t>
            </a:r>
            <a:r>
              <a:rPr lang="it-IT" sz="1400" b="0" i="0" u="none" strike="noStrike" baseline="0" dirty="0">
                <a:solidFill>
                  <a:srgbClr val="000000"/>
                </a:solidFill>
                <a:latin typeface="Arial" panose="020B0604020202020204" pitchFamily="34" charset="0"/>
              </a:rPr>
              <a:t>rilevanti dell'impresa, negativi o positivi, effettivi o potenziali, sulle persone o sull'ambiente a breve, medio o lungo termine» (</a:t>
            </a:r>
            <a:r>
              <a:rPr lang="it-IT" sz="1400" b="0" i="0" u="none" strike="noStrike" baseline="0" dirty="0">
                <a:solidFill>
                  <a:srgbClr val="000000"/>
                </a:solidFill>
                <a:highlight>
                  <a:srgbClr val="AAFCB8"/>
                </a:highlight>
                <a:latin typeface="Arial" panose="020B0604020202020204" pitchFamily="34" charset="0"/>
              </a:rPr>
              <a:t>ESRS 1 - 43</a:t>
            </a:r>
            <a:r>
              <a:rPr lang="it-IT" sz="1400" b="0" i="0" u="none" strike="noStrike" baseline="0" dirty="0">
                <a:solidFill>
                  <a:srgbClr val="000000"/>
                </a:solidFill>
                <a:latin typeface="Arial" panose="020B0604020202020204" pitchFamily="34" charset="0"/>
              </a:rPr>
              <a:t>)</a:t>
            </a:r>
            <a:endParaRPr lang="it-IT" sz="1400" dirty="0">
              <a:latin typeface="Arial" panose="020B0604020202020204" pitchFamily="34" charset="0"/>
            </a:endParaRPr>
          </a:p>
        </p:txBody>
      </p:sp>
      <p:sp>
        <p:nvSpPr>
          <p:cNvPr id="5" name="CasellaDiTesto 4">
            <a:extLst>
              <a:ext uri="{FF2B5EF4-FFF2-40B4-BE49-F238E27FC236}">
                <a16:creationId xmlns:a16="http://schemas.microsoft.com/office/drawing/2014/main" id="{2DC7615A-50C0-BBCD-A287-2F84C46BF5A7}"/>
              </a:ext>
            </a:extLst>
          </p:cNvPr>
          <p:cNvSpPr txBox="1"/>
          <p:nvPr/>
        </p:nvSpPr>
        <p:spPr>
          <a:xfrm>
            <a:off x="4554407" y="2996952"/>
            <a:ext cx="3951767" cy="2893100"/>
          </a:xfrm>
          <a:prstGeom prst="rect">
            <a:avLst/>
          </a:prstGeom>
          <a:noFill/>
        </p:spPr>
        <p:txBody>
          <a:bodyPr wrap="square">
            <a:spAutoFit/>
          </a:bodyPr>
          <a:lstStyle/>
          <a:p>
            <a:pPr>
              <a:spcBef>
                <a:spcPts val="1200"/>
              </a:spcBef>
              <a:defRPr/>
            </a:pPr>
            <a:r>
              <a:rPr lang="it-IT" sz="1400" b="0" i="0" u="none" strike="noStrike" baseline="0" dirty="0">
                <a:solidFill>
                  <a:srgbClr val="000000"/>
                </a:solidFill>
                <a:latin typeface="Arial" panose="020B0604020202020204" pitchFamily="34" charset="0"/>
              </a:rPr>
              <a:t>«Una questione di sostenibilità è rilevante da un </a:t>
            </a:r>
            <a:r>
              <a:rPr lang="it-IT" sz="1400" b="0" i="0" u="none" strike="noStrike" baseline="0" dirty="0">
                <a:solidFill>
                  <a:srgbClr val="000000"/>
                </a:solidFill>
                <a:highlight>
                  <a:srgbClr val="FFFF69"/>
                </a:highlight>
                <a:latin typeface="Arial" panose="020B0604020202020204" pitchFamily="34" charset="0"/>
              </a:rPr>
              <a:t>punto di vista finanziario </a:t>
            </a:r>
            <a:r>
              <a:rPr lang="it-IT" sz="1400" b="0" i="0" u="none" strike="noStrike" baseline="0" dirty="0">
                <a:solidFill>
                  <a:srgbClr val="000000"/>
                </a:solidFill>
                <a:latin typeface="Arial" panose="020B0604020202020204" pitchFamily="34" charset="0"/>
              </a:rPr>
              <a:t>se comporta o si può ragionevolmente ritenere che comporti effetti finanziari rilevanti sull'impresa. Ciò si verifica quando una questione di sostenibilità genera rischi od opportunità che hanno o di cui si può ragionevolmente prevedere che abbiano un'influenza rilevante sullo sviluppo dell'impresa, sulla sua situazione patrimoniale-finanziaria, risultato economico, sui flussi finanziari, sull'accesso ai finanziamenti o sul costo del capitale a breve, medio o lungo termine» (</a:t>
            </a:r>
            <a:r>
              <a:rPr lang="it-IT" sz="1400" b="0" i="0" u="none" strike="noStrike" baseline="0" dirty="0">
                <a:solidFill>
                  <a:srgbClr val="000000"/>
                </a:solidFill>
                <a:highlight>
                  <a:srgbClr val="AAFCB8"/>
                </a:highlight>
                <a:latin typeface="Arial" panose="020B0604020202020204" pitchFamily="34" charset="0"/>
              </a:rPr>
              <a:t>ESRS 1 - 49</a:t>
            </a:r>
            <a:r>
              <a:rPr lang="it-IT" sz="1400" b="0" i="0" u="none" strike="noStrike" baseline="0" dirty="0">
                <a:solidFill>
                  <a:srgbClr val="000000"/>
                </a:solidFill>
                <a:latin typeface="Arial" panose="020B0604020202020204" pitchFamily="34" charset="0"/>
              </a:rPr>
              <a:t>)</a:t>
            </a:r>
            <a:endParaRPr lang="it-IT" sz="1400" dirty="0">
              <a:latin typeface="Arial" panose="020B0604020202020204" pitchFamily="34" charset="0"/>
            </a:endParaRPr>
          </a:p>
        </p:txBody>
      </p:sp>
      <p:sp>
        <p:nvSpPr>
          <p:cNvPr id="6" name="Rettangolo con angoli arrotondati 5">
            <a:extLst>
              <a:ext uri="{FF2B5EF4-FFF2-40B4-BE49-F238E27FC236}">
                <a16:creationId xmlns:a16="http://schemas.microsoft.com/office/drawing/2014/main" id="{6CB21BC0-BB40-27C3-F6DC-E39D3D9FBCA1}"/>
              </a:ext>
            </a:extLst>
          </p:cNvPr>
          <p:cNvSpPr/>
          <p:nvPr/>
        </p:nvSpPr>
        <p:spPr bwMode="auto">
          <a:xfrm>
            <a:off x="755576" y="1484784"/>
            <a:ext cx="3600400" cy="1512168"/>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a:t>IMPACT</a:t>
            </a:r>
            <a:br>
              <a:rPr lang="it-IT"/>
            </a:br>
            <a:r>
              <a:rPr lang="it-IT"/>
              <a:t>MATERIALITY</a:t>
            </a:r>
            <a:endParaRPr kumimoji="0" lang="it-IT" sz="2400" b="0" i="0" u="none" strike="noStrike" cap="none" normalizeH="0" baseline="0" dirty="0">
              <a:ln>
                <a:noFill/>
              </a:ln>
              <a:solidFill>
                <a:schemeClr val="tx1"/>
              </a:solidFill>
              <a:effectLst/>
              <a:latin typeface="Times New Roman" pitchFamily="18" charset="0"/>
            </a:endParaRPr>
          </a:p>
        </p:txBody>
      </p:sp>
      <p:sp>
        <p:nvSpPr>
          <p:cNvPr id="7" name="Rettangolo con angoli arrotondati 6">
            <a:extLst>
              <a:ext uri="{FF2B5EF4-FFF2-40B4-BE49-F238E27FC236}">
                <a16:creationId xmlns:a16="http://schemas.microsoft.com/office/drawing/2014/main" id="{98059293-078A-8962-24A3-654BBAE078DD}"/>
              </a:ext>
            </a:extLst>
          </p:cNvPr>
          <p:cNvSpPr/>
          <p:nvPr/>
        </p:nvSpPr>
        <p:spPr bwMode="auto">
          <a:xfrm>
            <a:off x="755576" y="3572942"/>
            <a:ext cx="3600400" cy="1512168"/>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t>FINANCIAL</a:t>
            </a:r>
            <a:br>
              <a:rPr lang="it-IT" dirty="0"/>
            </a:br>
            <a:r>
              <a:rPr lang="it-IT" dirty="0"/>
              <a:t>MATERIALITY</a:t>
            </a:r>
            <a:endParaRPr kumimoji="0" lang="it-IT" sz="2400" b="0" i="0" u="none" strike="noStrike" cap="none" normalizeH="0" baseline="0" dirty="0">
              <a:ln>
                <a:noFill/>
              </a:ln>
              <a:solidFill>
                <a:schemeClr val="tx1"/>
              </a:solidFill>
              <a:effectLst/>
              <a:latin typeface="Times New Roman" pitchFamily="18" charset="0"/>
            </a:endParaRPr>
          </a:p>
        </p:txBody>
      </p:sp>
      <p:sp>
        <p:nvSpPr>
          <p:cNvPr id="8" name="Segno di addizione 7">
            <a:extLst>
              <a:ext uri="{FF2B5EF4-FFF2-40B4-BE49-F238E27FC236}">
                <a16:creationId xmlns:a16="http://schemas.microsoft.com/office/drawing/2014/main" id="{3D236BC7-0FFE-5BCF-9C30-C94783EE4E85}"/>
              </a:ext>
            </a:extLst>
          </p:cNvPr>
          <p:cNvSpPr/>
          <p:nvPr/>
        </p:nvSpPr>
        <p:spPr bwMode="auto">
          <a:xfrm>
            <a:off x="2555776" y="3140968"/>
            <a:ext cx="432048" cy="288032"/>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sp>
        <p:nvSpPr>
          <p:cNvPr id="9" name="CasellaDiTesto 8">
            <a:extLst>
              <a:ext uri="{FF2B5EF4-FFF2-40B4-BE49-F238E27FC236}">
                <a16:creationId xmlns:a16="http://schemas.microsoft.com/office/drawing/2014/main" id="{5B3E9E3A-C577-2770-7121-B15B8FE9B8BF}"/>
              </a:ext>
            </a:extLst>
          </p:cNvPr>
          <p:cNvSpPr txBox="1"/>
          <p:nvPr/>
        </p:nvSpPr>
        <p:spPr>
          <a:xfrm>
            <a:off x="637826" y="5890052"/>
            <a:ext cx="7956881" cy="338554"/>
          </a:xfrm>
          <a:prstGeom prst="rect">
            <a:avLst/>
          </a:prstGeom>
          <a:noFill/>
          <a:ln>
            <a:solidFill>
              <a:schemeClr val="accent1"/>
            </a:solidFill>
          </a:ln>
        </p:spPr>
        <p:txBody>
          <a:bodyPr wrap="square">
            <a:spAutoFit/>
          </a:bodyPr>
          <a:lstStyle/>
          <a:p>
            <a:pPr algn="ctr">
              <a:spcBef>
                <a:spcPts val="1200"/>
              </a:spcBef>
              <a:defRPr/>
            </a:pPr>
            <a:r>
              <a:rPr lang="it-IT" sz="1600" dirty="0">
                <a:highlight>
                  <a:srgbClr val="AAFCB8"/>
                </a:highlight>
                <a:latin typeface="Arial" panose="020B0604020202020204" pitchFamily="34" charset="0"/>
              </a:rPr>
              <a:t>FLOWCHART PER MATERIALITY ASSESSMENT IN ESRS 1 - APPENDIX 3</a:t>
            </a:r>
          </a:p>
        </p:txBody>
      </p:sp>
      <p:sp>
        <p:nvSpPr>
          <p:cNvPr id="10" name="Rettangolo 9">
            <a:extLst>
              <a:ext uri="{FF2B5EF4-FFF2-40B4-BE49-F238E27FC236}">
                <a16:creationId xmlns:a16="http://schemas.microsoft.com/office/drawing/2014/main" id="{4D24C3C2-FAB9-B11C-06C4-456B01268EF2}"/>
              </a:ext>
            </a:extLst>
          </p:cNvPr>
          <p:cNvSpPr/>
          <p:nvPr/>
        </p:nvSpPr>
        <p:spPr>
          <a:xfrm>
            <a:off x="1830676" y="961564"/>
            <a:ext cx="1882247" cy="523220"/>
          </a:xfrm>
          <a:prstGeom prst="rect">
            <a:avLst/>
          </a:prstGeom>
          <a:noFill/>
        </p:spPr>
        <p:txBody>
          <a:bodyPr wrap="none" lIns="91440" tIns="45720" rIns="91440" bIns="45720">
            <a:spAutoFit/>
          </a:bodyPr>
          <a:lstStyle/>
          <a:p>
            <a:pPr algn="ctr"/>
            <a:r>
              <a:rPr lang="it-IT" sz="2800" b="1" dirty="0">
                <a:ln w="12700">
                  <a:solidFill>
                    <a:schemeClr val="accent3">
                      <a:lumMod val="50000"/>
                    </a:schemeClr>
                  </a:solidFill>
                  <a:prstDash val="solid"/>
                </a:ln>
                <a:solidFill>
                  <a:srgbClr val="00B050"/>
                </a:solidFill>
                <a:effectLst>
                  <a:innerShdw blurRad="177800">
                    <a:schemeClr val="accent3">
                      <a:lumMod val="50000"/>
                    </a:schemeClr>
                  </a:innerShdw>
                </a:effectLst>
              </a:rPr>
              <a:t>inside - out</a:t>
            </a:r>
            <a:endParaRPr lang="it-IT" sz="2800" b="1" cap="none" spc="0"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
        <p:nvSpPr>
          <p:cNvPr id="11" name="Rettangolo 10">
            <a:extLst>
              <a:ext uri="{FF2B5EF4-FFF2-40B4-BE49-F238E27FC236}">
                <a16:creationId xmlns:a16="http://schemas.microsoft.com/office/drawing/2014/main" id="{3132393C-95C2-6D5A-4557-377C942CD140}"/>
              </a:ext>
            </a:extLst>
          </p:cNvPr>
          <p:cNvSpPr/>
          <p:nvPr/>
        </p:nvSpPr>
        <p:spPr>
          <a:xfrm>
            <a:off x="1830674" y="5111606"/>
            <a:ext cx="1882247" cy="523220"/>
          </a:xfrm>
          <a:prstGeom prst="rect">
            <a:avLst/>
          </a:prstGeom>
          <a:noFill/>
        </p:spPr>
        <p:txBody>
          <a:bodyPr wrap="none" lIns="91440" tIns="45720" rIns="91440" bIns="45720">
            <a:spAutoFit/>
          </a:bodyPr>
          <a:lstStyle/>
          <a:p>
            <a:pPr algn="ctr"/>
            <a:r>
              <a:rPr lang="it-IT" sz="2800" b="1" dirty="0" err="1">
                <a:ln w="12700">
                  <a:solidFill>
                    <a:schemeClr val="accent3">
                      <a:lumMod val="50000"/>
                    </a:schemeClr>
                  </a:solidFill>
                  <a:prstDash val="solid"/>
                </a:ln>
                <a:solidFill>
                  <a:srgbClr val="00B050"/>
                </a:solidFill>
                <a:effectLst>
                  <a:innerShdw blurRad="177800">
                    <a:schemeClr val="accent3">
                      <a:lumMod val="50000"/>
                    </a:schemeClr>
                  </a:innerShdw>
                </a:effectLst>
              </a:rPr>
              <a:t>outside</a:t>
            </a:r>
            <a:r>
              <a:rPr lang="it-IT" sz="2800" b="1" dirty="0">
                <a:ln w="12700">
                  <a:solidFill>
                    <a:schemeClr val="accent3">
                      <a:lumMod val="50000"/>
                    </a:schemeClr>
                  </a:solidFill>
                  <a:prstDash val="solid"/>
                </a:ln>
                <a:solidFill>
                  <a:srgbClr val="00B050"/>
                </a:solidFill>
                <a:effectLst>
                  <a:innerShdw blurRad="177800">
                    <a:schemeClr val="accent3">
                      <a:lumMod val="50000"/>
                    </a:schemeClr>
                  </a:innerShdw>
                </a:effectLst>
              </a:rPr>
              <a:t> - in</a:t>
            </a:r>
            <a:endParaRPr lang="it-IT" sz="2800" b="1" cap="none" spc="0"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Tree>
    <p:extLst>
      <p:ext uri="{BB962C8B-B14F-4D97-AF65-F5344CB8AC3E}">
        <p14:creationId xmlns:p14="http://schemas.microsoft.com/office/powerpoint/2010/main" val="108452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D5BF0D-8A70-4A2C-9BB4-27B5EC07A683}"/>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Il nuovo art. 19 bis «Rendicontazione di sostenibilità» della Direttiva Contabile </a:t>
            </a:r>
          </a:p>
        </p:txBody>
      </p:sp>
      <p:sp>
        <p:nvSpPr>
          <p:cNvPr id="9" name="CasellaDiTesto 8">
            <a:extLst>
              <a:ext uri="{FF2B5EF4-FFF2-40B4-BE49-F238E27FC236}">
                <a16:creationId xmlns:a16="http://schemas.microsoft.com/office/drawing/2014/main" id="{B4DA1DBE-D3B3-44B8-8DB3-E46050E1F167}"/>
              </a:ext>
            </a:extLst>
          </p:cNvPr>
          <p:cNvSpPr txBox="1"/>
          <p:nvPr/>
        </p:nvSpPr>
        <p:spPr>
          <a:xfrm>
            <a:off x="539552" y="1124744"/>
            <a:ext cx="7993385" cy="3939540"/>
          </a:xfrm>
          <a:prstGeom prst="rect">
            <a:avLst/>
          </a:prstGeom>
          <a:noFill/>
          <a:ln>
            <a:solidFill>
              <a:srgbClr val="00B050"/>
            </a:solidFill>
          </a:ln>
        </p:spPr>
        <p:txBody>
          <a:bodyPr wrap="square">
            <a:spAutoFit/>
          </a:bodyPr>
          <a:lstStyle/>
          <a:p>
            <a:pPr marL="539750">
              <a:spcBef>
                <a:spcPts val="600"/>
              </a:spcBef>
              <a:spcAft>
                <a:spcPts val="600"/>
              </a:spcAft>
            </a:pPr>
            <a:r>
              <a:rPr lang="it-IT" sz="2000" u="sng" dirty="0">
                <a:effectLst/>
                <a:ea typeface="Calibri" panose="020F0502020204030204" pitchFamily="34" charset="0"/>
              </a:rPr>
              <a:t>Comma 2 </a:t>
            </a:r>
            <a:r>
              <a:rPr lang="it-IT" sz="2000" dirty="0">
                <a:effectLst/>
                <a:ea typeface="Calibri" panose="020F0502020204030204" pitchFamily="34" charset="0"/>
                <a:sym typeface="Wingdings" panose="05000000000000000000" pitchFamily="2" charset="2"/>
              </a:rPr>
              <a:t> </a:t>
            </a:r>
            <a:r>
              <a:rPr lang="it-IT" sz="2000" dirty="0">
                <a:effectLst/>
                <a:ea typeface="Calibri" panose="020F0502020204030204" pitchFamily="34" charset="0"/>
              </a:rPr>
              <a:t>Tali informazioni </a:t>
            </a:r>
            <a:r>
              <a:rPr lang="it-IT" sz="2000" dirty="0">
                <a:ea typeface="Calibri" panose="020F0502020204030204" pitchFamily="34" charset="0"/>
              </a:rPr>
              <a:t>includeranno</a:t>
            </a:r>
            <a:r>
              <a:rPr lang="it-IT" sz="2000" dirty="0">
                <a:effectLst/>
                <a:ea typeface="Calibri" panose="020F0502020204030204" pitchFamily="34" charset="0"/>
              </a:rPr>
              <a:t> (fra l’altro):</a:t>
            </a:r>
          </a:p>
          <a:p>
            <a:pPr marL="996950" indent="-457200">
              <a:spcBef>
                <a:spcPts val="600"/>
              </a:spcBef>
              <a:spcAft>
                <a:spcPts val="600"/>
              </a:spcAft>
              <a:buFont typeface="Wingdings" panose="05000000000000000000" pitchFamily="2" charset="2"/>
              <a:buChar char="Ø"/>
            </a:pPr>
            <a:r>
              <a:rPr lang="it-IT" sz="2000" dirty="0">
                <a:ea typeface="Calibri" panose="020F0502020204030204" pitchFamily="34" charset="0"/>
              </a:rPr>
              <a:t>u</a:t>
            </a:r>
            <a:r>
              <a:rPr lang="it-IT" sz="2000" dirty="0">
                <a:effectLst/>
                <a:ea typeface="Calibri" panose="020F0502020204030204" pitchFamily="34" charset="0"/>
              </a:rPr>
              <a:t>na breve descrizione del modello e della strategia aziendali dell'impresa, con particolare riferimento ai rischi connessi alle questioni di sostenibilità, nonché -nella considerazione degli interessi degli stakeholder- le relative modalità di attuazione, gli impatti e le sottostanti opportunità per le imprese;</a:t>
            </a:r>
          </a:p>
          <a:p>
            <a:pPr marL="996950" indent="-457200">
              <a:spcBef>
                <a:spcPts val="600"/>
              </a:spcBef>
              <a:spcAft>
                <a:spcPts val="600"/>
              </a:spcAft>
              <a:buFont typeface="Wingdings" panose="05000000000000000000" pitchFamily="2" charset="2"/>
              <a:buChar char="Ø"/>
            </a:pPr>
            <a:r>
              <a:rPr lang="it-IT" sz="2000" dirty="0">
                <a:effectLst/>
                <a:ea typeface="Calibri" panose="020F0502020204030204" pitchFamily="34" charset="0"/>
              </a:rPr>
              <a:t>la coerenza dei piani d’impresa con gli obiettivi della transizione vs. un’economia sostenibile;</a:t>
            </a:r>
          </a:p>
          <a:p>
            <a:pPr marL="996950" indent="-457200">
              <a:spcBef>
                <a:spcPts val="600"/>
              </a:spcBef>
              <a:spcAft>
                <a:spcPts val="600"/>
              </a:spcAft>
              <a:buFont typeface="Wingdings" panose="05000000000000000000" pitchFamily="2" charset="2"/>
              <a:buChar char="Ø"/>
            </a:pPr>
            <a:r>
              <a:rPr lang="it-IT" sz="2000" dirty="0">
                <a:effectLst/>
                <a:ea typeface="Calibri" panose="020F0502020204030204" pitchFamily="34" charset="0"/>
              </a:rPr>
              <a:t>una descrizione del ruolo degli organi di amministrazione, gestione e controllo per quanto riguarda le questioni di sostenibilità, e le relative competenze.</a:t>
            </a:r>
          </a:p>
        </p:txBody>
      </p:sp>
      <p:sp>
        <p:nvSpPr>
          <p:cNvPr id="2" name="CasellaDiTesto 1">
            <a:extLst>
              <a:ext uri="{FF2B5EF4-FFF2-40B4-BE49-F238E27FC236}">
                <a16:creationId xmlns:a16="http://schemas.microsoft.com/office/drawing/2014/main" id="{F4551D0F-A091-3FB8-E340-1999655055B6}"/>
              </a:ext>
            </a:extLst>
          </p:cNvPr>
          <p:cNvSpPr txBox="1"/>
          <p:nvPr/>
        </p:nvSpPr>
        <p:spPr>
          <a:xfrm>
            <a:off x="539551" y="5280978"/>
            <a:ext cx="7993385" cy="707886"/>
          </a:xfrm>
          <a:prstGeom prst="rect">
            <a:avLst/>
          </a:prstGeom>
          <a:noFill/>
          <a:ln>
            <a:solidFill>
              <a:srgbClr val="00B050"/>
            </a:solidFill>
          </a:ln>
        </p:spPr>
        <p:txBody>
          <a:bodyPr wrap="square">
            <a:spAutoFit/>
          </a:bodyPr>
          <a:lstStyle/>
          <a:p>
            <a:pPr marL="539750">
              <a:spcBef>
                <a:spcPts val="600"/>
              </a:spcBef>
              <a:spcAft>
                <a:spcPts val="600"/>
              </a:spcAft>
            </a:pPr>
            <a:r>
              <a:rPr lang="it-IT" sz="2000" dirty="0">
                <a:effectLst/>
                <a:ea typeface="Calibri" panose="020F0502020204030204" pitchFamily="34" charset="0"/>
              </a:rPr>
              <a:t>Analoghe informazioni sono richieste dal nuovo art. 29 bis per la rendicontazione consolidata di sostenibilità.</a:t>
            </a:r>
          </a:p>
        </p:txBody>
      </p:sp>
    </p:spTree>
    <p:extLst>
      <p:ext uri="{BB962C8B-B14F-4D97-AF65-F5344CB8AC3E}">
        <p14:creationId xmlns:p14="http://schemas.microsoft.com/office/powerpoint/2010/main" val="419925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88E25-E8E6-007B-469D-1D023FA0D1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2C8145-1AA9-3AEE-C183-73B26EBC308C}"/>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Il nuovo art. 29 ter «Principi di rendicontazione di sostenibilità» della Direttiva Contabile</a:t>
            </a:r>
          </a:p>
        </p:txBody>
      </p:sp>
      <p:sp>
        <p:nvSpPr>
          <p:cNvPr id="2" name="CasellaDiTesto 1">
            <a:extLst>
              <a:ext uri="{FF2B5EF4-FFF2-40B4-BE49-F238E27FC236}">
                <a16:creationId xmlns:a16="http://schemas.microsoft.com/office/drawing/2014/main" id="{A396009E-4220-85A9-7BD7-672FDEAB628A}"/>
              </a:ext>
            </a:extLst>
          </p:cNvPr>
          <p:cNvSpPr txBox="1"/>
          <p:nvPr/>
        </p:nvSpPr>
        <p:spPr>
          <a:xfrm>
            <a:off x="395285" y="1005423"/>
            <a:ext cx="5328843" cy="954107"/>
          </a:xfrm>
          <a:prstGeom prst="rect">
            <a:avLst/>
          </a:prstGeom>
          <a:noFill/>
          <a:ln>
            <a:solidFill>
              <a:schemeClr val="tx2">
                <a:lumMod val="40000"/>
                <a:lumOff val="60000"/>
              </a:schemeClr>
            </a:solidFill>
          </a:ln>
        </p:spPr>
        <p:txBody>
          <a:bodyPr wrap="square" rtlCol="0">
            <a:spAutoFit/>
          </a:bodyPr>
          <a:lstStyle/>
          <a:p>
            <a:pPr algn="ctr"/>
            <a:r>
              <a:rPr lang="it-IT" sz="1400" b="0" i="0" u="none" strike="noStrike" baseline="0" dirty="0">
                <a:solidFill>
                  <a:srgbClr val="211D1E"/>
                </a:solidFill>
                <a:latin typeface="Times New Roman" panose="02020603050405020304" pitchFamily="18" charset="0"/>
              </a:rPr>
              <a:t>CAPO 6 </a:t>
            </a:r>
            <a:r>
              <a:rPr lang="it-IT" sz="1400" b="0" i="1" u="none" strike="noStrike" baseline="0" dirty="0">
                <a:solidFill>
                  <a:srgbClr val="211D1E"/>
                </a:solidFill>
                <a:latin typeface="Times New Roman" panose="02020603050405020304" pitchFamily="18" charset="0"/>
              </a:rPr>
              <a:t>BIS </a:t>
            </a:r>
            <a:endParaRPr lang="it-IT" sz="1400" b="0" i="0" u="none" strike="noStrike" baseline="0" dirty="0">
              <a:solidFill>
                <a:srgbClr val="211D1E"/>
              </a:solidFill>
              <a:latin typeface="Times New Roman" panose="02020603050405020304" pitchFamily="18" charset="0"/>
            </a:endParaRPr>
          </a:p>
          <a:p>
            <a:pPr algn="ctr"/>
            <a:r>
              <a:rPr lang="it-IT" sz="1400" b="1" i="0" u="none" strike="noStrike" baseline="0" dirty="0">
                <a:solidFill>
                  <a:srgbClr val="211D1E"/>
                </a:solidFill>
                <a:latin typeface="Times New Roman" panose="02020603050405020304" pitchFamily="18" charset="0"/>
              </a:rPr>
              <a:t>PRINCIPI DI RENDICONTAZIONE DI SOSTENIBILITÀ </a:t>
            </a:r>
            <a:endParaRPr lang="it-IT" sz="1400" b="0" i="0" u="none" strike="noStrike" baseline="0" dirty="0">
              <a:solidFill>
                <a:srgbClr val="211D1E"/>
              </a:solidFill>
              <a:latin typeface="Times New Roman" panose="02020603050405020304" pitchFamily="18" charset="0"/>
            </a:endParaRPr>
          </a:p>
          <a:p>
            <a:pPr algn="ctr"/>
            <a:r>
              <a:rPr lang="it-IT" sz="1400" b="0" i="1" u="none" strike="noStrike" baseline="0" dirty="0">
                <a:solidFill>
                  <a:srgbClr val="211D1E"/>
                </a:solidFill>
                <a:latin typeface="Times New Roman" panose="02020603050405020304" pitchFamily="18" charset="0"/>
              </a:rPr>
              <a:t>Articolo 29 </a:t>
            </a:r>
            <a:r>
              <a:rPr lang="it-IT" sz="1400" b="0" i="0" u="none" strike="noStrike" baseline="0" dirty="0">
                <a:solidFill>
                  <a:srgbClr val="211D1E"/>
                </a:solidFill>
                <a:latin typeface="Times New Roman" panose="02020603050405020304" pitchFamily="18" charset="0"/>
              </a:rPr>
              <a:t>ter </a:t>
            </a:r>
          </a:p>
          <a:p>
            <a:pPr algn="ctr"/>
            <a:r>
              <a:rPr lang="it-IT" sz="1400" b="1" i="0" u="none" strike="noStrike" baseline="0" dirty="0">
                <a:solidFill>
                  <a:srgbClr val="211D1E"/>
                </a:solidFill>
                <a:latin typeface="Times New Roman" panose="02020603050405020304" pitchFamily="18" charset="0"/>
              </a:rPr>
              <a:t>Principi di rendicontazione di sostenibilità </a:t>
            </a:r>
            <a:endParaRPr lang="it-IT" sz="1400" b="0" i="0" u="none" strike="noStrike" baseline="0" dirty="0">
              <a:solidFill>
                <a:srgbClr val="211D1E"/>
              </a:solidFill>
              <a:latin typeface="Times New Roman" panose="02020603050405020304" pitchFamily="18" charset="0"/>
            </a:endParaRPr>
          </a:p>
        </p:txBody>
      </p:sp>
      <p:sp>
        <p:nvSpPr>
          <p:cNvPr id="3" name="CasellaDiTesto 2">
            <a:extLst>
              <a:ext uri="{FF2B5EF4-FFF2-40B4-BE49-F238E27FC236}">
                <a16:creationId xmlns:a16="http://schemas.microsoft.com/office/drawing/2014/main" id="{5660EFDD-D294-440E-D736-87C2A9C51008}"/>
              </a:ext>
            </a:extLst>
          </p:cNvPr>
          <p:cNvSpPr txBox="1"/>
          <p:nvPr/>
        </p:nvSpPr>
        <p:spPr>
          <a:xfrm>
            <a:off x="4792712" y="2028447"/>
            <a:ext cx="3960937" cy="1569660"/>
          </a:xfrm>
          <a:prstGeom prst="rect">
            <a:avLst/>
          </a:prstGeom>
          <a:noFill/>
          <a:ln>
            <a:solidFill>
              <a:schemeClr val="tx2">
                <a:lumMod val="40000"/>
                <a:lumOff val="60000"/>
              </a:schemeClr>
            </a:solidFill>
          </a:ln>
        </p:spPr>
        <p:txBody>
          <a:bodyPr wrap="square" rtlCol="0">
            <a:spAutoFit/>
          </a:bodyPr>
          <a:lstStyle/>
          <a:p>
            <a:r>
              <a:rPr lang="it-IT" sz="1200" i="1" dirty="0">
                <a:ea typeface="Calibri" panose="020F0502020204030204" pitchFamily="34" charset="0"/>
                <a:sym typeface="Wingdings" panose="05000000000000000000" pitchFamily="2" charset="2"/>
              </a:rPr>
              <a:t>La Commissione adotta atti delegati, conformemente all'articolo 49, che integrano la presente direttiva per stabilire principi di rendicontazione di sostenibilità. Tali principi di rendicontazione di sostenibilità specificano le informazioni che le imprese sono tenute a comunicare ai sensi degli articoli 19 bis e 29 bis e, se del caso, specificano la struttura da utilizzare per presentare tali informazioni.</a:t>
            </a:r>
            <a:endParaRPr lang="it-IT" sz="1200" i="1" dirty="0">
              <a:ea typeface="Calibri" panose="020F0502020204030204" pitchFamily="34" charset="0"/>
            </a:endParaRPr>
          </a:p>
          <a:p>
            <a:endParaRPr lang="it-IT" sz="1200" b="0" i="0" strike="noStrike" baseline="0" dirty="0">
              <a:solidFill>
                <a:srgbClr val="211D1E"/>
              </a:solidFill>
              <a:latin typeface="Times New Roman" panose="02020603050405020304" pitchFamily="18" charset="0"/>
            </a:endParaRPr>
          </a:p>
        </p:txBody>
      </p:sp>
      <p:sp>
        <p:nvSpPr>
          <p:cNvPr id="5" name="CasellaDiTesto 4">
            <a:extLst>
              <a:ext uri="{FF2B5EF4-FFF2-40B4-BE49-F238E27FC236}">
                <a16:creationId xmlns:a16="http://schemas.microsoft.com/office/drawing/2014/main" id="{28D6952D-3E0E-36F7-934D-A1B7643E8DB8}"/>
              </a:ext>
            </a:extLst>
          </p:cNvPr>
          <p:cNvSpPr txBox="1"/>
          <p:nvPr/>
        </p:nvSpPr>
        <p:spPr>
          <a:xfrm>
            <a:off x="4777684" y="3667025"/>
            <a:ext cx="3960937" cy="830997"/>
          </a:xfrm>
          <a:prstGeom prst="rect">
            <a:avLst/>
          </a:prstGeom>
          <a:noFill/>
          <a:ln>
            <a:solidFill>
              <a:schemeClr val="tx2">
                <a:lumMod val="40000"/>
                <a:lumOff val="60000"/>
              </a:schemeClr>
            </a:solidFill>
          </a:ln>
        </p:spPr>
        <p:txBody>
          <a:bodyPr wrap="square" rtlCol="0">
            <a:spAutoFit/>
          </a:bodyPr>
          <a:lstStyle/>
          <a:p>
            <a:pPr>
              <a:spcBef>
                <a:spcPts val="600"/>
              </a:spcBef>
              <a:spcAft>
                <a:spcPts val="600"/>
              </a:spcAft>
            </a:pPr>
            <a:r>
              <a:rPr lang="it-IT" sz="1200" i="1" dirty="0">
                <a:ea typeface="Calibri" panose="020F0502020204030204" pitchFamily="34" charset="0"/>
              </a:rPr>
              <a:t>I principi di rendicontazione di sostenibilità assicurano la qualità delle informazioni comunicate, richiedendo che esse siano comprensibili, pertinenti, verificabili, comparabili e rappresentate fedelmente</a:t>
            </a:r>
            <a:r>
              <a:rPr lang="it-IT" sz="1200" dirty="0">
                <a:ea typeface="Calibri" panose="020F0502020204030204" pitchFamily="34" charset="0"/>
              </a:rPr>
              <a:t>»</a:t>
            </a:r>
          </a:p>
        </p:txBody>
      </p:sp>
      <p:sp>
        <p:nvSpPr>
          <p:cNvPr id="6" name="CasellaDiTesto 5">
            <a:extLst>
              <a:ext uri="{FF2B5EF4-FFF2-40B4-BE49-F238E27FC236}">
                <a16:creationId xmlns:a16="http://schemas.microsoft.com/office/drawing/2014/main" id="{52349AD5-5D24-6369-60D9-95BBEFA2DD58}"/>
              </a:ext>
            </a:extLst>
          </p:cNvPr>
          <p:cNvSpPr txBox="1"/>
          <p:nvPr/>
        </p:nvSpPr>
        <p:spPr>
          <a:xfrm>
            <a:off x="4777684" y="5478323"/>
            <a:ext cx="3960937" cy="830997"/>
          </a:xfrm>
          <a:prstGeom prst="rect">
            <a:avLst/>
          </a:prstGeom>
          <a:noFill/>
          <a:ln>
            <a:solidFill>
              <a:schemeClr val="tx2">
                <a:lumMod val="40000"/>
                <a:lumOff val="60000"/>
              </a:schemeClr>
            </a:solidFill>
          </a:ln>
        </p:spPr>
        <p:txBody>
          <a:bodyPr wrap="square" rtlCol="0">
            <a:spAutoFit/>
          </a:bodyPr>
          <a:lstStyle/>
          <a:p>
            <a:pPr>
              <a:spcBef>
                <a:spcPts val="600"/>
              </a:spcBef>
              <a:spcAft>
                <a:spcPts val="600"/>
              </a:spcAft>
            </a:pPr>
            <a:r>
              <a:rPr lang="it-IT" sz="1200" i="1" dirty="0">
                <a:ea typeface="Calibri" panose="020F0502020204030204" pitchFamily="34" charset="0"/>
                <a:sym typeface="Wingdings" panose="05000000000000000000" pitchFamily="2" charset="2"/>
              </a:rPr>
              <a:t>I principi di rendicontazione di sostenibilità specificano le informazioni prospettiche, retrospettive, qualitative e quantitative, a seconda dei casi, che le imprese sono tenute a comunicare.»</a:t>
            </a:r>
            <a:endParaRPr lang="it-IT" sz="1200" i="1" dirty="0">
              <a:ea typeface="Calibri" panose="020F0502020204030204" pitchFamily="34" charset="0"/>
            </a:endParaRPr>
          </a:p>
        </p:txBody>
      </p:sp>
      <p:sp>
        <p:nvSpPr>
          <p:cNvPr id="7" name="CasellaDiTesto 6">
            <a:extLst>
              <a:ext uri="{FF2B5EF4-FFF2-40B4-BE49-F238E27FC236}">
                <a16:creationId xmlns:a16="http://schemas.microsoft.com/office/drawing/2014/main" id="{828BA1C1-1AE9-2846-0D5E-6CB6FBECEEE8}"/>
              </a:ext>
            </a:extLst>
          </p:cNvPr>
          <p:cNvSpPr txBox="1"/>
          <p:nvPr/>
        </p:nvSpPr>
        <p:spPr>
          <a:xfrm>
            <a:off x="438552" y="2181956"/>
            <a:ext cx="3960937" cy="369332"/>
          </a:xfrm>
          <a:prstGeom prst="rect">
            <a:avLst/>
          </a:prstGeom>
          <a:noFill/>
          <a:ln>
            <a:solidFill>
              <a:schemeClr val="tx2">
                <a:lumMod val="40000"/>
                <a:lumOff val="60000"/>
              </a:schemeClr>
            </a:solidFill>
          </a:ln>
        </p:spPr>
        <p:txBody>
          <a:bodyPr wrap="square" rtlCol="0">
            <a:spAutoFit/>
          </a:bodyPr>
          <a:lstStyle/>
          <a:p>
            <a:r>
              <a:rPr lang="it-IT" sz="1800" dirty="0">
                <a:solidFill>
                  <a:srgbClr val="211D1E"/>
                </a:solidFill>
              </a:rPr>
              <a:t>COMMA 1 </a:t>
            </a:r>
            <a:r>
              <a:rPr lang="it-IT" sz="1800" dirty="0">
                <a:solidFill>
                  <a:srgbClr val="211D1E"/>
                </a:solidFill>
                <a:sym typeface="Wingdings" panose="05000000000000000000" pitchFamily="2" charset="2"/>
              </a:rPr>
              <a:t> ESRS</a:t>
            </a:r>
            <a:endParaRPr lang="it-IT" sz="1800" b="0" i="0" u="none" strike="noStrike" baseline="0" dirty="0">
              <a:solidFill>
                <a:srgbClr val="211D1E"/>
              </a:solidFill>
              <a:latin typeface="Times New Roman" panose="02020603050405020304" pitchFamily="18" charset="0"/>
            </a:endParaRPr>
          </a:p>
        </p:txBody>
      </p:sp>
      <p:sp>
        <p:nvSpPr>
          <p:cNvPr id="8" name="CasellaDiTesto 7">
            <a:extLst>
              <a:ext uri="{FF2B5EF4-FFF2-40B4-BE49-F238E27FC236}">
                <a16:creationId xmlns:a16="http://schemas.microsoft.com/office/drawing/2014/main" id="{F9460E6F-67CF-1CAE-BA7E-9B8847616C58}"/>
              </a:ext>
            </a:extLst>
          </p:cNvPr>
          <p:cNvSpPr txBox="1"/>
          <p:nvPr/>
        </p:nvSpPr>
        <p:spPr>
          <a:xfrm>
            <a:off x="405379" y="3688585"/>
            <a:ext cx="3960937" cy="646331"/>
          </a:xfrm>
          <a:prstGeom prst="rect">
            <a:avLst/>
          </a:prstGeom>
          <a:noFill/>
          <a:ln>
            <a:solidFill>
              <a:schemeClr val="tx2">
                <a:lumMod val="40000"/>
                <a:lumOff val="60000"/>
              </a:schemeClr>
            </a:solidFill>
          </a:ln>
        </p:spPr>
        <p:txBody>
          <a:bodyPr wrap="square" rtlCol="0">
            <a:spAutoFit/>
          </a:bodyPr>
          <a:lstStyle/>
          <a:p>
            <a:r>
              <a:rPr lang="it-IT" sz="1800" dirty="0">
                <a:solidFill>
                  <a:srgbClr val="211D1E"/>
                </a:solidFill>
              </a:rPr>
              <a:t>COMMA 2 </a:t>
            </a:r>
            <a:r>
              <a:rPr lang="it-IT" sz="1800" dirty="0">
                <a:solidFill>
                  <a:srgbClr val="211D1E"/>
                </a:solidFill>
                <a:sym typeface="Wingdings" panose="05000000000000000000" pitchFamily="2" charset="2"/>
              </a:rPr>
              <a:t> PRINCIPI DI </a:t>
            </a:r>
            <a:r>
              <a:rPr lang="it-IT" sz="1800" i="1" dirty="0">
                <a:solidFill>
                  <a:srgbClr val="211D1E"/>
                </a:solidFill>
                <a:sym typeface="Wingdings" panose="05000000000000000000" pitchFamily="2" charset="2"/>
              </a:rPr>
              <a:t>DATA QUALITY</a:t>
            </a:r>
            <a:endParaRPr lang="it-IT" sz="1800" b="0" i="1" u="none" strike="noStrike" baseline="0" dirty="0">
              <a:solidFill>
                <a:srgbClr val="211D1E"/>
              </a:solidFill>
              <a:latin typeface="Times New Roman" panose="02020603050405020304" pitchFamily="18" charset="0"/>
            </a:endParaRPr>
          </a:p>
        </p:txBody>
      </p:sp>
      <p:sp>
        <p:nvSpPr>
          <p:cNvPr id="10" name="CasellaDiTesto 9">
            <a:extLst>
              <a:ext uri="{FF2B5EF4-FFF2-40B4-BE49-F238E27FC236}">
                <a16:creationId xmlns:a16="http://schemas.microsoft.com/office/drawing/2014/main" id="{BC3BFA31-8B03-D0AD-6E8E-A6589696077B}"/>
              </a:ext>
            </a:extLst>
          </p:cNvPr>
          <p:cNvSpPr txBox="1"/>
          <p:nvPr/>
        </p:nvSpPr>
        <p:spPr>
          <a:xfrm>
            <a:off x="430495" y="4610963"/>
            <a:ext cx="3960937" cy="646331"/>
          </a:xfrm>
          <a:prstGeom prst="rect">
            <a:avLst/>
          </a:prstGeom>
          <a:noFill/>
          <a:ln>
            <a:solidFill>
              <a:schemeClr val="tx2">
                <a:lumMod val="40000"/>
                <a:lumOff val="60000"/>
              </a:schemeClr>
            </a:solidFill>
          </a:ln>
        </p:spPr>
        <p:txBody>
          <a:bodyPr wrap="square" rtlCol="0">
            <a:spAutoFit/>
          </a:bodyPr>
          <a:lstStyle/>
          <a:p>
            <a:r>
              <a:rPr lang="it-IT" sz="1800" dirty="0">
                <a:solidFill>
                  <a:srgbClr val="211D1E"/>
                </a:solidFill>
              </a:rPr>
              <a:t>COMMA 2 </a:t>
            </a:r>
            <a:r>
              <a:rPr lang="it-IT" sz="1800" dirty="0">
                <a:solidFill>
                  <a:srgbClr val="211D1E"/>
                </a:solidFill>
                <a:sym typeface="Wingdings" panose="05000000000000000000" pitchFamily="2" charset="2"/>
              </a:rPr>
              <a:t> INFORMATIVE PER CIASCUNO DEI FATTORI ESG</a:t>
            </a:r>
            <a:endParaRPr lang="it-IT" sz="1800" b="0" i="0" u="none" strike="noStrike" baseline="0" dirty="0">
              <a:solidFill>
                <a:srgbClr val="211D1E"/>
              </a:solidFill>
              <a:latin typeface="Times New Roman" panose="02020603050405020304" pitchFamily="18" charset="0"/>
            </a:endParaRPr>
          </a:p>
        </p:txBody>
      </p:sp>
      <p:sp>
        <p:nvSpPr>
          <p:cNvPr id="12" name="CasellaDiTesto 11">
            <a:extLst>
              <a:ext uri="{FF2B5EF4-FFF2-40B4-BE49-F238E27FC236}">
                <a16:creationId xmlns:a16="http://schemas.microsoft.com/office/drawing/2014/main" id="{A7D9EE43-9AA7-515F-B0B6-268C8E6804C5}"/>
              </a:ext>
            </a:extLst>
          </p:cNvPr>
          <p:cNvSpPr txBox="1"/>
          <p:nvPr/>
        </p:nvSpPr>
        <p:spPr>
          <a:xfrm>
            <a:off x="438552" y="5533341"/>
            <a:ext cx="3960937" cy="369332"/>
          </a:xfrm>
          <a:prstGeom prst="rect">
            <a:avLst/>
          </a:prstGeom>
          <a:noFill/>
          <a:ln>
            <a:solidFill>
              <a:schemeClr val="tx2">
                <a:lumMod val="40000"/>
                <a:lumOff val="60000"/>
              </a:schemeClr>
            </a:solidFill>
          </a:ln>
        </p:spPr>
        <p:txBody>
          <a:bodyPr wrap="square" rtlCol="0">
            <a:spAutoFit/>
          </a:bodyPr>
          <a:lstStyle/>
          <a:p>
            <a:r>
              <a:rPr lang="it-IT" sz="1800" dirty="0">
                <a:solidFill>
                  <a:srgbClr val="211D1E"/>
                </a:solidFill>
              </a:rPr>
              <a:t>COMMA 3 </a:t>
            </a:r>
            <a:r>
              <a:rPr lang="it-IT" sz="1800" dirty="0">
                <a:solidFill>
                  <a:srgbClr val="211D1E"/>
                </a:solidFill>
                <a:sym typeface="Wingdings" panose="05000000000000000000" pitchFamily="2" charset="2"/>
              </a:rPr>
              <a:t> NATURA</a:t>
            </a:r>
            <a:endParaRPr lang="it-IT" sz="1800" b="0" i="0" u="none" strike="noStrike" baseline="0" dirty="0">
              <a:solidFill>
                <a:srgbClr val="211D1E"/>
              </a:solidFill>
              <a:latin typeface="Times New Roman" panose="02020603050405020304" pitchFamily="18" charset="0"/>
            </a:endParaRPr>
          </a:p>
        </p:txBody>
      </p:sp>
      <p:sp>
        <p:nvSpPr>
          <p:cNvPr id="13" name="CasellaDiTesto 12">
            <a:extLst>
              <a:ext uri="{FF2B5EF4-FFF2-40B4-BE49-F238E27FC236}">
                <a16:creationId xmlns:a16="http://schemas.microsoft.com/office/drawing/2014/main" id="{32FCD32C-163B-69C4-E328-D6FC0DB113BF}"/>
              </a:ext>
            </a:extLst>
          </p:cNvPr>
          <p:cNvSpPr txBox="1"/>
          <p:nvPr/>
        </p:nvSpPr>
        <p:spPr>
          <a:xfrm>
            <a:off x="4757434" y="4665007"/>
            <a:ext cx="3960937" cy="646331"/>
          </a:xfrm>
          <a:prstGeom prst="rect">
            <a:avLst/>
          </a:prstGeom>
          <a:noFill/>
          <a:ln>
            <a:solidFill>
              <a:schemeClr val="tx2">
                <a:lumMod val="40000"/>
                <a:lumOff val="60000"/>
              </a:schemeClr>
            </a:solidFill>
          </a:ln>
        </p:spPr>
        <p:txBody>
          <a:bodyPr wrap="square" rtlCol="0">
            <a:spAutoFit/>
          </a:bodyPr>
          <a:lstStyle/>
          <a:p>
            <a:r>
              <a:rPr lang="it-IT" sz="1200" i="1" dirty="0">
                <a:ea typeface="Calibri" panose="020F0502020204030204" pitchFamily="34" charset="0"/>
              </a:rPr>
              <a:t>I principi di rendicontazione di sostenibilità specificano, tenendo conto dell'oggetto di un determinato principio di rendicontazione di sostenibilità </a:t>
            </a:r>
            <a:r>
              <a:rPr lang="it-IT" sz="1200" i="1" dirty="0">
                <a:ea typeface="Calibri" panose="020F0502020204030204" pitchFamily="34" charset="0"/>
                <a:sym typeface="Wingdings" panose="05000000000000000000" pitchFamily="2" charset="2"/>
              </a:rPr>
              <a:t> </a:t>
            </a:r>
            <a:r>
              <a:rPr lang="it-IT" sz="1200" i="1" dirty="0">
                <a:highlight>
                  <a:srgbClr val="FFE57F"/>
                </a:highlight>
                <a:ea typeface="Calibri" panose="020F0502020204030204" pitchFamily="34" charset="0"/>
                <a:sym typeface="Wingdings" panose="05000000000000000000" pitchFamily="2" charset="2"/>
              </a:rPr>
              <a:t>SLIDE SUCCESSIVE</a:t>
            </a:r>
            <a:endParaRPr lang="it-IT" sz="1200" i="1" dirty="0">
              <a:highlight>
                <a:srgbClr val="FFE57F"/>
              </a:highlight>
              <a:ea typeface="Calibri" panose="020F0502020204030204" pitchFamily="34" charset="0"/>
            </a:endParaRPr>
          </a:p>
        </p:txBody>
      </p:sp>
      <p:sp>
        <p:nvSpPr>
          <p:cNvPr id="14" name="CasellaDiTesto 13">
            <a:extLst>
              <a:ext uri="{FF2B5EF4-FFF2-40B4-BE49-F238E27FC236}">
                <a16:creationId xmlns:a16="http://schemas.microsoft.com/office/drawing/2014/main" id="{DAED6002-1937-D745-E6BA-6F56D384F854}"/>
              </a:ext>
            </a:extLst>
          </p:cNvPr>
          <p:cNvSpPr txBox="1"/>
          <p:nvPr/>
        </p:nvSpPr>
        <p:spPr>
          <a:xfrm>
            <a:off x="5868144" y="1005423"/>
            <a:ext cx="2850227" cy="954106"/>
          </a:xfrm>
          <a:prstGeom prst="rect">
            <a:avLst/>
          </a:prstGeom>
          <a:noFill/>
          <a:ln>
            <a:solidFill>
              <a:srgbClr val="C00000"/>
            </a:solidFill>
          </a:ln>
        </p:spPr>
        <p:txBody>
          <a:bodyPr wrap="square" rtlCol="0" anchor="ctr">
            <a:noAutofit/>
          </a:bodyPr>
          <a:lstStyle/>
          <a:p>
            <a:pPr algn="ctr"/>
            <a:r>
              <a:rPr lang="it-IT" b="0" i="0" u="none" strike="noStrike" baseline="0" dirty="0">
                <a:solidFill>
                  <a:srgbClr val="211D1E"/>
                </a:solidFill>
                <a:latin typeface="Times New Roman" panose="02020603050405020304" pitchFamily="18" charset="0"/>
              </a:rPr>
              <a:t>ART. 3 C. 6 D. </a:t>
            </a:r>
            <a:r>
              <a:rPr lang="it-IT" dirty="0">
                <a:solidFill>
                  <a:srgbClr val="211D1E"/>
                </a:solidFill>
              </a:rPr>
              <a:t>LGS. 125/2024</a:t>
            </a:r>
            <a:endParaRPr lang="it-IT" b="0" i="0" u="none" strike="noStrike" baseline="0" dirty="0">
              <a:solidFill>
                <a:srgbClr val="211D1E"/>
              </a:solidFill>
              <a:latin typeface="Times New Roman" panose="02020603050405020304" pitchFamily="18" charset="0"/>
            </a:endParaRPr>
          </a:p>
        </p:txBody>
      </p:sp>
      <p:cxnSp>
        <p:nvCxnSpPr>
          <p:cNvPr id="16" name="Connettore 2 15">
            <a:extLst>
              <a:ext uri="{FF2B5EF4-FFF2-40B4-BE49-F238E27FC236}">
                <a16:creationId xmlns:a16="http://schemas.microsoft.com/office/drawing/2014/main" id="{57348940-979F-8B97-2E3C-E2911BC50661}"/>
              </a:ext>
            </a:extLst>
          </p:cNvPr>
          <p:cNvCxnSpPr>
            <a:stCxn id="2" idx="3"/>
            <a:endCxn id="14" idx="1"/>
          </p:cNvCxnSpPr>
          <p:nvPr/>
        </p:nvCxnSpPr>
        <p:spPr bwMode="auto">
          <a:xfrm flipV="1">
            <a:off x="5724128" y="1482476"/>
            <a:ext cx="144016"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2944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46D38AB-71DF-413F-AB63-FDFFE2B259D7}"/>
              </a:ext>
            </a:extLst>
          </p:cNvPr>
          <p:cNvSpPr>
            <a:spLocks noGrp="1" noChangeArrowheads="1"/>
          </p:cNvSpPr>
          <p:nvPr>
            <p:ph type="title" idx="4294967295"/>
          </p:nvPr>
        </p:nvSpPr>
        <p:spPr>
          <a:xfrm>
            <a:off x="412882" y="116632"/>
            <a:ext cx="8353425" cy="792162"/>
          </a:xfrm>
        </p:spPr>
        <p:txBody>
          <a:bodyPr/>
          <a:lstStyle/>
          <a:p>
            <a:pPr algn="ctr" eaLnBrk="1" hangingPunct="1"/>
            <a:r>
              <a:rPr lang="it-IT" altLang="it-IT" sz="2400" b="0" dirty="0">
                <a:solidFill>
                  <a:srgbClr val="FF6600"/>
                </a:solidFill>
              </a:rPr>
              <a:t>Schema primo set ESRS</a:t>
            </a:r>
          </a:p>
        </p:txBody>
      </p:sp>
      <p:cxnSp>
        <p:nvCxnSpPr>
          <p:cNvPr id="9" name="Connettore diritto 8">
            <a:extLst>
              <a:ext uri="{FF2B5EF4-FFF2-40B4-BE49-F238E27FC236}">
                <a16:creationId xmlns:a16="http://schemas.microsoft.com/office/drawing/2014/main" id="{53F83A2D-3AFA-4775-A7EE-618C1873900B}"/>
              </a:ext>
            </a:extLst>
          </p:cNvPr>
          <p:cNvCxnSpPr>
            <a:cxnSpLocks/>
          </p:cNvCxnSpPr>
          <p:nvPr/>
        </p:nvCxnSpPr>
        <p:spPr>
          <a:xfrm>
            <a:off x="3462529" y="7546408"/>
            <a:ext cx="1236682" cy="53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94452580-975D-5703-E7FC-16C0C5487206}"/>
              </a:ext>
            </a:extLst>
          </p:cNvPr>
          <p:cNvSpPr/>
          <p:nvPr/>
        </p:nvSpPr>
        <p:spPr bwMode="auto">
          <a:xfrm>
            <a:off x="561401" y="1123797"/>
            <a:ext cx="7848872" cy="1273497"/>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rgbClr val="C00000"/>
                </a:solidFill>
                <a:effectLst/>
                <a:latin typeface="Times New Roman" pitchFamily="18" charset="0"/>
              </a:rPr>
              <a:t>CROSS-CUTTING STANDARDS</a:t>
            </a:r>
          </a:p>
        </p:txBody>
      </p:sp>
      <p:sp>
        <p:nvSpPr>
          <p:cNvPr id="13" name="Rettangolo 12">
            <a:extLst>
              <a:ext uri="{FF2B5EF4-FFF2-40B4-BE49-F238E27FC236}">
                <a16:creationId xmlns:a16="http://schemas.microsoft.com/office/drawing/2014/main" id="{2A6ED4A1-5D48-EBF1-E8CE-A38694391A10}"/>
              </a:ext>
            </a:extLst>
          </p:cNvPr>
          <p:cNvSpPr/>
          <p:nvPr/>
        </p:nvSpPr>
        <p:spPr bwMode="auto">
          <a:xfrm>
            <a:off x="544633" y="2485095"/>
            <a:ext cx="7848872" cy="3709629"/>
          </a:xfrm>
          <a:prstGeom prst="rect">
            <a:avLst/>
          </a:prstGeom>
          <a:solidFill>
            <a:srgbClr val="FFFF6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solidFill>
                  <a:srgbClr val="C00000"/>
                </a:solidFill>
              </a:rPr>
              <a:t>TOPICAL STANDARDS</a:t>
            </a:r>
            <a:endParaRPr kumimoji="0" lang="it-IT" sz="2400" b="0" i="0" u="none" strike="noStrike" cap="none" normalizeH="0" baseline="0" dirty="0">
              <a:ln>
                <a:noFill/>
              </a:ln>
              <a:solidFill>
                <a:srgbClr val="C00000"/>
              </a:solidFill>
              <a:effectLst/>
              <a:latin typeface="Times New Roman" pitchFamily="18" charset="0"/>
            </a:endParaRPr>
          </a:p>
        </p:txBody>
      </p:sp>
      <p:sp>
        <p:nvSpPr>
          <p:cNvPr id="14" name="Rettangolo con angoli arrotondati 13">
            <a:extLst>
              <a:ext uri="{FF2B5EF4-FFF2-40B4-BE49-F238E27FC236}">
                <a16:creationId xmlns:a16="http://schemas.microsoft.com/office/drawing/2014/main" id="{4E89E3CB-FE09-7185-78F0-E195C632D169}"/>
              </a:ext>
            </a:extLst>
          </p:cNvPr>
          <p:cNvSpPr/>
          <p:nvPr/>
        </p:nvSpPr>
        <p:spPr bwMode="auto">
          <a:xfrm>
            <a:off x="799964" y="1578663"/>
            <a:ext cx="2808312" cy="75899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rgbClr val="000000"/>
                </a:solidFill>
                <a:effectLst/>
                <a:latin typeface="Times New Roman" pitchFamily="18" charset="0"/>
              </a:rPr>
              <a:t>ESRS 1</a:t>
            </a:r>
            <a:br>
              <a:rPr kumimoji="0" lang="it-IT" sz="2000" b="0" i="0" u="none" strike="noStrike" cap="none" normalizeH="0" baseline="0" dirty="0">
                <a:ln>
                  <a:noFill/>
                </a:ln>
                <a:solidFill>
                  <a:srgbClr val="000000"/>
                </a:solidFill>
                <a:effectLst/>
                <a:latin typeface="Times New Roman" pitchFamily="18" charset="0"/>
              </a:rPr>
            </a:br>
            <a:r>
              <a:rPr kumimoji="0" lang="it-IT" sz="2000" b="0" i="0" u="none" strike="noStrike" cap="none" normalizeH="0" baseline="0" dirty="0">
                <a:ln>
                  <a:noFill/>
                </a:ln>
                <a:solidFill>
                  <a:srgbClr val="000000"/>
                </a:solidFill>
                <a:effectLst/>
                <a:latin typeface="Times New Roman" pitchFamily="18" charset="0"/>
              </a:rPr>
              <a:t>General </a:t>
            </a:r>
            <a:r>
              <a:rPr kumimoji="0" lang="it-IT" sz="2000" b="0" i="0" u="none" strike="noStrike" cap="none" normalizeH="0" baseline="0" dirty="0" err="1">
                <a:ln>
                  <a:noFill/>
                </a:ln>
                <a:solidFill>
                  <a:srgbClr val="000000"/>
                </a:solidFill>
                <a:effectLst/>
                <a:latin typeface="Times New Roman" pitchFamily="18" charset="0"/>
              </a:rPr>
              <a:t>requirements</a:t>
            </a:r>
            <a:endParaRPr kumimoji="0" lang="it-IT" sz="2000" b="0" i="0" u="none" strike="noStrike" cap="none" normalizeH="0" baseline="0" dirty="0">
              <a:ln>
                <a:noFill/>
              </a:ln>
              <a:solidFill>
                <a:srgbClr val="000000"/>
              </a:solidFill>
              <a:effectLst/>
              <a:latin typeface="Times New Roman" pitchFamily="18" charset="0"/>
            </a:endParaRPr>
          </a:p>
        </p:txBody>
      </p:sp>
      <p:sp>
        <p:nvSpPr>
          <p:cNvPr id="15" name="Rettangolo con angoli arrotondati 14">
            <a:extLst>
              <a:ext uri="{FF2B5EF4-FFF2-40B4-BE49-F238E27FC236}">
                <a16:creationId xmlns:a16="http://schemas.microsoft.com/office/drawing/2014/main" id="{4905ACDE-C8D9-876A-D4B2-2B77EF5021A7}"/>
              </a:ext>
            </a:extLst>
          </p:cNvPr>
          <p:cNvSpPr/>
          <p:nvPr/>
        </p:nvSpPr>
        <p:spPr bwMode="auto">
          <a:xfrm>
            <a:off x="5436096" y="1578663"/>
            <a:ext cx="2808312" cy="77543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rgbClr val="000000"/>
                </a:solidFill>
                <a:effectLst/>
                <a:latin typeface="Times New Roman" pitchFamily="18" charset="0"/>
              </a:rPr>
              <a:t>ESRS 2</a:t>
            </a:r>
            <a:br>
              <a:rPr kumimoji="0" lang="it-IT" sz="2000" b="0" i="0" u="none" strike="noStrike" cap="none" normalizeH="0" baseline="0" dirty="0">
                <a:ln>
                  <a:noFill/>
                </a:ln>
                <a:solidFill>
                  <a:srgbClr val="000000"/>
                </a:solidFill>
                <a:effectLst/>
                <a:latin typeface="Times New Roman" pitchFamily="18" charset="0"/>
              </a:rPr>
            </a:br>
            <a:r>
              <a:rPr kumimoji="0" lang="it-IT" sz="2000" b="0" i="0" u="none" strike="noStrike" cap="none" normalizeH="0" baseline="0" dirty="0">
                <a:ln>
                  <a:noFill/>
                </a:ln>
                <a:solidFill>
                  <a:srgbClr val="000000"/>
                </a:solidFill>
                <a:effectLst/>
                <a:latin typeface="Times New Roman" pitchFamily="18" charset="0"/>
              </a:rPr>
              <a:t>General </a:t>
            </a:r>
            <a:r>
              <a:rPr kumimoji="0" lang="it-IT" sz="2000" b="0" i="0" u="none" strike="noStrike" cap="none" normalizeH="0" baseline="0" dirty="0" err="1">
                <a:ln>
                  <a:noFill/>
                </a:ln>
                <a:solidFill>
                  <a:srgbClr val="000000"/>
                </a:solidFill>
                <a:effectLst/>
                <a:latin typeface="Times New Roman" pitchFamily="18" charset="0"/>
              </a:rPr>
              <a:t>disclosures</a:t>
            </a:r>
            <a:endParaRPr kumimoji="0" lang="it-IT" sz="2000" b="0" i="0" u="none" strike="noStrike" cap="none" normalizeH="0" baseline="0" dirty="0">
              <a:ln>
                <a:noFill/>
              </a:ln>
              <a:solidFill>
                <a:srgbClr val="000000"/>
              </a:solidFill>
              <a:effectLst/>
              <a:latin typeface="Times New Roman" pitchFamily="18" charset="0"/>
            </a:endParaRPr>
          </a:p>
        </p:txBody>
      </p:sp>
      <p:sp>
        <p:nvSpPr>
          <p:cNvPr id="16" name="Rettangolo 15">
            <a:extLst>
              <a:ext uri="{FF2B5EF4-FFF2-40B4-BE49-F238E27FC236}">
                <a16:creationId xmlns:a16="http://schemas.microsoft.com/office/drawing/2014/main" id="{111FDFE4-9905-FBDE-7088-A645DC4A9826}"/>
              </a:ext>
            </a:extLst>
          </p:cNvPr>
          <p:cNvSpPr/>
          <p:nvPr/>
        </p:nvSpPr>
        <p:spPr bwMode="auto">
          <a:xfrm>
            <a:off x="746847" y="2952672"/>
            <a:ext cx="7444444" cy="1119432"/>
          </a:xfrm>
          <a:prstGeom prst="rect">
            <a:avLst/>
          </a:prstGeom>
          <a:solidFill>
            <a:srgbClr val="FFFF6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Times New Roman" pitchFamily="18" charset="0"/>
              </a:rPr>
              <a:t>ENVIRONMENT</a:t>
            </a:r>
          </a:p>
        </p:txBody>
      </p:sp>
      <p:sp>
        <p:nvSpPr>
          <p:cNvPr id="17" name="Rettangolo 16">
            <a:extLst>
              <a:ext uri="{FF2B5EF4-FFF2-40B4-BE49-F238E27FC236}">
                <a16:creationId xmlns:a16="http://schemas.microsoft.com/office/drawing/2014/main" id="{BC412760-BA02-E25E-2A99-6147B7756D89}"/>
              </a:ext>
            </a:extLst>
          </p:cNvPr>
          <p:cNvSpPr/>
          <p:nvPr/>
        </p:nvSpPr>
        <p:spPr bwMode="auto">
          <a:xfrm>
            <a:off x="746846" y="4071441"/>
            <a:ext cx="7444443" cy="1286225"/>
          </a:xfrm>
          <a:prstGeom prst="rect">
            <a:avLst/>
          </a:prstGeom>
          <a:solidFill>
            <a:srgbClr val="FFFF6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it-IT" dirty="0"/>
              <a:t>SOCIAL</a:t>
            </a:r>
            <a:endParaRPr kumimoji="0" lang="it-IT" sz="2400" b="0" i="0" u="none" strike="noStrike" cap="none" normalizeH="0" baseline="0" dirty="0">
              <a:ln>
                <a:noFill/>
              </a:ln>
              <a:solidFill>
                <a:schemeClr val="tx1"/>
              </a:solidFill>
              <a:effectLst/>
              <a:latin typeface="Times New Roman" pitchFamily="18" charset="0"/>
            </a:endParaRPr>
          </a:p>
        </p:txBody>
      </p:sp>
      <p:sp>
        <p:nvSpPr>
          <p:cNvPr id="18" name="Rettangolo 17">
            <a:extLst>
              <a:ext uri="{FF2B5EF4-FFF2-40B4-BE49-F238E27FC236}">
                <a16:creationId xmlns:a16="http://schemas.microsoft.com/office/drawing/2014/main" id="{363227DB-77E7-9582-A951-B030B9954957}"/>
              </a:ext>
            </a:extLst>
          </p:cNvPr>
          <p:cNvSpPr/>
          <p:nvPr/>
        </p:nvSpPr>
        <p:spPr bwMode="auto">
          <a:xfrm>
            <a:off x="746847" y="5346403"/>
            <a:ext cx="7444444" cy="737337"/>
          </a:xfrm>
          <a:prstGeom prst="rect">
            <a:avLst/>
          </a:prstGeom>
          <a:solidFill>
            <a:srgbClr val="FFFF6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chemeClr val="tx1"/>
                </a:solidFill>
                <a:effectLst/>
                <a:latin typeface="Times New Roman" pitchFamily="18" charset="0"/>
              </a:rPr>
              <a:t>GOVERNANCE</a:t>
            </a:r>
          </a:p>
        </p:txBody>
      </p:sp>
      <p:sp>
        <p:nvSpPr>
          <p:cNvPr id="19" name="Rettangolo con angoli arrotondati 18">
            <a:extLst>
              <a:ext uri="{FF2B5EF4-FFF2-40B4-BE49-F238E27FC236}">
                <a16:creationId xmlns:a16="http://schemas.microsoft.com/office/drawing/2014/main" id="{56FCD33F-4473-E4DF-693A-F1CAE62B601E}"/>
              </a:ext>
            </a:extLst>
          </p:cNvPr>
          <p:cNvSpPr/>
          <p:nvPr/>
        </p:nvSpPr>
        <p:spPr bwMode="auto">
          <a:xfrm>
            <a:off x="899592" y="3429000"/>
            <a:ext cx="1296144" cy="484954"/>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E1</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Climate</a:t>
            </a:r>
            <a:r>
              <a:rPr kumimoji="0" lang="it-IT" sz="1200" b="0" i="0" u="none" strike="noStrike" cap="none" normalizeH="0" baseline="0" dirty="0">
                <a:ln>
                  <a:noFill/>
                </a:ln>
                <a:solidFill>
                  <a:srgbClr val="000000"/>
                </a:solidFill>
                <a:effectLst/>
                <a:latin typeface="Times New Roman" pitchFamily="18" charset="0"/>
              </a:rPr>
              <a:t> </a:t>
            </a:r>
            <a:r>
              <a:rPr kumimoji="0" lang="it-IT" sz="1200" b="0" i="0" u="none" strike="noStrike" cap="none" normalizeH="0" baseline="0" dirty="0" err="1">
                <a:ln>
                  <a:noFill/>
                </a:ln>
                <a:solidFill>
                  <a:srgbClr val="000000"/>
                </a:solidFill>
                <a:effectLst/>
                <a:latin typeface="Times New Roman" pitchFamily="18" charset="0"/>
              </a:rPr>
              <a:t>change</a:t>
            </a:r>
            <a:endParaRPr kumimoji="0" lang="it-IT" sz="1200" b="0" i="0" u="none" strike="noStrike" cap="none" normalizeH="0" baseline="0" dirty="0">
              <a:ln>
                <a:noFill/>
              </a:ln>
              <a:solidFill>
                <a:srgbClr val="000000"/>
              </a:solidFill>
              <a:effectLst/>
              <a:latin typeface="Times New Roman" pitchFamily="18" charset="0"/>
            </a:endParaRPr>
          </a:p>
        </p:txBody>
      </p:sp>
      <p:sp>
        <p:nvSpPr>
          <p:cNvPr id="22" name="Rettangolo con angoli arrotondati 21">
            <a:extLst>
              <a:ext uri="{FF2B5EF4-FFF2-40B4-BE49-F238E27FC236}">
                <a16:creationId xmlns:a16="http://schemas.microsoft.com/office/drawing/2014/main" id="{E85DA481-42D5-9FF0-AB3F-36F94C945A7C}"/>
              </a:ext>
            </a:extLst>
          </p:cNvPr>
          <p:cNvSpPr/>
          <p:nvPr/>
        </p:nvSpPr>
        <p:spPr bwMode="auto">
          <a:xfrm>
            <a:off x="3391780" y="5477389"/>
            <a:ext cx="2188332" cy="486629"/>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G1</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Business </a:t>
            </a:r>
            <a:r>
              <a:rPr kumimoji="0" lang="it-IT" sz="1200" b="0" i="0" u="none" strike="noStrike" cap="none" normalizeH="0" baseline="0" dirty="0" err="1">
                <a:ln>
                  <a:noFill/>
                </a:ln>
                <a:solidFill>
                  <a:srgbClr val="000000"/>
                </a:solidFill>
                <a:effectLst/>
                <a:latin typeface="Times New Roman" pitchFamily="18" charset="0"/>
              </a:rPr>
              <a:t>conduct</a:t>
            </a:r>
            <a:endParaRPr kumimoji="0" lang="it-IT" sz="1200" b="0" i="0" u="none" strike="noStrike" cap="none" normalizeH="0" baseline="0" dirty="0">
              <a:ln>
                <a:noFill/>
              </a:ln>
              <a:solidFill>
                <a:srgbClr val="000000"/>
              </a:solidFill>
              <a:effectLst/>
              <a:latin typeface="Times New Roman" pitchFamily="18" charset="0"/>
            </a:endParaRPr>
          </a:p>
        </p:txBody>
      </p:sp>
      <p:sp>
        <p:nvSpPr>
          <p:cNvPr id="24" name="Rettangolo con angoli arrotondati 23">
            <a:extLst>
              <a:ext uri="{FF2B5EF4-FFF2-40B4-BE49-F238E27FC236}">
                <a16:creationId xmlns:a16="http://schemas.microsoft.com/office/drawing/2014/main" id="{35247380-1D54-C71B-7908-C57FB0A948AF}"/>
              </a:ext>
            </a:extLst>
          </p:cNvPr>
          <p:cNvSpPr/>
          <p:nvPr/>
        </p:nvSpPr>
        <p:spPr bwMode="auto">
          <a:xfrm>
            <a:off x="2348481" y="3416134"/>
            <a:ext cx="1296144" cy="484954"/>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E2</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Pollution</a:t>
            </a:r>
            <a:endParaRPr kumimoji="0" lang="it-IT" sz="1200" b="0" i="0" u="none" strike="noStrike" cap="none" normalizeH="0" baseline="0" dirty="0">
              <a:ln>
                <a:noFill/>
              </a:ln>
              <a:solidFill>
                <a:srgbClr val="000000"/>
              </a:solidFill>
              <a:effectLst/>
              <a:latin typeface="Times New Roman" pitchFamily="18" charset="0"/>
            </a:endParaRPr>
          </a:p>
        </p:txBody>
      </p:sp>
      <p:sp>
        <p:nvSpPr>
          <p:cNvPr id="25" name="Rettangolo con angoli arrotondati 24">
            <a:extLst>
              <a:ext uri="{FF2B5EF4-FFF2-40B4-BE49-F238E27FC236}">
                <a16:creationId xmlns:a16="http://schemas.microsoft.com/office/drawing/2014/main" id="{4B02F988-BEA8-402F-C36D-70429FC86FD1}"/>
              </a:ext>
            </a:extLst>
          </p:cNvPr>
          <p:cNvSpPr/>
          <p:nvPr/>
        </p:nvSpPr>
        <p:spPr bwMode="auto">
          <a:xfrm>
            <a:off x="5347370" y="3165434"/>
            <a:ext cx="1296144" cy="74852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E4</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Biodiversity</a:t>
            </a:r>
            <a:r>
              <a:rPr kumimoji="0" lang="it-IT" sz="1200" b="0" i="0" u="none" strike="noStrike" cap="none" normalizeH="0" baseline="0" dirty="0">
                <a:ln>
                  <a:noFill/>
                </a:ln>
                <a:solidFill>
                  <a:srgbClr val="000000"/>
                </a:solidFill>
                <a:effectLst/>
                <a:latin typeface="Times New Roman" pitchFamily="18" charset="0"/>
              </a:rPr>
              <a:t> and </a:t>
            </a:r>
            <a:r>
              <a:rPr kumimoji="0" lang="it-IT" sz="1200" b="0" i="0" u="none" strike="noStrike" cap="none" normalizeH="0" baseline="0" dirty="0" err="1">
                <a:ln>
                  <a:noFill/>
                </a:ln>
                <a:solidFill>
                  <a:srgbClr val="000000"/>
                </a:solidFill>
                <a:effectLst/>
                <a:latin typeface="Times New Roman" pitchFamily="18" charset="0"/>
              </a:rPr>
              <a:t>ecosystems</a:t>
            </a:r>
            <a:endParaRPr kumimoji="0" lang="it-IT" sz="1200" b="0" i="0" u="none" strike="noStrike" cap="none" normalizeH="0" baseline="0" dirty="0">
              <a:ln>
                <a:noFill/>
              </a:ln>
              <a:solidFill>
                <a:srgbClr val="000000"/>
              </a:solidFill>
              <a:effectLst/>
              <a:latin typeface="Times New Roman" pitchFamily="18" charset="0"/>
            </a:endParaRPr>
          </a:p>
        </p:txBody>
      </p:sp>
      <p:sp>
        <p:nvSpPr>
          <p:cNvPr id="26" name="Rettangolo con angoli arrotondati 25">
            <a:extLst>
              <a:ext uri="{FF2B5EF4-FFF2-40B4-BE49-F238E27FC236}">
                <a16:creationId xmlns:a16="http://schemas.microsoft.com/office/drawing/2014/main" id="{0FFF5C59-E9C6-ACB0-CEFB-3AA04F5B922E}"/>
              </a:ext>
            </a:extLst>
          </p:cNvPr>
          <p:cNvSpPr/>
          <p:nvPr/>
        </p:nvSpPr>
        <p:spPr bwMode="auto">
          <a:xfrm>
            <a:off x="3849012" y="3152568"/>
            <a:ext cx="1296144" cy="74852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E3</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Water and marine </a:t>
            </a:r>
            <a:r>
              <a:rPr kumimoji="0" lang="it-IT" sz="1200" b="0" i="0" u="none" strike="noStrike" cap="none" normalizeH="0" baseline="0" dirty="0" err="1">
                <a:ln>
                  <a:noFill/>
                </a:ln>
                <a:solidFill>
                  <a:srgbClr val="000000"/>
                </a:solidFill>
                <a:effectLst/>
                <a:latin typeface="Times New Roman" pitchFamily="18" charset="0"/>
              </a:rPr>
              <a:t>resources</a:t>
            </a:r>
            <a:endParaRPr kumimoji="0" lang="it-IT" sz="1200" b="0" i="0" u="none" strike="noStrike" cap="none" normalizeH="0" baseline="0" dirty="0">
              <a:ln>
                <a:noFill/>
              </a:ln>
              <a:solidFill>
                <a:srgbClr val="000000"/>
              </a:solidFill>
              <a:effectLst/>
              <a:latin typeface="Times New Roman" pitchFamily="18" charset="0"/>
            </a:endParaRPr>
          </a:p>
        </p:txBody>
      </p:sp>
      <p:sp>
        <p:nvSpPr>
          <p:cNvPr id="27" name="Rettangolo con angoli arrotondati 26">
            <a:extLst>
              <a:ext uri="{FF2B5EF4-FFF2-40B4-BE49-F238E27FC236}">
                <a16:creationId xmlns:a16="http://schemas.microsoft.com/office/drawing/2014/main" id="{38429271-EA89-2B4E-3D47-9A87D20A3AB6}"/>
              </a:ext>
            </a:extLst>
          </p:cNvPr>
          <p:cNvSpPr/>
          <p:nvPr/>
        </p:nvSpPr>
        <p:spPr bwMode="auto">
          <a:xfrm>
            <a:off x="6818771" y="3030057"/>
            <a:ext cx="1296144" cy="964662"/>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rgbClr val="000000"/>
                </a:solidFill>
                <a:effectLst/>
                <a:latin typeface="Times New Roman" pitchFamily="18" charset="0"/>
              </a:rPr>
              <a:t>ESRS E5</a:t>
            </a:r>
            <a:br>
              <a:rPr kumimoji="0" lang="it-IT" sz="1200" b="1" i="0" u="none" strike="noStrike" cap="none" normalizeH="0" baseline="0" dirty="0">
                <a:ln>
                  <a:noFill/>
                </a:ln>
                <a:solidFill>
                  <a:srgbClr val="000000"/>
                </a:solidFill>
                <a:effectLst/>
                <a:latin typeface="Times New Roman" pitchFamily="18" charset="0"/>
              </a:rPr>
            </a:br>
            <a:r>
              <a:rPr kumimoji="0" lang="it-IT" sz="1200" b="1" i="0" u="none" strike="noStrike" cap="none" normalizeH="0" baseline="0" dirty="0">
                <a:ln>
                  <a:noFill/>
                </a:ln>
                <a:solidFill>
                  <a:srgbClr val="000000"/>
                </a:solidFill>
                <a:effectLst/>
                <a:latin typeface="Times New Roman" pitchFamily="18" charset="0"/>
              </a:rPr>
              <a:t>Resource use and </a:t>
            </a:r>
            <a:r>
              <a:rPr kumimoji="0" lang="it-IT" sz="1200" b="1" i="0" u="none" strike="noStrike" cap="none" normalizeH="0" baseline="0" dirty="0" err="1">
                <a:ln>
                  <a:noFill/>
                </a:ln>
                <a:solidFill>
                  <a:srgbClr val="000000"/>
                </a:solidFill>
                <a:effectLst/>
                <a:latin typeface="Times New Roman" pitchFamily="18" charset="0"/>
              </a:rPr>
              <a:t>circular</a:t>
            </a:r>
            <a:r>
              <a:rPr kumimoji="0" lang="it-IT" sz="1200" b="1" i="0" u="none" strike="noStrike" cap="none" normalizeH="0" baseline="0" dirty="0">
                <a:ln>
                  <a:noFill/>
                </a:ln>
                <a:solidFill>
                  <a:srgbClr val="000000"/>
                </a:solidFill>
                <a:effectLst/>
                <a:latin typeface="Times New Roman" pitchFamily="18" charset="0"/>
              </a:rPr>
              <a:t> economy</a:t>
            </a:r>
          </a:p>
        </p:txBody>
      </p:sp>
      <p:sp>
        <p:nvSpPr>
          <p:cNvPr id="28" name="Rettangolo con angoli arrotondati 27">
            <a:extLst>
              <a:ext uri="{FF2B5EF4-FFF2-40B4-BE49-F238E27FC236}">
                <a16:creationId xmlns:a16="http://schemas.microsoft.com/office/drawing/2014/main" id="{154AA1CC-5D51-506E-0A02-2A2D96D49E09}"/>
              </a:ext>
            </a:extLst>
          </p:cNvPr>
          <p:cNvSpPr/>
          <p:nvPr/>
        </p:nvSpPr>
        <p:spPr bwMode="auto">
          <a:xfrm>
            <a:off x="899592" y="4517724"/>
            <a:ext cx="1296144" cy="484954"/>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S1</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Own</a:t>
            </a:r>
            <a:r>
              <a:rPr kumimoji="0" lang="it-IT" sz="1200" b="0" i="0" u="none" strike="noStrike" cap="none" normalizeH="0" baseline="0" dirty="0">
                <a:ln>
                  <a:noFill/>
                </a:ln>
                <a:solidFill>
                  <a:srgbClr val="000000"/>
                </a:solidFill>
                <a:effectLst/>
                <a:latin typeface="Times New Roman" pitchFamily="18" charset="0"/>
              </a:rPr>
              <a:t> </a:t>
            </a:r>
            <a:r>
              <a:rPr kumimoji="0" lang="it-IT" sz="1200" b="0" i="0" u="none" strike="noStrike" cap="none" normalizeH="0" baseline="0" dirty="0" err="1">
                <a:ln>
                  <a:noFill/>
                </a:ln>
                <a:solidFill>
                  <a:srgbClr val="000000"/>
                </a:solidFill>
                <a:effectLst/>
                <a:latin typeface="Times New Roman" pitchFamily="18" charset="0"/>
              </a:rPr>
              <a:t>workforce</a:t>
            </a:r>
            <a:endParaRPr kumimoji="0" lang="it-IT" sz="1200" b="0" i="0" u="none" strike="noStrike" cap="none" normalizeH="0" baseline="0" dirty="0">
              <a:ln>
                <a:noFill/>
              </a:ln>
              <a:solidFill>
                <a:srgbClr val="000000"/>
              </a:solidFill>
              <a:effectLst/>
              <a:latin typeface="Times New Roman" pitchFamily="18" charset="0"/>
            </a:endParaRPr>
          </a:p>
        </p:txBody>
      </p:sp>
      <p:sp>
        <p:nvSpPr>
          <p:cNvPr id="30" name="Rettangolo con angoli arrotondati 29">
            <a:extLst>
              <a:ext uri="{FF2B5EF4-FFF2-40B4-BE49-F238E27FC236}">
                <a16:creationId xmlns:a16="http://schemas.microsoft.com/office/drawing/2014/main" id="{C4588152-7AAE-AB53-EFF9-EE1658536144}"/>
              </a:ext>
            </a:extLst>
          </p:cNvPr>
          <p:cNvSpPr/>
          <p:nvPr/>
        </p:nvSpPr>
        <p:spPr bwMode="auto">
          <a:xfrm>
            <a:off x="2353126" y="4255687"/>
            <a:ext cx="1296144" cy="748520"/>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S2</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Workers in the </a:t>
            </a:r>
            <a:r>
              <a:rPr kumimoji="0" lang="it-IT" sz="1200" b="0" i="0" u="none" strike="noStrike" cap="none" normalizeH="0" baseline="0" dirty="0" err="1">
                <a:ln>
                  <a:noFill/>
                </a:ln>
                <a:solidFill>
                  <a:srgbClr val="000000"/>
                </a:solidFill>
                <a:effectLst/>
                <a:latin typeface="Times New Roman" pitchFamily="18" charset="0"/>
              </a:rPr>
              <a:t>value</a:t>
            </a:r>
            <a:r>
              <a:rPr kumimoji="0" lang="it-IT" sz="1200" b="0" i="0" u="none" strike="noStrike" cap="none" normalizeH="0" baseline="0" dirty="0">
                <a:ln>
                  <a:noFill/>
                </a:ln>
                <a:solidFill>
                  <a:srgbClr val="000000"/>
                </a:solidFill>
                <a:effectLst/>
                <a:latin typeface="Times New Roman" pitchFamily="18" charset="0"/>
              </a:rPr>
              <a:t> chain</a:t>
            </a:r>
          </a:p>
        </p:txBody>
      </p:sp>
      <p:sp>
        <p:nvSpPr>
          <p:cNvPr id="31" name="Rettangolo con angoli arrotondati 30">
            <a:extLst>
              <a:ext uri="{FF2B5EF4-FFF2-40B4-BE49-F238E27FC236}">
                <a16:creationId xmlns:a16="http://schemas.microsoft.com/office/drawing/2014/main" id="{953FD689-EBFA-18A5-E45B-E4E74F14B330}"/>
              </a:ext>
            </a:extLst>
          </p:cNvPr>
          <p:cNvSpPr/>
          <p:nvPr/>
        </p:nvSpPr>
        <p:spPr bwMode="auto">
          <a:xfrm>
            <a:off x="3849012" y="4241247"/>
            <a:ext cx="1296144" cy="748520"/>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S3</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Affected</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communities</a:t>
            </a:r>
          </a:p>
        </p:txBody>
      </p:sp>
      <p:sp>
        <p:nvSpPr>
          <p:cNvPr id="32" name="Rettangolo con angoli arrotondati 31">
            <a:extLst>
              <a:ext uri="{FF2B5EF4-FFF2-40B4-BE49-F238E27FC236}">
                <a16:creationId xmlns:a16="http://schemas.microsoft.com/office/drawing/2014/main" id="{E64473D7-428E-2113-6EF3-EACDE04D4B7E}"/>
              </a:ext>
            </a:extLst>
          </p:cNvPr>
          <p:cNvSpPr/>
          <p:nvPr/>
        </p:nvSpPr>
        <p:spPr bwMode="auto">
          <a:xfrm>
            <a:off x="5344898" y="4266441"/>
            <a:ext cx="2770017" cy="748520"/>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S4</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Consumers and</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end-users</a:t>
            </a:r>
          </a:p>
        </p:txBody>
      </p:sp>
    </p:spTree>
    <p:extLst>
      <p:ext uri="{BB962C8B-B14F-4D97-AF65-F5344CB8AC3E}">
        <p14:creationId xmlns:p14="http://schemas.microsoft.com/office/powerpoint/2010/main" val="313281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446AA-A7AD-5D5F-1F2F-874F5507F9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180F3E4-085A-C175-233B-E728FEAEB455}"/>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Struttura del Bilancio di sostenibilità</a:t>
            </a:r>
          </a:p>
        </p:txBody>
      </p:sp>
      <p:pic>
        <p:nvPicPr>
          <p:cNvPr id="2" name="Immagine 1">
            <a:extLst>
              <a:ext uri="{FF2B5EF4-FFF2-40B4-BE49-F238E27FC236}">
                <a16:creationId xmlns:a16="http://schemas.microsoft.com/office/drawing/2014/main" id="{4312ECBE-4B76-BE60-55FD-37785B243D48}"/>
              </a:ext>
            </a:extLst>
          </p:cNvPr>
          <p:cNvPicPr>
            <a:picLocks noChangeAspect="1"/>
          </p:cNvPicPr>
          <p:nvPr/>
        </p:nvPicPr>
        <p:blipFill>
          <a:blip r:embed="rId3"/>
          <a:stretch>
            <a:fillRect/>
          </a:stretch>
        </p:blipFill>
        <p:spPr>
          <a:xfrm>
            <a:off x="377693" y="986398"/>
            <a:ext cx="4324350" cy="5419725"/>
          </a:xfrm>
          <a:prstGeom prst="rect">
            <a:avLst/>
          </a:prstGeom>
        </p:spPr>
      </p:pic>
      <p:sp>
        <p:nvSpPr>
          <p:cNvPr id="3" name="Rettangolo 2">
            <a:extLst>
              <a:ext uri="{FF2B5EF4-FFF2-40B4-BE49-F238E27FC236}">
                <a16:creationId xmlns:a16="http://schemas.microsoft.com/office/drawing/2014/main" id="{168CEF87-328D-C5D4-6E5A-55212735077E}"/>
              </a:ext>
            </a:extLst>
          </p:cNvPr>
          <p:cNvSpPr>
            <a:spLocks noChangeArrowheads="1"/>
          </p:cNvSpPr>
          <p:nvPr/>
        </p:nvSpPr>
        <p:spPr bwMode="auto">
          <a:xfrm>
            <a:off x="4795739" y="1268760"/>
            <a:ext cx="3664005" cy="3939540"/>
          </a:xfrm>
          <a:prstGeom prst="rect">
            <a:avLst/>
          </a:prstGeom>
          <a:noFill/>
          <a:ln>
            <a:solidFill>
              <a:srgbClr val="00B050"/>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ts val="1200"/>
              </a:spcBef>
              <a:buFontTx/>
              <a:buNone/>
              <a:defRPr/>
            </a:pPr>
            <a:r>
              <a:rPr lang="it-IT" altLang="it-IT" sz="2000" dirty="0">
                <a:latin typeface="+mj-lt"/>
              </a:rPr>
              <a:t>L’</a:t>
            </a:r>
            <a:r>
              <a:rPr lang="it-IT" altLang="it-IT" sz="2000" dirty="0" err="1">
                <a:highlight>
                  <a:srgbClr val="AAFCB8"/>
                </a:highlight>
                <a:latin typeface="+mj-lt"/>
              </a:rPr>
              <a:t>Appendix</a:t>
            </a:r>
            <a:r>
              <a:rPr lang="it-IT" altLang="it-IT" sz="2000" dirty="0">
                <a:highlight>
                  <a:srgbClr val="AAFCB8"/>
                </a:highlight>
                <a:latin typeface="+mj-lt"/>
              </a:rPr>
              <a:t> F dell’ESRS 1</a:t>
            </a:r>
            <a:r>
              <a:rPr lang="it-IT" altLang="it-IT" sz="2000" dirty="0">
                <a:latin typeface="+mj-lt"/>
              </a:rPr>
              <a:t> fornisce un esempio di come la dichiarazione di sostenibilità si inserisce, come sezione specifica, all’interno della Relazione sulla gestione</a:t>
            </a:r>
          </a:p>
          <a:p>
            <a:pPr eaLnBrk="1" hangingPunct="1">
              <a:spcBef>
                <a:spcPts val="1200"/>
              </a:spcBef>
              <a:buFontTx/>
              <a:buNone/>
              <a:defRPr/>
            </a:pPr>
            <a:r>
              <a:rPr lang="it-IT" altLang="it-IT" sz="2000" dirty="0">
                <a:latin typeface="+mj-lt"/>
              </a:rPr>
              <a:t>Significativo, nell’ambito delle informative  ambientali, il richiamo alla disclosure art. 8 del Regolamento Tassonomia</a:t>
            </a:r>
          </a:p>
        </p:txBody>
      </p:sp>
      <p:sp>
        <p:nvSpPr>
          <p:cNvPr id="5" name="CasellaDiTesto 4">
            <a:extLst>
              <a:ext uri="{FF2B5EF4-FFF2-40B4-BE49-F238E27FC236}">
                <a16:creationId xmlns:a16="http://schemas.microsoft.com/office/drawing/2014/main" id="{0461E310-A07A-A1E2-1C5D-76566A58FE10}"/>
              </a:ext>
            </a:extLst>
          </p:cNvPr>
          <p:cNvSpPr txBox="1"/>
          <p:nvPr/>
        </p:nvSpPr>
        <p:spPr>
          <a:xfrm>
            <a:off x="4572000" y="6066069"/>
            <a:ext cx="1468503" cy="276999"/>
          </a:xfrm>
          <a:prstGeom prst="rect">
            <a:avLst/>
          </a:prstGeom>
          <a:noFill/>
        </p:spPr>
        <p:txBody>
          <a:bodyPr wrap="square" rtlCol="0">
            <a:spAutoFit/>
          </a:bodyPr>
          <a:lstStyle/>
          <a:p>
            <a:r>
              <a:rPr lang="en-US" sz="1200" b="0" i="0" u="none" strike="noStrike" baseline="0" dirty="0">
                <a:solidFill>
                  <a:srgbClr val="000000"/>
                </a:solidFill>
                <a:latin typeface="Avenir-Book"/>
              </a:rPr>
              <a:t>Fonte: </a:t>
            </a:r>
            <a:r>
              <a:rPr lang="en-US" sz="1200" dirty="0">
                <a:solidFill>
                  <a:srgbClr val="000000"/>
                </a:solidFill>
                <a:latin typeface="Avenir-Book"/>
              </a:rPr>
              <a:t>ESRS 1</a:t>
            </a:r>
            <a:endParaRPr lang="it-IT" sz="1600" dirty="0">
              <a:solidFill>
                <a:srgbClr val="000000"/>
              </a:solidFill>
            </a:endParaRPr>
          </a:p>
        </p:txBody>
      </p:sp>
    </p:spTree>
    <p:extLst>
      <p:ext uri="{BB962C8B-B14F-4D97-AF65-F5344CB8AC3E}">
        <p14:creationId xmlns:p14="http://schemas.microsoft.com/office/powerpoint/2010/main" val="1233699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D5BF0D-8A70-4A2C-9BB4-27B5EC07A683}"/>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Informativa ESG: fattore E</a:t>
            </a:r>
          </a:p>
        </p:txBody>
      </p:sp>
      <p:sp>
        <p:nvSpPr>
          <p:cNvPr id="9" name="CasellaDiTesto 8">
            <a:extLst>
              <a:ext uri="{FF2B5EF4-FFF2-40B4-BE49-F238E27FC236}">
                <a16:creationId xmlns:a16="http://schemas.microsoft.com/office/drawing/2014/main" id="{B4DA1DBE-D3B3-44B8-8DB3-E46050E1F167}"/>
              </a:ext>
            </a:extLst>
          </p:cNvPr>
          <p:cNvSpPr txBox="1"/>
          <p:nvPr/>
        </p:nvSpPr>
        <p:spPr>
          <a:xfrm>
            <a:off x="539551" y="1124744"/>
            <a:ext cx="5832649" cy="4909036"/>
          </a:xfrm>
          <a:prstGeom prst="rect">
            <a:avLst/>
          </a:prstGeom>
          <a:noFill/>
          <a:ln>
            <a:solidFill>
              <a:srgbClr val="00B050"/>
            </a:solidFill>
          </a:ln>
        </p:spPr>
        <p:txBody>
          <a:bodyPr wrap="square">
            <a:spAutoFit/>
          </a:bodyPr>
          <a:lstStyle/>
          <a:p>
            <a:pPr marL="539750">
              <a:spcBef>
                <a:spcPts val="600"/>
              </a:spcBef>
              <a:spcAft>
                <a:spcPts val="600"/>
              </a:spcAft>
            </a:pPr>
            <a:r>
              <a:rPr lang="it-IT" sz="2300" dirty="0">
                <a:solidFill>
                  <a:srgbClr val="C00000"/>
                </a:solidFill>
                <a:effectLst/>
                <a:latin typeface="Times New Roman" panose="02020603050405020304" pitchFamily="18" charset="0"/>
                <a:ea typeface="Calibri" panose="020F0502020204030204" pitchFamily="34" charset="0"/>
              </a:rPr>
              <a:t>a)	le informazioni che le imprese sono tenute a comunicare riguardo ai seguenti fattori </a:t>
            </a:r>
            <a:r>
              <a:rPr lang="it-IT" sz="2300" b="1" dirty="0">
                <a:solidFill>
                  <a:srgbClr val="00B050"/>
                </a:solidFill>
                <a:effectLst/>
                <a:latin typeface="Times New Roman" panose="02020603050405020304" pitchFamily="18" charset="0"/>
                <a:ea typeface="Calibri" panose="020F0502020204030204" pitchFamily="34" charset="0"/>
              </a:rPr>
              <a:t>AMBIENTALI</a:t>
            </a:r>
            <a:r>
              <a:rPr lang="it-IT" sz="2300" dirty="0">
                <a:solidFill>
                  <a:srgbClr val="C00000"/>
                </a:solidFill>
                <a:effectLst/>
                <a:latin typeface="Times New Roman" panose="02020603050405020304" pitchFamily="18" charset="0"/>
                <a:ea typeface="Calibri" panose="020F0502020204030204" pitchFamily="34" charset="0"/>
              </a:rPr>
              <a:t>:</a:t>
            </a:r>
          </a:p>
          <a:p>
            <a:pPr marL="539750">
              <a:spcBef>
                <a:spcPts val="600"/>
              </a:spcBef>
              <a:spcAft>
                <a:spcPts val="600"/>
              </a:spcAft>
            </a:pPr>
            <a:r>
              <a:rPr lang="it-IT" sz="2300" dirty="0">
                <a:effectLst/>
                <a:latin typeface="Times New Roman" panose="02020603050405020304" pitchFamily="18" charset="0"/>
                <a:ea typeface="Calibri" panose="020F0502020204030204" pitchFamily="34" charset="0"/>
              </a:rPr>
              <a:t>i)	la mitigazione dei cambiamenti climatici;</a:t>
            </a:r>
          </a:p>
          <a:p>
            <a:pPr marL="539750">
              <a:spcBef>
                <a:spcPts val="600"/>
              </a:spcBef>
              <a:spcAft>
                <a:spcPts val="600"/>
              </a:spcAft>
            </a:pPr>
            <a:r>
              <a:rPr lang="it-IT" sz="2300" dirty="0">
                <a:effectLst/>
                <a:latin typeface="Times New Roman" panose="02020603050405020304" pitchFamily="18" charset="0"/>
                <a:ea typeface="Calibri" panose="020F0502020204030204" pitchFamily="34" charset="0"/>
              </a:rPr>
              <a:t>ii)	l'adattamento ai cambiamenti climatici; </a:t>
            </a:r>
          </a:p>
          <a:p>
            <a:pPr marL="539750">
              <a:spcBef>
                <a:spcPts val="600"/>
              </a:spcBef>
              <a:spcAft>
                <a:spcPts val="600"/>
              </a:spcAft>
            </a:pPr>
            <a:r>
              <a:rPr lang="it-IT" sz="2300" dirty="0">
                <a:effectLst/>
                <a:latin typeface="Times New Roman" panose="02020603050405020304" pitchFamily="18" charset="0"/>
                <a:ea typeface="Calibri" panose="020F0502020204030204" pitchFamily="34" charset="0"/>
              </a:rPr>
              <a:t>iii)	le risorse idriche e marine; </a:t>
            </a:r>
          </a:p>
          <a:p>
            <a:pPr marL="539750">
              <a:spcBef>
                <a:spcPts val="600"/>
              </a:spcBef>
              <a:spcAft>
                <a:spcPts val="600"/>
              </a:spcAft>
            </a:pPr>
            <a:r>
              <a:rPr lang="it-IT" sz="2300" dirty="0">
                <a:effectLst/>
                <a:latin typeface="Times New Roman" panose="02020603050405020304" pitchFamily="18" charset="0"/>
                <a:ea typeface="Calibri" panose="020F0502020204030204" pitchFamily="34" charset="0"/>
              </a:rPr>
              <a:t>iv)	l'uso delle risorse e l'economia circolare;</a:t>
            </a:r>
          </a:p>
          <a:p>
            <a:pPr marL="539750">
              <a:spcBef>
                <a:spcPts val="600"/>
              </a:spcBef>
              <a:spcAft>
                <a:spcPts val="600"/>
              </a:spcAft>
            </a:pPr>
            <a:r>
              <a:rPr lang="it-IT" sz="2300" dirty="0">
                <a:effectLst/>
                <a:latin typeface="Times New Roman" panose="02020603050405020304" pitchFamily="18" charset="0"/>
                <a:ea typeface="Calibri" panose="020F0502020204030204" pitchFamily="34" charset="0"/>
              </a:rPr>
              <a:t>v)	l'inquinamento; </a:t>
            </a:r>
          </a:p>
          <a:p>
            <a:pPr marL="539750">
              <a:spcBef>
                <a:spcPts val="600"/>
              </a:spcBef>
              <a:spcAft>
                <a:spcPts val="600"/>
              </a:spcAft>
            </a:pPr>
            <a:r>
              <a:rPr lang="it-IT" sz="2300" dirty="0">
                <a:effectLst/>
                <a:latin typeface="Times New Roman" panose="02020603050405020304" pitchFamily="18" charset="0"/>
                <a:ea typeface="Calibri" panose="020F0502020204030204" pitchFamily="34" charset="0"/>
              </a:rPr>
              <a:t>vi)	la biodiversità e gli ecosistemi;</a:t>
            </a:r>
          </a:p>
        </p:txBody>
      </p:sp>
      <p:sp>
        <p:nvSpPr>
          <p:cNvPr id="2" name="Rettangolo con angoli arrotondati 1">
            <a:extLst>
              <a:ext uri="{FF2B5EF4-FFF2-40B4-BE49-F238E27FC236}">
                <a16:creationId xmlns:a16="http://schemas.microsoft.com/office/drawing/2014/main" id="{AE4CFC7B-C492-F908-A3F0-FE25006E0B26}"/>
              </a:ext>
            </a:extLst>
          </p:cNvPr>
          <p:cNvSpPr/>
          <p:nvPr/>
        </p:nvSpPr>
        <p:spPr bwMode="auto">
          <a:xfrm>
            <a:off x="6732240" y="1341255"/>
            <a:ext cx="1296144" cy="484954"/>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E1</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Climate</a:t>
            </a:r>
            <a:r>
              <a:rPr kumimoji="0" lang="it-IT" sz="1200" b="0" i="0" u="none" strike="noStrike" cap="none" normalizeH="0" baseline="0" dirty="0">
                <a:ln>
                  <a:noFill/>
                </a:ln>
                <a:solidFill>
                  <a:srgbClr val="000000"/>
                </a:solidFill>
                <a:effectLst/>
                <a:latin typeface="Times New Roman" pitchFamily="18" charset="0"/>
              </a:rPr>
              <a:t> </a:t>
            </a:r>
            <a:r>
              <a:rPr kumimoji="0" lang="it-IT" sz="1200" b="0" i="0" u="none" strike="noStrike" cap="none" normalizeH="0" baseline="0" dirty="0" err="1">
                <a:ln>
                  <a:noFill/>
                </a:ln>
                <a:solidFill>
                  <a:srgbClr val="000000"/>
                </a:solidFill>
                <a:effectLst/>
                <a:latin typeface="Times New Roman" pitchFamily="18" charset="0"/>
              </a:rPr>
              <a:t>change</a:t>
            </a:r>
            <a:endParaRPr kumimoji="0" lang="it-IT" sz="1200" b="0" i="0" u="none" strike="noStrike" cap="none" normalizeH="0" baseline="0" dirty="0">
              <a:ln>
                <a:noFill/>
              </a:ln>
              <a:solidFill>
                <a:srgbClr val="000000"/>
              </a:solidFill>
              <a:effectLst/>
              <a:latin typeface="Times New Roman" pitchFamily="18" charset="0"/>
            </a:endParaRPr>
          </a:p>
        </p:txBody>
      </p:sp>
      <p:sp>
        <p:nvSpPr>
          <p:cNvPr id="3" name="Rettangolo con angoli arrotondati 2">
            <a:extLst>
              <a:ext uri="{FF2B5EF4-FFF2-40B4-BE49-F238E27FC236}">
                <a16:creationId xmlns:a16="http://schemas.microsoft.com/office/drawing/2014/main" id="{FFE5388D-9C9A-FE8D-6286-62AFD7E65031}"/>
              </a:ext>
            </a:extLst>
          </p:cNvPr>
          <p:cNvSpPr/>
          <p:nvPr/>
        </p:nvSpPr>
        <p:spPr bwMode="auto">
          <a:xfrm>
            <a:off x="6760382" y="2058151"/>
            <a:ext cx="1268002" cy="528857"/>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E2</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Pollution</a:t>
            </a:r>
            <a:endParaRPr kumimoji="0" lang="it-IT" sz="1200" b="0" i="0" u="none" strike="noStrike" cap="none" normalizeH="0" baseline="0" dirty="0">
              <a:ln>
                <a:noFill/>
              </a:ln>
              <a:solidFill>
                <a:srgbClr val="000000"/>
              </a:solidFill>
              <a:effectLst/>
              <a:latin typeface="Times New Roman" pitchFamily="18" charset="0"/>
            </a:endParaRPr>
          </a:p>
        </p:txBody>
      </p:sp>
      <p:sp>
        <p:nvSpPr>
          <p:cNvPr id="5" name="Rettangolo con angoli arrotondati 4">
            <a:extLst>
              <a:ext uri="{FF2B5EF4-FFF2-40B4-BE49-F238E27FC236}">
                <a16:creationId xmlns:a16="http://schemas.microsoft.com/office/drawing/2014/main" id="{08F8BED6-6410-3FE7-244C-3AFB448EFC2D}"/>
              </a:ext>
            </a:extLst>
          </p:cNvPr>
          <p:cNvSpPr/>
          <p:nvPr/>
        </p:nvSpPr>
        <p:spPr bwMode="auto">
          <a:xfrm>
            <a:off x="6732240" y="3770459"/>
            <a:ext cx="1296144" cy="74852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E4</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Biodiversity</a:t>
            </a:r>
            <a:r>
              <a:rPr kumimoji="0" lang="it-IT" sz="1200" b="0" i="0" u="none" strike="noStrike" cap="none" normalizeH="0" baseline="0" dirty="0">
                <a:ln>
                  <a:noFill/>
                </a:ln>
                <a:solidFill>
                  <a:srgbClr val="000000"/>
                </a:solidFill>
                <a:effectLst/>
                <a:latin typeface="Times New Roman" pitchFamily="18" charset="0"/>
              </a:rPr>
              <a:t> and </a:t>
            </a:r>
            <a:r>
              <a:rPr kumimoji="0" lang="it-IT" sz="1200" b="0" i="0" u="none" strike="noStrike" cap="none" normalizeH="0" baseline="0" dirty="0" err="1">
                <a:ln>
                  <a:noFill/>
                </a:ln>
                <a:solidFill>
                  <a:srgbClr val="000000"/>
                </a:solidFill>
                <a:effectLst/>
                <a:latin typeface="Times New Roman" pitchFamily="18" charset="0"/>
              </a:rPr>
              <a:t>ecosystems</a:t>
            </a:r>
            <a:endParaRPr kumimoji="0" lang="it-IT" sz="1200" b="0" i="0" u="none" strike="noStrike" cap="none" normalizeH="0" baseline="0" dirty="0">
              <a:ln>
                <a:noFill/>
              </a:ln>
              <a:solidFill>
                <a:srgbClr val="000000"/>
              </a:solidFill>
              <a:effectLst/>
              <a:latin typeface="Times New Roman" pitchFamily="18" charset="0"/>
            </a:endParaRPr>
          </a:p>
        </p:txBody>
      </p:sp>
      <p:sp>
        <p:nvSpPr>
          <p:cNvPr id="6" name="Rettangolo con angoli arrotondati 5">
            <a:extLst>
              <a:ext uri="{FF2B5EF4-FFF2-40B4-BE49-F238E27FC236}">
                <a16:creationId xmlns:a16="http://schemas.microsoft.com/office/drawing/2014/main" id="{E338D821-DF15-7281-DF25-193B47F0150E}"/>
              </a:ext>
            </a:extLst>
          </p:cNvPr>
          <p:cNvSpPr/>
          <p:nvPr/>
        </p:nvSpPr>
        <p:spPr bwMode="auto">
          <a:xfrm>
            <a:off x="6732240" y="2775049"/>
            <a:ext cx="1296144" cy="74852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E3</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Water and marine </a:t>
            </a:r>
            <a:r>
              <a:rPr kumimoji="0" lang="it-IT" sz="1200" b="0" i="0" u="none" strike="noStrike" cap="none" normalizeH="0" baseline="0" dirty="0" err="1">
                <a:ln>
                  <a:noFill/>
                </a:ln>
                <a:solidFill>
                  <a:srgbClr val="000000"/>
                </a:solidFill>
                <a:effectLst/>
                <a:latin typeface="Times New Roman" pitchFamily="18" charset="0"/>
              </a:rPr>
              <a:t>resources</a:t>
            </a:r>
            <a:endParaRPr kumimoji="0" lang="it-IT" sz="1200" b="0" i="0" u="none" strike="noStrike" cap="none" normalizeH="0" baseline="0" dirty="0">
              <a:ln>
                <a:noFill/>
              </a:ln>
              <a:solidFill>
                <a:srgbClr val="000000"/>
              </a:solidFill>
              <a:effectLst/>
              <a:latin typeface="Times New Roman" pitchFamily="18" charset="0"/>
            </a:endParaRPr>
          </a:p>
        </p:txBody>
      </p:sp>
      <p:sp>
        <p:nvSpPr>
          <p:cNvPr id="7" name="Rettangolo con angoli arrotondati 6">
            <a:extLst>
              <a:ext uri="{FF2B5EF4-FFF2-40B4-BE49-F238E27FC236}">
                <a16:creationId xmlns:a16="http://schemas.microsoft.com/office/drawing/2014/main" id="{EB943BAD-8BAF-E0FB-22A5-7C230F3BF477}"/>
              </a:ext>
            </a:extLst>
          </p:cNvPr>
          <p:cNvSpPr/>
          <p:nvPr/>
        </p:nvSpPr>
        <p:spPr bwMode="auto">
          <a:xfrm>
            <a:off x="6768004" y="4750922"/>
            <a:ext cx="1260380" cy="964662"/>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rgbClr val="000000"/>
                </a:solidFill>
                <a:effectLst/>
                <a:latin typeface="Times New Roman" pitchFamily="18" charset="0"/>
              </a:rPr>
              <a:t>ESRS E5</a:t>
            </a:r>
            <a:br>
              <a:rPr kumimoji="0" lang="it-IT" sz="1200" b="1" i="0" u="none" strike="noStrike" cap="none" normalizeH="0" baseline="0" dirty="0">
                <a:ln>
                  <a:noFill/>
                </a:ln>
                <a:solidFill>
                  <a:srgbClr val="000000"/>
                </a:solidFill>
                <a:effectLst/>
                <a:latin typeface="Times New Roman" pitchFamily="18" charset="0"/>
              </a:rPr>
            </a:br>
            <a:r>
              <a:rPr kumimoji="0" lang="it-IT" sz="1200" b="1" i="0" u="none" strike="noStrike" cap="none" normalizeH="0" baseline="0" dirty="0">
                <a:ln>
                  <a:noFill/>
                </a:ln>
                <a:solidFill>
                  <a:srgbClr val="000000"/>
                </a:solidFill>
                <a:effectLst/>
                <a:latin typeface="Times New Roman" pitchFamily="18" charset="0"/>
              </a:rPr>
              <a:t>Resource use and </a:t>
            </a:r>
            <a:r>
              <a:rPr kumimoji="0" lang="it-IT" sz="1200" b="1" i="0" u="none" strike="noStrike" cap="none" normalizeH="0" baseline="0" dirty="0" err="1">
                <a:ln>
                  <a:noFill/>
                </a:ln>
                <a:solidFill>
                  <a:srgbClr val="000000"/>
                </a:solidFill>
                <a:effectLst/>
                <a:latin typeface="Times New Roman" pitchFamily="18" charset="0"/>
              </a:rPr>
              <a:t>circular</a:t>
            </a:r>
            <a:r>
              <a:rPr kumimoji="0" lang="it-IT" sz="1200" b="1" i="0" u="none" strike="noStrike" cap="none" normalizeH="0" baseline="0" dirty="0">
                <a:ln>
                  <a:noFill/>
                </a:ln>
                <a:solidFill>
                  <a:srgbClr val="000000"/>
                </a:solidFill>
                <a:effectLst/>
                <a:latin typeface="Times New Roman" pitchFamily="18" charset="0"/>
              </a:rPr>
              <a:t> economy</a:t>
            </a:r>
          </a:p>
        </p:txBody>
      </p:sp>
    </p:spTree>
    <p:extLst>
      <p:ext uri="{BB962C8B-B14F-4D97-AF65-F5344CB8AC3E}">
        <p14:creationId xmlns:p14="http://schemas.microsoft.com/office/powerpoint/2010/main" val="58373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CE851-EA1F-085E-E1BB-8D81C8C62596}"/>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7DA79956-5271-0F6A-7F7A-AA9634F9F267}"/>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Agenda</a:t>
            </a:r>
          </a:p>
        </p:txBody>
      </p:sp>
      <p:graphicFrame>
        <p:nvGraphicFramePr>
          <p:cNvPr id="5" name="Segnaposto contenuto 4">
            <a:extLst>
              <a:ext uri="{FF2B5EF4-FFF2-40B4-BE49-F238E27FC236}">
                <a16:creationId xmlns:a16="http://schemas.microsoft.com/office/drawing/2014/main" id="{445F2DC3-EA57-D253-E882-DBCC6C84C662}"/>
              </a:ext>
            </a:extLst>
          </p:cNvPr>
          <p:cNvGraphicFramePr>
            <a:graphicFrameLocks/>
          </p:cNvGraphicFramePr>
          <p:nvPr>
            <p:extLst>
              <p:ext uri="{D42A27DB-BD31-4B8C-83A1-F6EECF244321}">
                <p14:modId xmlns:p14="http://schemas.microsoft.com/office/powerpoint/2010/main" val="1628958833"/>
              </p:ext>
            </p:extLst>
          </p:nvPr>
        </p:nvGraphicFramePr>
        <p:xfrm>
          <a:off x="620266" y="1277144"/>
          <a:ext cx="626437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689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49695-06B4-41ED-33B9-8F8B6ADB522E}"/>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EFB8F118-B11A-041C-2D2C-9911F3EF90A1}"/>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La Tassonomia</a:t>
            </a:r>
          </a:p>
        </p:txBody>
      </p:sp>
      <p:sp>
        <p:nvSpPr>
          <p:cNvPr id="40964" name="Segnaposto contenuto 4">
            <a:extLst>
              <a:ext uri="{FF2B5EF4-FFF2-40B4-BE49-F238E27FC236}">
                <a16:creationId xmlns:a16="http://schemas.microsoft.com/office/drawing/2014/main" id="{FC0E3EC4-85F7-5892-7C5E-9B92E878224D}"/>
              </a:ext>
            </a:extLst>
          </p:cNvPr>
          <p:cNvSpPr txBox="1">
            <a:spLocks noChangeArrowheads="1"/>
          </p:cNvSpPr>
          <p:nvPr/>
        </p:nvSpPr>
        <p:spPr bwMode="auto">
          <a:xfrm>
            <a:off x="396875" y="1127125"/>
            <a:ext cx="8351838" cy="2301875"/>
          </a:xfrm>
          <a:prstGeom prst="rect">
            <a:avLst/>
          </a:prstGeom>
          <a:solidFill>
            <a:srgbClr val="AAFCB8"/>
          </a:solidFill>
          <a:ln>
            <a:solidFill>
              <a:srgbClr val="00B05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Il Regolamento (UE) 2020/852 del 18.6.2020 (EU </a:t>
            </a:r>
            <a:r>
              <a:rPr lang="it-IT" altLang="it-IT" dirty="0" err="1">
                <a:solidFill>
                  <a:srgbClr val="000000"/>
                </a:solidFill>
              </a:rPr>
              <a:t>Taxonomy</a:t>
            </a:r>
            <a:r>
              <a:rPr lang="it-IT" altLang="it-IT" dirty="0">
                <a:solidFill>
                  <a:srgbClr val="000000"/>
                </a:solidFill>
              </a:rPr>
              <a:t>), entrato in vigore il 20.6.2020, prevede che le imprese rientranti nel perimetro della CSRD misurino, per ciascuna attività economica svolta, il grado di allineamento a specifici criteri di vaglio tecnico (TSC) previsti dalla norme attuative rispetto al raggiungimento di uno più obiettivi ambientali previsti da art. 9 del regolamento, dal non arrecare un danno significativo agli altri (DNSH) e dalla compatibilità alle garanzie sociali minime di salvaguardia (per esempio, i principi e diritti dettati dalle convenzioni dell’Organizzazione Internazionale del Lavoro - OIL, ed i principi guida delle Nazioni Unite su imprese e diritti umani).</a:t>
            </a:r>
          </a:p>
        </p:txBody>
      </p:sp>
      <p:sp>
        <p:nvSpPr>
          <p:cNvPr id="2" name="Segnaposto contenuto 4">
            <a:extLst>
              <a:ext uri="{FF2B5EF4-FFF2-40B4-BE49-F238E27FC236}">
                <a16:creationId xmlns:a16="http://schemas.microsoft.com/office/drawing/2014/main" id="{91B3D4F9-769A-081B-D313-87E5DF99127D}"/>
              </a:ext>
            </a:extLst>
          </p:cNvPr>
          <p:cNvSpPr txBox="1">
            <a:spLocks noChangeArrowheads="1"/>
          </p:cNvSpPr>
          <p:nvPr/>
        </p:nvSpPr>
        <p:spPr bwMode="auto">
          <a:xfrm>
            <a:off x="395060" y="3558975"/>
            <a:ext cx="8351838" cy="1094161"/>
          </a:xfrm>
          <a:prstGeom prst="rect">
            <a:avLst/>
          </a:prstGeom>
          <a:solidFill>
            <a:schemeClr val="accent3">
              <a:lumMod val="90000"/>
            </a:schemeClr>
          </a:solidFill>
          <a:ln>
            <a:solidFill>
              <a:srgbClr val="00B05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Strumento potente di lotta al greenwashing, la Tassonomia è sul piano pratico appesantita da eccessiva complessità dei template (Regolamento delegato (UE) 2021/2178 del 6.7.2021), tuttavia oggetto di proposta di semplificazione Omnibus. </a:t>
            </a:r>
          </a:p>
          <a:p>
            <a:pPr>
              <a:buClr>
                <a:srgbClr val="00B050"/>
              </a:buClr>
              <a:buSzPct val="100000"/>
              <a:defRPr/>
            </a:pPr>
            <a:endParaRPr lang="it-IT" altLang="it-IT" dirty="0">
              <a:solidFill>
                <a:srgbClr val="000000"/>
              </a:solidFill>
            </a:endParaRPr>
          </a:p>
        </p:txBody>
      </p:sp>
      <p:sp>
        <p:nvSpPr>
          <p:cNvPr id="3" name="Segnaposto contenuto 4">
            <a:extLst>
              <a:ext uri="{FF2B5EF4-FFF2-40B4-BE49-F238E27FC236}">
                <a16:creationId xmlns:a16="http://schemas.microsoft.com/office/drawing/2014/main" id="{0489FF52-398B-34C9-F286-0E815ECD2558}"/>
              </a:ext>
            </a:extLst>
          </p:cNvPr>
          <p:cNvSpPr txBox="1">
            <a:spLocks noChangeArrowheads="1"/>
          </p:cNvSpPr>
          <p:nvPr/>
        </p:nvSpPr>
        <p:spPr bwMode="auto">
          <a:xfrm>
            <a:off x="395060" y="4835760"/>
            <a:ext cx="8351838" cy="1185528"/>
          </a:xfrm>
          <a:prstGeom prst="rect">
            <a:avLst/>
          </a:prstGeom>
          <a:solidFill>
            <a:srgbClr val="EAEAEA"/>
          </a:solidFill>
          <a:ln>
            <a:solidFill>
              <a:srgbClr val="00B05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Dal 2024, in base alla CSRD, i KPI di cui all’art. 8 (quota attività economiche ammissibili/allineate alla Tassonomia in termini di Turnover, </a:t>
            </a:r>
            <a:r>
              <a:rPr lang="it-IT" altLang="it-IT" dirty="0" err="1">
                <a:solidFill>
                  <a:srgbClr val="000000"/>
                </a:solidFill>
              </a:rPr>
              <a:t>OpEx</a:t>
            </a:r>
            <a:r>
              <a:rPr lang="it-IT" altLang="it-IT" dirty="0">
                <a:solidFill>
                  <a:srgbClr val="000000"/>
                </a:solidFill>
              </a:rPr>
              <a:t>, </a:t>
            </a:r>
            <a:r>
              <a:rPr lang="it-IT" altLang="it-IT" dirty="0" err="1">
                <a:solidFill>
                  <a:srgbClr val="000000"/>
                </a:solidFill>
              </a:rPr>
              <a:t>CapEx</a:t>
            </a:r>
            <a:r>
              <a:rPr lang="it-IT" altLang="it-IT" dirty="0">
                <a:solidFill>
                  <a:srgbClr val="000000"/>
                </a:solidFill>
              </a:rPr>
              <a:t>) rientrano nel perimetro delle informative soggette ad attestazione/</a:t>
            </a:r>
            <a:r>
              <a:rPr lang="it-IT" altLang="it-IT" dirty="0" err="1">
                <a:solidFill>
                  <a:srgbClr val="000000"/>
                </a:solidFill>
              </a:rPr>
              <a:t>assurance</a:t>
            </a:r>
            <a:r>
              <a:rPr lang="it-IT" altLang="it-IT" dirty="0">
                <a:solidFill>
                  <a:srgbClr val="000000"/>
                </a:solidFill>
              </a:rPr>
              <a:t>.</a:t>
            </a:r>
          </a:p>
          <a:p>
            <a:pPr>
              <a:buClr>
                <a:srgbClr val="00B050"/>
              </a:buClr>
              <a:buSzPct val="100000"/>
              <a:defRPr/>
            </a:pPr>
            <a:endParaRPr lang="it-IT" altLang="it-IT" dirty="0">
              <a:solidFill>
                <a:srgbClr val="000000"/>
              </a:solidFill>
            </a:endParaRPr>
          </a:p>
        </p:txBody>
      </p:sp>
    </p:spTree>
    <p:extLst>
      <p:ext uri="{BB962C8B-B14F-4D97-AF65-F5344CB8AC3E}">
        <p14:creationId xmlns:p14="http://schemas.microsoft.com/office/powerpoint/2010/main" val="397394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D5BF0D-8A70-4A2C-9BB4-27B5EC07A683}"/>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Informativa ESG: fattore S</a:t>
            </a:r>
          </a:p>
        </p:txBody>
      </p:sp>
      <p:sp>
        <p:nvSpPr>
          <p:cNvPr id="9" name="CasellaDiTesto 8">
            <a:extLst>
              <a:ext uri="{FF2B5EF4-FFF2-40B4-BE49-F238E27FC236}">
                <a16:creationId xmlns:a16="http://schemas.microsoft.com/office/drawing/2014/main" id="{B4DA1DBE-D3B3-44B8-8DB3-E46050E1F167}"/>
              </a:ext>
            </a:extLst>
          </p:cNvPr>
          <p:cNvSpPr txBox="1"/>
          <p:nvPr/>
        </p:nvSpPr>
        <p:spPr>
          <a:xfrm>
            <a:off x="611559" y="1052736"/>
            <a:ext cx="6048673" cy="5232202"/>
          </a:xfrm>
          <a:prstGeom prst="rect">
            <a:avLst/>
          </a:prstGeom>
          <a:noFill/>
          <a:ln>
            <a:solidFill>
              <a:srgbClr val="00B050"/>
            </a:solidFill>
          </a:ln>
        </p:spPr>
        <p:txBody>
          <a:bodyPr wrap="square">
            <a:spAutoFit/>
          </a:bodyPr>
          <a:lstStyle/>
          <a:p>
            <a:pPr marL="539750">
              <a:spcBef>
                <a:spcPts val="600"/>
              </a:spcBef>
              <a:spcAft>
                <a:spcPts val="600"/>
              </a:spcAft>
            </a:pPr>
            <a:r>
              <a:rPr lang="it-IT" sz="1600" dirty="0">
                <a:solidFill>
                  <a:srgbClr val="C00000"/>
                </a:solidFill>
                <a:effectLst/>
                <a:latin typeface="Times New Roman" panose="02020603050405020304" pitchFamily="18" charset="0"/>
                <a:ea typeface="Calibri" panose="020F0502020204030204" pitchFamily="34" charset="0"/>
              </a:rPr>
              <a:t>b)	le informazioni che le imprese sono tenute a comunicare riguardo ai seguenti fattori </a:t>
            </a:r>
            <a:r>
              <a:rPr lang="it-IT" sz="1600" b="1" dirty="0">
                <a:solidFill>
                  <a:srgbClr val="00B050"/>
                </a:solidFill>
                <a:ea typeface="Calibri" panose="020F0502020204030204" pitchFamily="34" charset="0"/>
              </a:rPr>
              <a:t>SOCIALI</a:t>
            </a:r>
            <a:r>
              <a:rPr lang="it-IT" sz="1600" b="1" dirty="0">
                <a:solidFill>
                  <a:srgbClr val="C00000"/>
                </a:solidFill>
                <a:ea typeface="Calibri" panose="020F0502020204030204" pitchFamily="34" charset="0"/>
              </a:rPr>
              <a:t> e in materia di </a:t>
            </a:r>
            <a:r>
              <a:rPr lang="it-IT" sz="1600" b="1" dirty="0">
                <a:solidFill>
                  <a:srgbClr val="00B050"/>
                </a:solidFill>
                <a:ea typeface="Calibri" panose="020F0502020204030204" pitchFamily="34" charset="0"/>
              </a:rPr>
              <a:t>DIRITTI UMANI </a:t>
            </a:r>
            <a:r>
              <a:rPr lang="it-IT" sz="1600" dirty="0">
                <a:solidFill>
                  <a:srgbClr val="C00000"/>
                </a:solidFill>
                <a:effectLst/>
                <a:latin typeface="Times New Roman" panose="02020603050405020304" pitchFamily="18" charset="0"/>
                <a:ea typeface="Calibri" panose="020F0502020204030204" pitchFamily="34" charset="0"/>
              </a:rPr>
              <a:t>:</a:t>
            </a:r>
          </a:p>
          <a:p>
            <a:pPr marL="539750">
              <a:spcBef>
                <a:spcPts val="600"/>
              </a:spcBef>
              <a:spcAft>
                <a:spcPts val="600"/>
              </a:spcAft>
            </a:pPr>
            <a:r>
              <a:rPr lang="it-IT" sz="1600" dirty="0">
                <a:effectLst/>
                <a:latin typeface="Times New Roman" panose="02020603050405020304" pitchFamily="18" charset="0"/>
                <a:ea typeface="Calibri" panose="020F0502020204030204" pitchFamily="34" charset="0"/>
              </a:rPr>
              <a:t>i) 	pari opportunità per tutti, comprese la parità di genere e la parità di retribuzione per uno stesso lavoro, la formazione e lo sviluppo di competenze, nonché l'occupazione e l'inclusione di persone con disabilità;</a:t>
            </a:r>
          </a:p>
          <a:p>
            <a:pPr marL="539750">
              <a:spcBef>
                <a:spcPts val="600"/>
              </a:spcBef>
              <a:spcAft>
                <a:spcPts val="600"/>
              </a:spcAft>
            </a:pPr>
            <a:r>
              <a:rPr lang="it-IT" sz="1600" dirty="0">
                <a:effectLst/>
                <a:latin typeface="Times New Roman" panose="02020603050405020304" pitchFamily="18" charset="0"/>
                <a:ea typeface="Calibri" panose="020F0502020204030204" pitchFamily="34" charset="0"/>
              </a:rPr>
              <a:t>ii)	le condizioni di lavoro, compresa l'occupazione flessibile e sicura, i salari, il dialogo sociale, la contrattazione collettiva e la partecipazione dei lavoratori, l'equilibrio tra vita professionale e vita privata, e un ambiente di lavoro sano, sicuro e adeguato;</a:t>
            </a:r>
          </a:p>
          <a:p>
            <a:pPr marL="539750">
              <a:spcBef>
                <a:spcPts val="600"/>
              </a:spcBef>
              <a:spcAft>
                <a:spcPts val="600"/>
              </a:spcAft>
            </a:pPr>
            <a:r>
              <a:rPr lang="it-IT" sz="1600" dirty="0">
                <a:effectLst/>
                <a:latin typeface="Times New Roman" panose="02020603050405020304" pitchFamily="18" charset="0"/>
                <a:ea typeface="Calibri" panose="020F0502020204030204" pitchFamily="34" charset="0"/>
              </a:rPr>
              <a:t>iii)	il rispetto dei diritti umani, delle libertà fondamentali, delle norme e dei principi democratici stabiliti nella Carta internazionale dei diritti dell'uomo e in altre convenzioni fondamentali delle Nazioni Unite in materia di diritti umani, nella dichiarazione dell'Organizzazione internazionale del lavoro sui principi e i diritti fondamentali nel lavoro, nelle convenzioni fondamentali dell'ILO e nella Carta dei diritti fondamentali dell'Unione europea;</a:t>
            </a:r>
          </a:p>
        </p:txBody>
      </p:sp>
      <p:sp>
        <p:nvSpPr>
          <p:cNvPr id="2" name="Rettangolo con angoli arrotondati 1">
            <a:extLst>
              <a:ext uri="{FF2B5EF4-FFF2-40B4-BE49-F238E27FC236}">
                <a16:creationId xmlns:a16="http://schemas.microsoft.com/office/drawing/2014/main" id="{0843AD5D-B6FF-3D5E-3E61-388843B464B6}"/>
              </a:ext>
            </a:extLst>
          </p:cNvPr>
          <p:cNvSpPr/>
          <p:nvPr/>
        </p:nvSpPr>
        <p:spPr bwMode="auto">
          <a:xfrm>
            <a:off x="7089064" y="1209697"/>
            <a:ext cx="1296144" cy="484954"/>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S1</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Own</a:t>
            </a:r>
            <a:r>
              <a:rPr kumimoji="0" lang="it-IT" sz="1200" b="0" i="0" u="none" strike="noStrike" cap="none" normalizeH="0" baseline="0" dirty="0">
                <a:ln>
                  <a:noFill/>
                </a:ln>
                <a:solidFill>
                  <a:srgbClr val="000000"/>
                </a:solidFill>
                <a:effectLst/>
                <a:latin typeface="Times New Roman" pitchFamily="18" charset="0"/>
              </a:rPr>
              <a:t> </a:t>
            </a:r>
            <a:r>
              <a:rPr kumimoji="0" lang="it-IT" sz="1200" b="0" i="0" u="none" strike="noStrike" cap="none" normalizeH="0" baseline="0" dirty="0" err="1">
                <a:ln>
                  <a:noFill/>
                </a:ln>
                <a:solidFill>
                  <a:srgbClr val="000000"/>
                </a:solidFill>
                <a:effectLst/>
                <a:latin typeface="Times New Roman" pitchFamily="18" charset="0"/>
              </a:rPr>
              <a:t>workforce</a:t>
            </a:r>
            <a:endParaRPr kumimoji="0" lang="it-IT" sz="1200" b="0" i="0" u="none" strike="noStrike" cap="none" normalizeH="0" baseline="0" dirty="0">
              <a:ln>
                <a:noFill/>
              </a:ln>
              <a:solidFill>
                <a:srgbClr val="000000"/>
              </a:solidFill>
              <a:effectLst/>
              <a:latin typeface="Times New Roman" pitchFamily="18" charset="0"/>
            </a:endParaRPr>
          </a:p>
        </p:txBody>
      </p:sp>
      <p:sp>
        <p:nvSpPr>
          <p:cNvPr id="3" name="Rettangolo con angoli arrotondati 2">
            <a:extLst>
              <a:ext uri="{FF2B5EF4-FFF2-40B4-BE49-F238E27FC236}">
                <a16:creationId xmlns:a16="http://schemas.microsoft.com/office/drawing/2014/main" id="{C32D7563-9012-1EA8-354C-C64844D00037}"/>
              </a:ext>
            </a:extLst>
          </p:cNvPr>
          <p:cNvSpPr/>
          <p:nvPr/>
        </p:nvSpPr>
        <p:spPr bwMode="auto">
          <a:xfrm>
            <a:off x="7089064" y="1975027"/>
            <a:ext cx="1296144" cy="748520"/>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S2</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Workers in the </a:t>
            </a:r>
            <a:r>
              <a:rPr kumimoji="0" lang="it-IT" sz="1200" b="0" i="0" u="none" strike="noStrike" cap="none" normalizeH="0" baseline="0" dirty="0" err="1">
                <a:ln>
                  <a:noFill/>
                </a:ln>
                <a:solidFill>
                  <a:srgbClr val="000000"/>
                </a:solidFill>
                <a:effectLst/>
                <a:latin typeface="Times New Roman" pitchFamily="18" charset="0"/>
              </a:rPr>
              <a:t>value</a:t>
            </a:r>
            <a:r>
              <a:rPr kumimoji="0" lang="it-IT" sz="1200" b="0" i="0" u="none" strike="noStrike" cap="none" normalizeH="0" baseline="0" dirty="0">
                <a:ln>
                  <a:noFill/>
                </a:ln>
                <a:solidFill>
                  <a:srgbClr val="000000"/>
                </a:solidFill>
                <a:effectLst/>
                <a:latin typeface="Times New Roman" pitchFamily="18" charset="0"/>
              </a:rPr>
              <a:t> chain</a:t>
            </a:r>
          </a:p>
        </p:txBody>
      </p:sp>
      <p:sp>
        <p:nvSpPr>
          <p:cNvPr id="5" name="Rettangolo con angoli arrotondati 4">
            <a:extLst>
              <a:ext uri="{FF2B5EF4-FFF2-40B4-BE49-F238E27FC236}">
                <a16:creationId xmlns:a16="http://schemas.microsoft.com/office/drawing/2014/main" id="{1A5C1978-DC34-79DF-C72A-D05312BA68BD}"/>
              </a:ext>
            </a:extLst>
          </p:cNvPr>
          <p:cNvSpPr/>
          <p:nvPr/>
        </p:nvSpPr>
        <p:spPr bwMode="auto">
          <a:xfrm>
            <a:off x="7092280" y="3085174"/>
            <a:ext cx="1296144" cy="748520"/>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S3</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err="1">
                <a:ln>
                  <a:noFill/>
                </a:ln>
                <a:solidFill>
                  <a:srgbClr val="000000"/>
                </a:solidFill>
                <a:effectLst/>
                <a:latin typeface="Times New Roman" pitchFamily="18" charset="0"/>
              </a:rPr>
              <a:t>Affected</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communities</a:t>
            </a:r>
          </a:p>
        </p:txBody>
      </p:sp>
      <p:sp>
        <p:nvSpPr>
          <p:cNvPr id="6" name="Rettangolo con angoli arrotondati 5">
            <a:extLst>
              <a:ext uri="{FF2B5EF4-FFF2-40B4-BE49-F238E27FC236}">
                <a16:creationId xmlns:a16="http://schemas.microsoft.com/office/drawing/2014/main" id="{C216D516-16EF-1C5A-1417-8BF4C54E6367}"/>
              </a:ext>
            </a:extLst>
          </p:cNvPr>
          <p:cNvSpPr/>
          <p:nvPr/>
        </p:nvSpPr>
        <p:spPr bwMode="auto">
          <a:xfrm>
            <a:off x="7076020" y="4156075"/>
            <a:ext cx="1309188" cy="748520"/>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S4</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Consumers and</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end-users</a:t>
            </a:r>
          </a:p>
        </p:txBody>
      </p:sp>
    </p:spTree>
    <p:extLst>
      <p:ext uri="{BB962C8B-B14F-4D97-AF65-F5344CB8AC3E}">
        <p14:creationId xmlns:p14="http://schemas.microsoft.com/office/powerpoint/2010/main" val="18029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BD5BF0D-8A70-4A2C-9BB4-27B5EC07A683}"/>
              </a:ext>
            </a:extLst>
          </p:cNvPr>
          <p:cNvSpPr>
            <a:spLocks noGrp="1" noChangeArrowheads="1"/>
          </p:cNvSpPr>
          <p:nvPr>
            <p:ph type="title" idx="4294967295"/>
          </p:nvPr>
        </p:nvSpPr>
        <p:spPr>
          <a:xfrm>
            <a:off x="395288" y="115888"/>
            <a:ext cx="8353425" cy="792162"/>
          </a:xfrm>
        </p:spPr>
        <p:txBody>
          <a:bodyPr/>
          <a:lstStyle/>
          <a:p>
            <a:pPr algn="ctr" eaLnBrk="1" hangingPunct="1"/>
            <a:r>
              <a:rPr lang="it-IT" altLang="it-IT" sz="2400" b="0" dirty="0">
                <a:solidFill>
                  <a:srgbClr val="FF6600"/>
                </a:solidFill>
              </a:rPr>
              <a:t>Informativa ESG: fattore G</a:t>
            </a:r>
          </a:p>
        </p:txBody>
      </p:sp>
      <p:sp>
        <p:nvSpPr>
          <p:cNvPr id="9" name="CasellaDiTesto 8">
            <a:extLst>
              <a:ext uri="{FF2B5EF4-FFF2-40B4-BE49-F238E27FC236}">
                <a16:creationId xmlns:a16="http://schemas.microsoft.com/office/drawing/2014/main" id="{B4DA1DBE-D3B3-44B8-8DB3-E46050E1F167}"/>
              </a:ext>
            </a:extLst>
          </p:cNvPr>
          <p:cNvSpPr txBox="1"/>
          <p:nvPr/>
        </p:nvSpPr>
        <p:spPr>
          <a:xfrm>
            <a:off x="539552" y="1052736"/>
            <a:ext cx="6120679" cy="5016758"/>
          </a:xfrm>
          <a:prstGeom prst="rect">
            <a:avLst/>
          </a:prstGeom>
          <a:noFill/>
          <a:ln>
            <a:solidFill>
              <a:srgbClr val="00B050"/>
            </a:solidFill>
          </a:ln>
        </p:spPr>
        <p:txBody>
          <a:bodyPr wrap="square">
            <a:spAutoFit/>
          </a:bodyPr>
          <a:lstStyle/>
          <a:p>
            <a:pPr marL="539750">
              <a:spcBef>
                <a:spcPts val="600"/>
              </a:spcBef>
              <a:spcAft>
                <a:spcPts val="600"/>
              </a:spcAft>
            </a:pPr>
            <a:r>
              <a:rPr lang="it-IT" sz="1800" dirty="0">
                <a:solidFill>
                  <a:srgbClr val="C00000"/>
                </a:solidFill>
                <a:effectLst/>
                <a:latin typeface="Times New Roman" panose="02020603050405020304" pitchFamily="18" charset="0"/>
                <a:ea typeface="Calibri" panose="020F0502020204030204" pitchFamily="34" charset="0"/>
              </a:rPr>
              <a:t>c)	le informazioni che le imprese sono tenute a comunicare riguardo ai seguenti fattori di </a:t>
            </a:r>
            <a:r>
              <a:rPr lang="it-IT" sz="1800" b="1" dirty="0">
                <a:solidFill>
                  <a:srgbClr val="00B050"/>
                </a:solidFill>
                <a:ea typeface="Calibri" panose="020F0502020204030204" pitchFamily="34" charset="0"/>
              </a:rPr>
              <a:t>GOVERNANCE</a:t>
            </a:r>
            <a:r>
              <a:rPr lang="it-IT" sz="1800" dirty="0">
                <a:solidFill>
                  <a:srgbClr val="C00000"/>
                </a:solidFill>
                <a:effectLst/>
                <a:latin typeface="Times New Roman" panose="02020603050405020304" pitchFamily="18" charset="0"/>
                <a:ea typeface="Calibri" panose="020F0502020204030204" pitchFamily="34" charset="0"/>
              </a:rPr>
              <a:t>: </a:t>
            </a:r>
          </a:p>
          <a:p>
            <a:pPr marL="539750">
              <a:spcBef>
                <a:spcPts val="600"/>
              </a:spcBef>
              <a:spcAft>
                <a:spcPts val="600"/>
              </a:spcAft>
            </a:pPr>
            <a:r>
              <a:rPr lang="it-IT" sz="1800" dirty="0">
                <a:effectLst/>
                <a:latin typeface="Times New Roman" panose="02020603050405020304" pitchFamily="18" charset="0"/>
                <a:ea typeface="Calibri" panose="020F0502020204030204" pitchFamily="34" charset="0"/>
              </a:rPr>
              <a:t>i)	il ruolo degli organi di amministrazione, gestione e controllo delle imprese, anche per quanto riguarda le questioni di sostenibilità, e la composizione di tali organi;</a:t>
            </a:r>
          </a:p>
          <a:p>
            <a:pPr marL="539750">
              <a:spcBef>
                <a:spcPts val="600"/>
              </a:spcBef>
              <a:spcAft>
                <a:spcPts val="600"/>
              </a:spcAft>
            </a:pPr>
            <a:r>
              <a:rPr lang="it-IT" sz="1800" dirty="0">
                <a:effectLst/>
                <a:latin typeface="Times New Roman" panose="02020603050405020304" pitchFamily="18" charset="0"/>
                <a:ea typeface="Calibri" panose="020F0502020204030204" pitchFamily="34" charset="0"/>
              </a:rPr>
              <a:t>ii)	l'etica aziendale e la cultura d'impresa, compresa la lotta contro la corruzione attiva e passiva;</a:t>
            </a:r>
          </a:p>
          <a:p>
            <a:pPr marL="539750">
              <a:spcBef>
                <a:spcPts val="600"/>
              </a:spcBef>
              <a:spcAft>
                <a:spcPts val="600"/>
              </a:spcAft>
            </a:pPr>
            <a:r>
              <a:rPr lang="it-IT" sz="1800" dirty="0">
                <a:effectLst/>
                <a:latin typeface="Times New Roman" panose="02020603050405020304" pitchFamily="18" charset="0"/>
                <a:ea typeface="Calibri" panose="020F0502020204030204" pitchFamily="34" charset="0"/>
              </a:rPr>
              <a:t>iii)	gli impegni politici delle imprese, comprese le attività di lobbying;</a:t>
            </a:r>
          </a:p>
          <a:p>
            <a:pPr marL="539750">
              <a:spcBef>
                <a:spcPts val="600"/>
              </a:spcBef>
              <a:spcAft>
                <a:spcPts val="600"/>
              </a:spcAft>
            </a:pPr>
            <a:r>
              <a:rPr lang="it-IT" sz="1800" dirty="0">
                <a:effectLst/>
                <a:latin typeface="Times New Roman" panose="02020603050405020304" pitchFamily="18" charset="0"/>
                <a:ea typeface="Calibri" panose="020F0502020204030204" pitchFamily="34" charset="0"/>
              </a:rPr>
              <a:t>iv)	la gestione e la qualità dei rapporti con i partner commerciali, comprese le prassi di pagamento;</a:t>
            </a:r>
          </a:p>
          <a:p>
            <a:pPr marL="539750">
              <a:spcBef>
                <a:spcPts val="600"/>
              </a:spcBef>
              <a:spcAft>
                <a:spcPts val="600"/>
              </a:spcAft>
            </a:pPr>
            <a:r>
              <a:rPr lang="it-IT" sz="1800" dirty="0">
                <a:effectLst/>
                <a:latin typeface="Times New Roman" panose="02020603050405020304" pitchFamily="18" charset="0"/>
                <a:ea typeface="Calibri" panose="020F0502020204030204" pitchFamily="34" charset="0"/>
              </a:rPr>
              <a:t>v)	i </a:t>
            </a:r>
            <a:r>
              <a:rPr lang="it-IT" sz="1800" dirty="0">
                <a:effectLst/>
                <a:highlight>
                  <a:srgbClr val="AAFCB8"/>
                </a:highlight>
                <a:latin typeface="Times New Roman" panose="02020603050405020304" pitchFamily="18" charset="0"/>
                <a:ea typeface="Calibri" panose="020F0502020204030204" pitchFamily="34" charset="0"/>
              </a:rPr>
              <a:t>sistemi interni di controllo</a:t>
            </a:r>
            <a:r>
              <a:rPr lang="it-IT" sz="1800" dirty="0">
                <a:effectLst/>
                <a:latin typeface="Times New Roman" panose="02020603050405020304" pitchFamily="18" charset="0"/>
                <a:ea typeface="Calibri" panose="020F0502020204030204" pitchFamily="34" charset="0"/>
              </a:rPr>
              <a:t> e </a:t>
            </a:r>
            <a:r>
              <a:rPr lang="it-IT" sz="1800" dirty="0">
                <a:effectLst/>
                <a:highlight>
                  <a:srgbClr val="AAFCB8"/>
                </a:highlight>
                <a:latin typeface="Times New Roman" panose="02020603050405020304" pitchFamily="18" charset="0"/>
                <a:ea typeface="Calibri" panose="020F0502020204030204" pitchFamily="34" charset="0"/>
              </a:rPr>
              <a:t>gestione del rischio dell'impresa</a:t>
            </a:r>
            <a:r>
              <a:rPr lang="it-IT" sz="1800" dirty="0">
                <a:effectLst/>
                <a:latin typeface="Times New Roman" panose="02020603050405020304" pitchFamily="18" charset="0"/>
                <a:ea typeface="Calibri" panose="020F0502020204030204" pitchFamily="34" charset="0"/>
              </a:rPr>
              <a:t>, anche in relazione </a:t>
            </a:r>
            <a:r>
              <a:rPr lang="it-IT" sz="1800" dirty="0">
                <a:effectLst/>
                <a:highlight>
                  <a:srgbClr val="AAFCB8"/>
                </a:highlight>
                <a:latin typeface="Times New Roman" panose="02020603050405020304" pitchFamily="18" charset="0"/>
                <a:ea typeface="Calibri" panose="020F0502020204030204" pitchFamily="34" charset="0"/>
              </a:rPr>
              <a:t>al processo di comunicazione delle informazioni</a:t>
            </a:r>
            <a:r>
              <a:rPr lang="it-IT" sz="1800" dirty="0">
                <a:effectLst/>
                <a:latin typeface="Times New Roman" panose="02020603050405020304" pitchFamily="18" charset="0"/>
                <a:ea typeface="Calibri" panose="020F0502020204030204" pitchFamily="34" charset="0"/>
              </a:rPr>
              <a:t>.</a:t>
            </a:r>
          </a:p>
        </p:txBody>
      </p:sp>
      <p:sp>
        <p:nvSpPr>
          <p:cNvPr id="2" name="Ovale 1">
            <a:extLst>
              <a:ext uri="{FF2B5EF4-FFF2-40B4-BE49-F238E27FC236}">
                <a16:creationId xmlns:a16="http://schemas.microsoft.com/office/drawing/2014/main" id="{5D7F55DE-4465-2CA3-3863-28FF00E3D7BA}"/>
              </a:ext>
            </a:extLst>
          </p:cNvPr>
          <p:cNvSpPr/>
          <p:nvPr/>
        </p:nvSpPr>
        <p:spPr bwMode="auto">
          <a:xfrm>
            <a:off x="539553" y="4862326"/>
            <a:ext cx="5400600" cy="1512838"/>
          </a:xfrm>
          <a:prstGeom prst="ellipse">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rgbClr val="C00000"/>
              </a:solidFill>
              <a:effectLst/>
              <a:latin typeface="Times New Roman" pitchFamily="18" charset="0"/>
            </a:endParaRPr>
          </a:p>
        </p:txBody>
      </p:sp>
      <p:sp>
        <p:nvSpPr>
          <p:cNvPr id="3" name="Rettangolo con angoli arrotondati 2">
            <a:extLst>
              <a:ext uri="{FF2B5EF4-FFF2-40B4-BE49-F238E27FC236}">
                <a16:creationId xmlns:a16="http://schemas.microsoft.com/office/drawing/2014/main" id="{DE4A60FA-8C82-B2E0-F810-65901529EF61}"/>
              </a:ext>
            </a:extLst>
          </p:cNvPr>
          <p:cNvSpPr/>
          <p:nvPr/>
        </p:nvSpPr>
        <p:spPr bwMode="auto">
          <a:xfrm>
            <a:off x="6796117" y="3168267"/>
            <a:ext cx="1952596" cy="531347"/>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Times New Roman" pitchFamily="18" charset="0"/>
              </a:rPr>
              <a:t>ESRS G1</a:t>
            </a:r>
            <a:br>
              <a:rPr kumimoji="0" lang="it-IT" sz="1200" b="0" i="0" u="none" strike="noStrike" cap="none" normalizeH="0" baseline="0" dirty="0">
                <a:ln>
                  <a:noFill/>
                </a:ln>
                <a:solidFill>
                  <a:srgbClr val="000000"/>
                </a:solidFill>
                <a:effectLst/>
                <a:latin typeface="Times New Roman" pitchFamily="18" charset="0"/>
              </a:rPr>
            </a:br>
            <a:r>
              <a:rPr kumimoji="0" lang="it-IT" sz="1200" b="0" i="0" u="none" strike="noStrike" cap="none" normalizeH="0" baseline="0" dirty="0">
                <a:ln>
                  <a:noFill/>
                </a:ln>
                <a:solidFill>
                  <a:srgbClr val="000000"/>
                </a:solidFill>
                <a:effectLst/>
                <a:latin typeface="Times New Roman" pitchFamily="18" charset="0"/>
              </a:rPr>
              <a:t>Business </a:t>
            </a:r>
            <a:r>
              <a:rPr kumimoji="0" lang="it-IT" sz="1200" b="0" i="0" u="none" strike="noStrike" cap="none" normalizeH="0" baseline="0" dirty="0" err="1">
                <a:ln>
                  <a:noFill/>
                </a:ln>
                <a:solidFill>
                  <a:srgbClr val="000000"/>
                </a:solidFill>
                <a:effectLst/>
                <a:latin typeface="Times New Roman" pitchFamily="18" charset="0"/>
              </a:rPr>
              <a:t>conduct</a:t>
            </a:r>
            <a:endParaRPr kumimoji="0" lang="it-IT" sz="1200" b="0" i="0" u="none" strike="noStrike" cap="none" normalizeH="0" baseline="0" dirty="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32322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9FFAB-85DB-F46F-E20B-A8B25D0DE4F5}"/>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FC5CA367-D627-9715-5CA2-6D1BF08B8921}"/>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Agenda</a:t>
            </a:r>
          </a:p>
        </p:txBody>
      </p:sp>
      <p:graphicFrame>
        <p:nvGraphicFramePr>
          <p:cNvPr id="5" name="Segnaposto contenuto 4">
            <a:extLst>
              <a:ext uri="{FF2B5EF4-FFF2-40B4-BE49-F238E27FC236}">
                <a16:creationId xmlns:a16="http://schemas.microsoft.com/office/drawing/2014/main" id="{40F877D8-80A0-B110-A702-7CA1563E73F8}"/>
              </a:ext>
            </a:extLst>
          </p:cNvPr>
          <p:cNvGraphicFramePr>
            <a:graphicFrameLocks/>
          </p:cNvGraphicFramePr>
          <p:nvPr>
            <p:extLst>
              <p:ext uri="{D42A27DB-BD31-4B8C-83A1-F6EECF244321}">
                <p14:modId xmlns:p14="http://schemas.microsoft.com/office/powerpoint/2010/main" val="615593351"/>
              </p:ext>
            </p:extLst>
          </p:nvPr>
        </p:nvGraphicFramePr>
        <p:xfrm>
          <a:off x="620266" y="1277144"/>
          <a:ext cx="626437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55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A661-414B-EA43-78AA-7AE122A7EB82}"/>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09953B53-572E-587E-33B3-CFDE73A5DAA2}"/>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Governance (G) della sostenibilità</a:t>
            </a:r>
          </a:p>
        </p:txBody>
      </p:sp>
      <p:sp>
        <p:nvSpPr>
          <p:cNvPr id="40964" name="Segnaposto contenuto 4">
            <a:extLst>
              <a:ext uri="{FF2B5EF4-FFF2-40B4-BE49-F238E27FC236}">
                <a16:creationId xmlns:a16="http://schemas.microsoft.com/office/drawing/2014/main" id="{EBB1A951-F5FC-C635-AA07-6B0C44A2DFF9}"/>
              </a:ext>
            </a:extLst>
          </p:cNvPr>
          <p:cNvSpPr txBox="1">
            <a:spLocks noChangeArrowheads="1"/>
          </p:cNvSpPr>
          <p:nvPr/>
        </p:nvSpPr>
        <p:spPr bwMode="auto">
          <a:xfrm>
            <a:off x="396081" y="1056481"/>
            <a:ext cx="8351838" cy="2360347"/>
          </a:xfrm>
          <a:prstGeom prst="rect">
            <a:avLst/>
          </a:prstGeom>
          <a:solidFill>
            <a:srgbClr val="AAFCB8"/>
          </a:solidFill>
          <a:ln>
            <a:solidFill>
              <a:schemeClr val="accent1"/>
            </a:solidFill>
          </a:ln>
        </p:spPr>
        <p:txBody>
          <a:bodyPr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2500" dirty="0">
                <a:solidFill>
                  <a:srgbClr val="000000"/>
                </a:solidFill>
              </a:rPr>
              <a:t>La governance in chiave ESG ha una valenza trasversale riconducibile alla </a:t>
            </a:r>
            <a:r>
              <a:rPr lang="it-IT" altLang="it-IT" sz="2500" b="1" dirty="0">
                <a:solidFill>
                  <a:srgbClr val="000000"/>
                </a:solidFill>
              </a:rPr>
              <a:t>buona gestione dell’impresa </a:t>
            </a:r>
            <a:r>
              <a:rPr lang="it-IT" altLang="it-IT" sz="2500" dirty="0">
                <a:solidFill>
                  <a:srgbClr val="000000"/>
                </a:solidFill>
              </a:rPr>
              <a:t>in termini di adeguati assetti improntati al risk management e dovere di diligenza ambientale </a:t>
            </a:r>
            <a:r>
              <a:rPr lang="it-IT" altLang="it-IT" sz="2500" dirty="0">
                <a:solidFill>
                  <a:srgbClr val="000000"/>
                </a:solidFill>
                <a:sym typeface="Wingdings" panose="05000000000000000000" pitchFamily="2" charset="2"/>
              </a:rPr>
              <a:t> </a:t>
            </a:r>
            <a:r>
              <a:rPr lang="it-IT" altLang="it-IT" sz="2500" b="1" dirty="0">
                <a:solidFill>
                  <a:srgbClr val="000000"/>
                </a:solidFill>
                <a:sym typeface="Wingdings" panose="05000000000000000000" pitchFamily="2" charset="2"/>
              </a:rPr>
              <a:t>importanza crescente del rapporto tra sostenibilità e rischio</a:t>
            </a:r>
            <a:endParaRPr lang="it-IT" altLang="it-IT" sz="2500" b="1" dirty="0">
              <a:solidFill>
                <a:srgbClr val="000000"/>
              </a:solidFill>
            </a:endParaRPr>
          </a:p>
        </p:txBody>
      </p:sp>
      <p:sp>
        <p:nvSpPr>
          <p:cNvPr id="2" name="Segnaposto contenuto 4">
            <a:extLst>
              <a:ext uri="{FF2B5EF4-FFF2-40B4-BE49-F238E27FC236}">
                <a16:creationId xmlns:a16="http://schemas.microsoft.com/office/drawing/2014/main" id="{2C357160-AB7C-D0BD-9297-7348B41470DB}"/>
              </a:ext>
            </a:extLst>
          </p:cNvPr>
          <p:cNvSpPr txBox="1">
            <a:spLocks noChangeArrowheads="1"/>
          </p:cNvSpPr>
          <p:nvPr/>
        </p:nvSpPr>
        <p:spPr bwMode="auto">
          <a:xfrm>
            <a:off x="5365899" y="3573014"/>
            <a:ext cx="3455839" cy="2592290"/>
          </a:xfrm>
          <a:prstGeom prst="rect">
            <a:avLst/>
          </a:prstGeom>
          <a:solidFill>
            <a:srgbClr val="FFE57F"/>
          </a:solidFill>
          <a:ln>
            <a:solidFill>
              <a:schemeClr val="accent1"/>
            </a:solidFill>
          </a:ln>
        </p:spPr>
        <p:txBody>
          <a:bodyPr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2800" dirty="0">
                <a:solidFill>
                  <a:srgbClr val="000000"/>
                </a:solidFill>
              </a:rPr>
              <a:t>Il dovere di diligenza ESG nei principi della CSDDD e in funzione degli </a:t>
            </a:r>
            <a:r>
              <a:rPr lang="it-IT" altLang="it-IT" sz="2800" dirty="0" err="1">
                <a:solidFill>
                  <a:srgbClr val="000000"/>
                </a:solidFill>
              </a:rPr>
              <a:t>SDGs</a:t>
            </a:r>
            <a:endParaRPr lang="it-IT" altLang="it-IT" sz="2800" dirty="0">
              <a:solidFill>
                <a:srgbClr val="000000"/>
              </a:solidFill>
            </a:endParaRPr>
          </a:p>
        </p:txBody>
      </p:sp>
      <p:sp>
        <p:nvSpPr>
          <p:cNvPr id="3" name="Segnaposto contenuto 4">
            <a:extLst>
              <a:ext uri="{FF2B5EF4-FFF2-40B4-BE49-F238E27FC236}">
                <a16:creationId xmlns:a16="http://schemas.microsoft.com/office/drawing/2014/main" id="{AE6EC95B-0AFC-F64E-B8C5-127C271C7FE3}"/>
              </a:ext>
            </a:extLst>
          </p:cNvPr>
          <p:cNvSpPr txBox="1">
            <a:spLocks noChangeArrowheads="1"/>
          </p:cNvSpPr>
          <p:nvPr/>
        </p:nvSpPr>
        <p:spPr bwMode="auto">
          <a:xfrm>
            <a:off x="526456" y="3573015"/>
            <a:ext cx="4753794" cy="1080121"/>
          </a:xfrm>
          <a:prstGeom prst="rect">
            <a:avLst/>
          </a:prstGeom>
          <a:solidFill>
            <a:schemeClr val="accent2">
              <a:lumMod val="20000"/>
              <a:lumOff val="80000"/>
            </a:schemeClr>
          </a:solidFill>
          <a:ln>
            <a:solidFill>
              <a:schemeClr val="accent1"/>
            </a:solidFill>
          </a:ln>
        </p:spPr>
        <p:txBody>
          <a:bodyPr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2500" dirty="0">
                <a:solidFill>
                  <a:srgbClr val="000000"/>
                </a:solidFill>
              </a:rPr>
              <a:t>Rischi fisici e di transizione nell’ambito dei sistemi </a:t>
            </a:r>
            <a:r>
              <a:rPr lang="it-IT" altLang="it-IT" sz="2800" dirty="0">
                <a:solidFill>
                  <a:srgbClr val="000000"/>
                </a:solidFill>
              </a:rPr>
              <a:t>ERM</a:t>
            </a:r>
            <a:endParaRPr lang="it-IT" altLang="it-IT" sz="2500" dirty="0">
              <a:solidFill>
                <a:srgbClr val="000000"/>
              </a:solidFill>
            </a:endParaRPr>
          </a:p>
        </p:txBody>
      </p:sp>
      <p:sp>
        <p:nvSpPr>
          <p:cNvPr id="4" name="Segnaposto contenuto 4">
            <a:extLst>
              <a:ext uri="{FF2B5EF4-FFF2-40B4-BE49-F238E27FC236}">
                <a16:creationId xmlns:a16="http://schemas.microsoft.com/office/drawing/2014/main" id="{D9293ADE-07B6-36AB-E845-5E58AC3FBCC1}"/>
              </a:ext>
            </a:extLst>
          </p:cNvPr>
          <p:cNvSpPr txBox="1">
            <a:spLocks noChangeArrowheads="1"/>
          </p:cNvSpPr>
          <p:nvPr/>
        </p:nvSpPr>
        <p:spPr bwMode="auto">
          <a:xfrm>
            <a:off x="526456" y="4803238"/>
            <a:ext cx="4753794" cy="1362066"/>
          </a:xfrm>
          <a:prstGeom prst="rect">
            <a:avLst/>
          </a:prstGeom>
          <a:solidFill>
            <a:schemeClr val="accent2">
              <a:lumMod val="20000"/>
              <a:lumOff val="80000"/>
            </a:schemeClr>
          </a:solidFill>
          <a:ln>
            <a:solidFill>
              <a:schemeClr val="accent1"/>
            </a:solidFill>
          </a:ln>
        </p:spPr>
        <p:txBody>
          <a:bodyPr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2500" dirty="0">
                <a:solidFill>
                  <a:srgbClr val="000000"/>
                </a:solidFill>
                <a:sym typeface="Wingdings" panose="05000000000000000000" pitchFamily="2" charset="2"/>
              </a:rPr>
              <a:t>Ruolo del </a:t>
            </a:r>
            <a:r>
              <a:rPr lang="it-IT" altLang="it-IT" sz="3600" dirty="0">
                <a:solidFill>
                  <a:srgbClr val="000000"/>
                </a:solidFill>
                <a:sym typeface="Wingdings" panose="05000000000000000000" pitchFamily="2" charset="2"/>
              </a:rPr>
              <a:t>CCII </a:t>
            </a:r>
            <a:r>
              <a:rPr lang="it-IT" altLang="it-IT" sz="2500" dirty="0">
                <a:solidFill>
                  <a:srgbClr val="000000"/>
                </a:solidFill>
                <a:sym typeface="Wingdings" panose="05000000000000000000" pitchFamily="2" charset="2"/>
              </a:rPr>
              <a:t>nell’evoluzione dal </a:t>
            </a:r>
            <a:r>
              <a:rPr lang="it-IT" altLang="it-IT" sz="2500" i="1" dirty="0" err="1">
                <a:solidFill>
                  <a:srgbClr val="000000"/>
                </a:solidFill>
                <a:sym typeface="Wingdings" panose="05000000000000000000" pitchFamily="2" charset="2"/>
              </a:rPr>
              <a:t>going</a:t>
            </a:r>
            <a:r>
              <a:rPr lang="it-IT" altLang="it-IT" sz="2500" i="1" dirty="0">
                <a:solidFill>
                  <a:srgbClr val="000000"/>
                </a:solidFill>
                <a:sym typeface="Wingdings" panose="05000000000000000000" pitchFamily="2" charset="2"/>
              </a:rPr>
              <a:t> </a:t>
            </a:r>
            <a:r>
              <a:rPr lang="it-IT" altLang="it-IT" sz="2500" i="1" dirty="0" err="1">
                <a:solidFill>
                  <a:srgbClr val="000000"/>
                </a:solidFill>
                <a:sym typeface="Wingdings" panose="05000000000000000000" pitchFamily="2" charset="2"/>
              </a:rPr>
              <a:t>concern</a:t>
            </a:r>
            <a:r>
              <a:rPr lang="it-IT" altLang="it-IT" sz="2500" dirty="0">
                <a:solidFill>
                  <a:srgbClr val="000000"/>
                </a:solidFill>
                <a:sym typeface="Wingdings" panose="05000000000000000000" pitchFamily="2" charset="2"/>
              </a:rPr>
              <a:t> alla sostenibilità </a:t>
            </a:r>
            <a:endParaRPr lang="it-IT" altLang="it-IT" sz="2500" dirty="0">
              <a:solidFill>
                <a:srgbClr val="000000"/>
              </a:solidFill>
            </a:endParaRPr>
          </a:p>
        </p:txBody>
      </p:sp>
    </p:spTree>
    <p:extLst>
      <p:ext uri="{BB962C8B-B14F-4D97-AF65-F5344CB8AC3E}">
        <p14:creationId xmlns:p14="http://schemas.microsoft.com/office/powerpoint/2010/main" val="23640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1BE9B28-6A4B-4FC5-A819-4C1CB75E644E}"/>
              </a:ext>
            </a:extLst>
          </p:cNvPr>
          <p:cNvSpPr>
            <a:spLocks noChangeArrowheads="1"/>
          </p:cNvSpPr>
          <p:nvPr/>
        </p:nvSpPr>
        <p:spPr bwMode="auto">
          <a:xfrm>
            <a:off x="250825" y="30797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Sistema dei controlli interni e gestione dei rischi</a:t>
            </a:r>
          </a:p>
        </p:txBody>
      </p:sp>
      <p:sp>
        <p:nvSpPr>
          <p:cNvPr id="309251" name="Rectangle 3">
            <a:extLst>
              <a:ext uri="{FF2B5EF4-FFF2-40B4-BE49-F238E27FC236}">
                <a16:creationId xmlns:a16="http://schemas.microsoft.com/office/drawing/2014/main" id="{8D49FC1B-F14D-4700-9B61-88D711F6DBFE}"/>
              </a:ext>
            </a:extLst>
          </p:cNvPr>
          <p:cNvSpPr>
            <a:spLocks noChangeArrowheads="1"/>
          </p:cNvSpPr>
          <p:nvPr/>
        </p:nvSpPr>
        <p:spPr bwMode="auto">
          <a:xfrm>
            <a:off x="611187" y="1268760"/>
            <a:ext cx="3312741" cy="1584523"/>
          </a:xfrm>
          <a:prstGeom prst="rect">
            <a:avLst/>
          </a:prstGeom>
          <a:solidFill>
            <a:srgbClr val="AAFCB8"/>
          </a:solidFill>
          <a:ln w="12700">
            <a:solidFill>
              <a:schemeClr val="tx1"/>
            </a:solidFill>
            <a:miter lim="800000"/>
            <a:headEnd/>
            <a:tailEnd/>
          </a:ln>
          <a:effectLst/>
        </p:spPr>
        <p:txBody>
          <a:bodyPr lIns="107524" tIns="53762" rIns="107524" bIns="53762"/>
          <a:lstStyle/>
          <a:p>
            <a:pPr defTabSz="1074738" eaLnBrk="1" hangingPunct="1">
              <a:defRPr/>
            </a:pPr>
            <a:r>
              <a:rPr lang="it-IT" sz="1400" dirty="0">
                <a:solidFill>
                  <a:srgbClr val="000000"/>
                </a:solidFill>
                <a:latin typeface="Verdana" pitchFamily="34" charset="0"/>
                <a:cs typeface="+mn-cs"/>
              </a:rPr>
              <a:t>«… insieme delle regole, delle procedure e delle strutture organizzative volte a consentire l’identificazione, la misurazione, la gestione e il monitoraggio dei principali</a:t>
            </a:r>
            <a:r>
              <a:rPr lang="it-IT" sz="1400" dirty="0">
                <a:solidFill>
                  <a:srgbClr val="C00000"/>
                </a:solidFill>
                <a:latin typeface="Verdana" pitchFamily="34" charset="0"/>
                <a:cs typeface="+mn-cs"/>
              </a:rPr>
              <a:t> rischi</a:t>
            </a:r>
            <a:r>
              <a:rPr lang="it-IT" sz="1400" dirty="0">
                <a:solidFill>
                  <a:srgbClr val="000000"/>
                </a:solidFill>
                <a:latin typeface="Verdana" pitchFamily="34" charset="0"/>
                <a:cs typeface="+mn-cs"/>
              </a:rPr>
              <a:t>»</a:t>
            </a:r>
          </a:p>
          <a:p>
            <a:pPr defTabSz="1074738" eaLnBrk="1" hangingPunct="1">
              <a:defRPr/>
            </a:pPr>
            <a:endParaRPr lang="it-IT" sz="1400" dirty="0">
              <a:solidFill>
                <a:srgbClr val="000000"/>
              </a:solidFill>
              <a:latin typeface="Verdana" pitchFamily="34" charset="0"/>
              <a:cs typeface="+mn-cs"/>
            </a:endParaRPr>
          </a:p>
        </p:txBody>
      </p:sp>
      <p:sp>
        <p:nvSpPr>
          <p:cNvPr id="4" name="Rettangolo 3">
            <a:extLst>
              <a:ext uri="{FF2B5EF4-FFF2-40B4-BE49-F238E27FC236}">
                <a16:creationId xmlns:a16="http://schemas.microsoft.com/office/drawing/2014/main" id="{463CD082-E0AB-42F1-8D78-B146D975AB84}"/>
              </a:ext>
            </a:extLst>
          </p:cNvPr>
          <p:cNvSpPr/>
          <p:nvPr/>
        </p:nvSpPr>
        <p:spPr>
          <a:xfrm>
            <a:off x="611187" y="3573016"/>
            <a:ext cx="7993261" cy="2246769"/>
          </a:xfrm>
          <a:prstGeom prst="rect">
            <a:avLst/>
          </a:prstGeom>
          <a:ln>
            <a:solidFill>
              <a:schemeClr val="tx2">
                <a:lumMod val="60000"/>
                <a:lumOff val="40000"/>
              </a:schemeClr>
            </a:solidFill>
          </a:ln>
        </p:spPr>
        <p:txBody>
          <a:bodyPr wrap="square">
            <a:spAutoFit/>
          </a:bodyPr>
          <a:lstStyle/>
          <a:p>
            <a:pPr eaLnBrk="1" hangingPunct="1">
              <a:defRPr/>
            </a:pPr>
            <a:r>
              <a:rPr lang="it-IT" sz="2000" dirty="0">
                <a:solidFill>
                  <a:srgbClr val="000000"/>
                </a:solidFill>
                <a:latin typeface="Verdana" pitchFamily="34" charset="0"/>
                <a:cs typeface="+mn-cs"/>
              </a:rPr>
              <a:t>Un sistema dei controlli interni efficace sarà in grado di garantire:</a:t>
            </a:r>
          </a:p>
          <a:p>
            <a:pPr marL="457200" indent="-457200" eaLnBrk="1" hangingPunct="1">
              <a:buClr>
                <a:srgbClr val="FFC000"/>
              </a:buClr>
              <a:buFont typeface="Wingdings" pitchFamily="2" charset="2"/>
              <a:buChar char="§"/>
              <a:defRPr/>
            </a:pPr>
            <a:r>
              <a:rPr lang="it-IT" sz="2000" dirty="0">
                <a:solidFill>
                  <a:srgbClr val="000000"/>
                </a:solidFill>
                <a:latin typeface="Verdana" pitchFamily="34" charset="0"/>
                <a:cs typeface="+mn-cs"/>
              </a:rPr>
              <a:t>La salvaguardia del patrimonio sociale;</a:t>
            </a:r>
          </a:p>
          <a:p>
            <a:pPr marL="457200" indent="-457200" eaLnBrk="1" hangingPunct="1">
              <a:buClr>
                <a:srgbClr val="FFC000"/>
              </a:buClr>
              <a:buFont typeface="Wingdings" pitchFamily="2" charset="2"/>
              <a:buChar char="§"/>
              <a:defRPr/>
            </a:pPr>
            <a:r>
              <a:rPr lang="it-IT" sz="2000" dirty="0">
                <a:solidFill>
                  <a:srgbClr val="000000"/>
                </a:solidFill>
                <a:latin typeface="Verdana" pitchFamily="34" charset="0"/>
                <a:cs typeface="+mn-cs"/>
              </a:rPr>
              <a:t>l’</a:t>
            </a:r>
            <a:r>
              <a:rPr lang="it-IT" sz="2000" dirty="0">
                <a:solidFill>
                  <a:srgbClr val="00B050"/>
                </a:solidFill>
                <a:latin typeface="Verdana" pitchFamily="34" charset="0"/>
                <a:cs typeface="+mn-cs"/>
              </a:rPr>
              <a:t>efficacia</a:t>
            </a:r>
            <a:r>
              <a:rPr lang="it-IT" sz="2000" dirty="0">
                <a:solidFill>
                  <a:srgbClr val="000000"/>
                </a:solidFill>
                <a:latin typeface="Verdana" pitchFamily="34" charset="0"/>
                <a:cs typeface="+mn-cs"/>
              </a:rPr>
              <a:t> e l’</a:t>
            </a:r>
            <a:r>
              <a:rPr lang="it-IT" sz="2000" dirty="0">
                <a:solidFill>
                  <a:srgbClr val="00B050"/>
                </a:solidFill>
                <a:latin typeface="Verdana" pitchFamily="34" charset="0"/>
                <a:cs typeface="+mn-cs"/>
              </a:rPr>
              <a:t>efficienza</a:t>
            </a:r>
            <a:r>
              <a:rPr lang="it-IT" sz="2000" dirty="0">
                <a:solidFill>
                  <a:srgbClr val="000000"/>
                </a:solidFill>
                <a:latin typeface="Verdana" pitchFamily="34" charset="0"/>
                <a:cs typeface="+mn-cs"/>
              </a:rPr>
              <a:t> e delle operazioni aziendali;</a:t>
            </a:r>
          </a:p>
          <a:p>
            <a:pPr marL="457200" indent="-457200" eaLnBrk="1" hangingPunct="1">
              <a:buClr>
                <a:srgbClr val="FFC000"/>
              </a:buClr>
              <a:buFont typeface="Wingdings" pitchFamily="2" charset="2"/>
              <a:buChar char="§"/>
              <a:defRPr/>
            </a:pPr>
            <a:r>
              <a:rPr lang="it-IT" sz="2000" dirty="0">
                <a:solidFill>
                  <a:srgbClr val="000000"/>
                </a:solidFill>
                <a:latin typeface="Verdana" pitchFamily="34" charset="0"/>
                <a:cs typeface="+mn-cs"/>
              </a:rPr>
              <a:t>l’affidabilità dell’informazione </a:t>
            </a:r>
            <a:r>
              <a:rPr lang="it-IT" sz="2000" dirty="0">
                <a:solidFill>
                  <a:srgbClr val="00B050"/>
                </a:solidFill>
                <a:latin typeface="Verdana" pitchFamily="34" charset="0"/>
                <a:cs typeface="+mn-cs"/>
              </a:rPr>
              <a:t>finanziaria</a:t>
            </a:r>
            <a:r>
              <a:rPr lang="it-IT" sz="2000" dirty="0">
                <a:solidFill>
                  <a:srgbClr val="000000"/>
                </a:solidFill>
                <a:latin typeface="Verdana" pitchFamily="34" charset="0"/>
                <a:cs typeface="+mn-cs"/>
              </a:rPr>
              <a:t> e </a:t>
            </a:r>
            <a:r>
              <a:rPr lang="it-IT" sz="2000" b="1" dirty="0">
                <a:solidFill>
                  <a:srgbClr val="C00000"/>
                </a:solidFill>
                <a:latin typeface="Verdana" pitchFamily="34" charset="0"/>
                <a:cs typeface="+mn-cs"/>
              </a:rPr>
              <a:t>di sostenibilità</a:t>
            </a:r>
            <a:r>
              <a:rPr lang="it-IT" sz="2000" dirty="0">
                <a:solidFill>
                  <a:srgbClr val="000000"/>
                </a:solidFill>
                <a:latin typeface="Verdana" pitchFamily="34" charset="0"/>
                <a:cs typeface="+mn-cs"/>
              </a:rPr>
              <a:t>;</a:t>
            </a:r>
          </a:p>
          <a:p>
            <a:pPr marL="457200" indent="-457200" eaLnBrk="1" hangingPunct="1">
              <a:buClr>
                <a:srgbClr val="FFC000"/>
              </a:buClr>
              <a:buFont typeface="Wingdings" pitchFamily="2" charset="2"/>
              <a:buChar char="§"/>
              <a:defRPr/>
            </a:pPr>
            <a:r>
              <a:rPr lang="it-IT" sz="2000" dirty="0">
                <a:solidFill>
                  <a:srgbClr val="000000"/>
                </a:solidFill>
                <a:latin typeface="Verdana" pitchFamily="34" charset="0"/>
                <a:cs typeface="+mn-cs"/>
              </a:rPr>
              <a:t>Il rispetto di leggi e regolamenti.</a:t>
            </a:r>
          </a:p>
        </p:txBody>
      </p:sp>
      <p:sp>
        <p:nvSpPr>
          <p:cNvPr id="14341" name="CasellaDiTesto 4">
            <a:extLst>
              <a:ext uri="{FF2B5EF4-FFF2-40B4-BE49-F238E27FC236}">
                <a16:creationId xmlns:a16="http://schemas.microsoft.com/office/drawing/2014/main" id="{8DE96FB3-2BE9-44EC-880B-1B2D3CDE4047}"/>
              </a:ext>
            </a:extLst>
          </p:cNvPr>
          <p:cNvSpPr txBox="1">
            <a:spLocks noChangeArrowheads="1"/>
          </p:cNvSpPr>
          <p:nvPr/>
        </p:nvSpPr>
        <p:spPr bwMode="auto">
          <a:xfrm>
            <a:off x="611560" y="3023047"/>
            <a:ext cx="3516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200" dirty="0">
                <a:solidFill>
                  <a:schemeClr val="tx1"/>
                </a:solidFill>
                <a:latin typeface="Times New Roman" panose="02020603050405020304" pitchFamily="18" charset="0"/>
              </a:rPr>
              <a:t>Fonte: Codice di autodisciplina Borsa Italiana, 2018</a:t>
            </a:r>
          </a:p>
        </p:txBody>
      </p:sp>
      <p:sp>
        <p:nvSpPr>
          <p:cNvPr id="6" name="Rectangle 3">
            <a:extLst>
              <a:ext uri="{FF2B5EF4-FFF2-40B4-BE49-F238E27FC236}">
                <a16:creationId xmlns:a16="http://schemas.microsoft.com/office/drawing/2014/main" id="{E5239227-E40F-418D-AEE7-F0AB994AAFA6}"/>
              </a:ext>
            </a:extLst>
          </p:cNvPr>
          <p:cNvSpPr>
            <a:spLocks noChangeArrowheads="1"/>
          </p:cNvSpPr>
          <p:nvPr/>
        </p:nvSpPr>
        <p:spPr bwMode="auto">
          <a:xfrm>
            <a:off x="4572000" y="1268760"/>
            <a:ext cx="4032448" cy="1584523"/>
          </a:xfrm>
          <a:prstGeom prst="rect">
            <a:avLst/>
          </a:prstGeom>
          <a:solidFill>
            <a:srgbClr val="AAFCB8"/>
          </a:solidFill>
          <a:ln w="12700">
            <a:solidFill>
              <a:schemeClr val="tx1"/>
            </a:solidFill>
            <a:miter lim="800000"/>
            <a:headEnd/>
            <a:tailEnd/>
          </a:ln>
          <a:effectLst/>
        </p:spPr>
        <p:txBody>
          <a:bodyPr lIns="107524" tIns="53762" rIns="107524" bIns="53762"/>
          <a:lstStyle/>
          <a:p>
            <a:pPr defTabSz="1074738" eaLnBrk="1" hangingPunct="1">
              <a:defRPr/>
            </a:pPr>
            <a:r>
              <a:rPr lang="it-IT" sz="1400" dirty="0">
                <a:solidFill>
                  <a:srgbClr val="000000"/>
                </a:solidFill>
                <a:latin typeface="Verdana" pitchFamily="34" charset="0"/>
                <a:cs typeface="+mn-cs"/>
              </a:rPr>
              <a:t>«… insieme delle regole, procedure e strutture organizzative finalizzate ad una effettiva ed efficace identificazione, misurazione, gestione e monitoraggio dei principali rischi, al fine di contribuire al </a:t>
            </a:r>
            <a:r>
              <a:rPr lang="it-IT" sz="1400" dirty="0">
                <a:solidFill>
                  <a:srgbClr val="C00000"/>
                </a:solidFill>
                <a:latin typeface="Verdana" pitchFamily="34" charset="0"/>
                <a:cs typeface="+mn-cs"/>
              </a:rPr>
              <a:t>successo sostenibile </a:t>
            </a:r>
            <a:r>
              <a:rPr lang="it-IT" sz="1400" dirty="0">
                <a:solidFill>
                  <a:srgbClr val="000000"/>
                </a:solidFill>
                <a:latin typeface="Verdana" pitchFamily="34" charset="0"/>
                <a:cs typeface="+mn-cs"/>
              </a:rPr>
              <a:t>della società»</a:t>
            </a:r>
          </a:p>
          <a:p>
            <a:pPr defTabSz="1074738" eaLnBrk="1" hangingPunct="1">
              <a:defRPr/>
            </a:pPr>
            <a:endParaRPr lang="it-IT" sz="1400" dirty="0">
              <a:solidFill>
                <a:srgbClr val="000000"/>
              </a:solidFill>
              <a:latin typeface="Verdana" pitchFamily="34" charset="0"/>
              <a:cs typeface="+mn-cs"/>
            </a:endParaRPr>
          </a:p>
        </p:txBody>
      </p:sp>
      <p:sp>
        <p:nvSpPr>
          <p:cNvPr id="8" name="CasellaDiTesto 4">
            <a:extLst>
              <a:ext uri="{FF2B5EF4-FFF2-40B4-BE49-F238E27FC236}">
                <a16:creationId xmlns:a16="http://schemas.microsoft.com/office/drawing/2014/main" id="{14EE1F7C-0498-470F-A93C-726B5A4CEED9}"/>
              </a:ext>
            </a:extLst>
          </p:cNvPr>
          <p:cNvSpPr txBox="1">
            <a:spLocks noChangeArrowheads="1"/>
          </p:cNvSpPr>
          <p:nvPr/>
        </p:nvSpPr>
        <p:spPr bwMode="auto">
          <a:xfrm>
            <a:off x="4874127" y="3021033"/>
            <a:ext cx="3516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200" dirty="0">
                <a:solidFill>
                  <a:schemeClr val="tx1"/>
                </a:solidFill>
                <a:latin typeface="Times New Roman" panose="02020603050405020304" pitchFamily="18" charset="0"/>
              </a:rPr>
              <a:t>Fonte: Codice di Corporate Governance, 2020</a:t>
            </a:r>
          </a:p>
        </p:txBody>
      </p:sp>
      <p:sp>
        <p:nvSpPr>
          <p:cNvPr id="2" name="Freccia a destra 1">
            <a:extLst>
              <a:ext uri="{FF2B5EF4-FFF2-40B4-BE49-F238E27FC236}">
                <a16:creationId xmlns:a16="http://schemas.microsoft.com/office/drawing/2014/main" id="{47829153-EEB8-4742-9B0B-07C9C532AC41}"/>
              </a:ext>
            </a:extLst>
          </p:cNvPr>
          <p:cNvSpPr/>
          <p:nvPr/>
        </p:nvSpPr>
        <p:spPr bwMode="auto">
          <a:xfrm>
            <a:off x="4086755" y="1772816"/>
            <a:ext cx="443804" cy="457200"/>
          </a:xfrm>
          <a:prstGeom prst="rightArrow">
            <a:avLst/>
          </a:prstGeom>
          <a:solidFill>
            <a:srgbClr val="AAFCB8"/>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938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E34CC-2398-C9BE-C320-F8F5F6F4B3FB}"/>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7402D30E-20B3-92F4-109B-C9C0BD81B1B1}"/>
              </a:ext>
            </a:extLst>
          </p:cNvPr>
          <p:cNvSpPr>
            <a:spLocks noChangeArrowheads="1"/>
          </p:cNvSpPr>
          <p:nvPr/>
        </p:nvSpPr>
        <p:spPr bwMode="auto">
          <a:xfrm>
            <a:off x="250825" y="341323"/>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err="1">
                <a:solidFill>
                  <a:srgbClr val="FF6600"/>
                </a:solidFill>
              </a:rPr>
              <a:t>CoSo</a:t>
            </a:r>
            <a:r>
              <a:rPr lang="it-IT" altLang="it-IT" sz="2400" dirty="0">
                <a:solidFill>
                  <a:srgbClr val="FF6600"/>
                </a:solidFill>
              </a:rPr>
              <a:t> ERM Framework</a:t>
            </a:r>
          </a:p>
        </p:txBody>
      </p:sp>
      <p:sp>
        <p:nvSpPr>
          <p:cNvPr id="8" name="Rectangle 3">
            <a:extLst>
              <a:ext uri="{FF2B5EF4-FFF2-40B4-BE49-F238E27FC236}">
                <a16:creationId xmlns:a16="http://schemas.microsoft.com/office/drawing/2014/main" id="{F1326996-1D79-5B32-9CEE-3BFD9FF91B5A}"/>
              </a:ext>
            </a:extLst>
          </p:cNvPr>
          <p:cNvSpPr>
            <a:spLocks noChangeArrowheads="1"/>
          </p:cNvSpPr>
          <p:nvPr/>
        </p:nvSpPr>
        <p:spPr bwMode="auto">
          <a:xfrm>
            <a:off x="379532" y="1301521"/>
            <a:ext cx="8351837" cy="5007799"/>
          </a:xfrm>
          <a:prstGeom prst="rect">
            <a:avLst/>
          </a:prstGeom>
          <a:noFill/>
          <a:ln>
            <a:noFill/>
          </a:ln>
        </p:spPr>
        <p:txBody>
          <a:bodyPr lIns="107524" tIns="53762" rIns="107524" bIns="53762"/>
          <a:lstStyle/>
          <a:p>
            <a:pPr defTabSz="1074738" eaLnBrk="1" hangingPunct="1">
              <a:buClr>
                <a:srgbClr val="009900"/>
              </a:buClr>
              <a:defRPr/>
            </a:pPr>
            <a:endParaRPr lang="it-IT" sz="1200" dirty="0">
              <a:solidFill>
                <a:srgbClr val="000000"/>
              </a:solidFill>
              <a:latin typeface="Verdana" pitchFamily="34" charset="0"/>
              <a:cs typeface="Times New Roman" pitchFamily="18" charset="0"/>
              <a:sym typeface="Wingdings" pitchFamily="2" charset="2"/>
            </a:endParaRPr>
          </a:p>
          <a:p>
            <a:pPr defTabSz="1074738" eaLnBrk="1" hangingPunct="1">
              <a:buClr>
                <a:srgbClr val="009900"/>
              </a:buClr>
              <a:defRPr/>
            </a:pPr>
            <a:endParaRPr lang="it-IT" sz="1200" dirty="0">
              <a:solidFill>
                <a:srgbClr val="000000"/>
              </a:solidFill>
              <a:latin typeface="Verdana" pitchFamily="34" charset="0"/>
              <a:cs typeface="Times New Roman" pitchFamily="18" charset="0"/>
              <a:sym typeface="Wingdings" pitchFamily="2" charset="2"/>
            </a:endParaRPr>
          </a:p>
          <a:p>
            <a:pPr marL="355600" defTabSz="1074738" eaLnBrk="1" hangingPunct="1">
              <a:buClr>
                <a:srgbClr val="009900"/>
              </a:buClr>
              <a:defRPr/>
            </a:pPr>
            <a:endParaRPr lang="it-IT" sz="1200" dirty="0">
              <a:solidFill>
                <a:srgbClr val="FF6600"/>
              </a:solidFill>
              <a:latin typeface="Verdana" pitchFamily="34" charset="0"/>
              <a:cs typeface="Times New Roman" pitchFamily="18" charset="0"/>
              <a:sym typeface="Wingdings" pitchFamily="2" charset="2"/>
            </a:endParaRPr>
          </a:p>
        </p:txBody>
      </p:sp>
      <p:sp>
        <p:nvSpPr>
          <p:cNvPr id="38919" name="Figura a mano libera 1">
            <a:extLst>
              <a:ext uri="{FF2B5EF4-FFF2-40B4-BE49-F238E27FC236}">
                <a16:creationId xmlns:a16="http://schemas.microsoft.com/office/drawing/2014/main" id="{C77BB504-E3E3-F834-BF11-25256BB3D9A5}"/>
              </a:ext>
            </a:extLst>
          </p:cNvPr>
          <p:cNvSpPr>
            <a:spLocks/>
          </p:cNvSpPr>
          <p:nvPr/>
        </p:nvSpPr>
        <p:spPr bwMode="auto">
          <a:xfrm>
            <a:off x="2147888" y="1744663"/>
            <a:ext cx="2555875" cy="447675"/>
          </a:xfrm>
          <a:custGeom>
            <a:avLst/>
            <a:gdLst>
              <a:gd name="T0" fmla="*/ 1769189 w 2556035"/>
              <a:gd name="T1" fmla="*/ 12004 h 447279"/>
              <a:gd name="T2" fmla="*/ 2465273 w 2556035"/>
              <a:gd name="T3" fmla="*/ 56082 h 447279"/>
              <a:gd name="T4" fmla="*/ 0 w 2556035"/>
              <a:gd name="T5" fmla="*/ 452855 h 447279"/>
              <a:gd name="T6" fmla="*/ 0 60000 65536"/>
              <a:gd name="T7" fmla="*/ 0 60000 65536"/>
              <a:gd name="T8" fmla="*/ 0 60000 65536"/>
            </a:gdLst>
            <a:ahLst/>
            <a:cxnLst>
              <a:cxn ang="T6">
                <a:pos x="T0" y="T1"/>
              </a:cxn>
              <a:cxn ang="T7">
                <a:pos x="T2" y="T3"/>
              </a:cxn>
              <a:cxn ang="T8">
                <a:pos x="T4" y="T5"/>
              </a:cxn>
            </a:cxnLst>
            <a:rect l="0" t="0" r="r" b="b"/>
            <a:pathLst>
              <a:path w="2556035" h="447279">
                <a:moveTo>
                  <a:pt x="1770743" y="11851"/>
                </a:moveTo>
                <a:cubicBezTo>
                  <a:pt x="2266648" y="-2664"/>
                  <a:pt x="2762553" y="-17178"/>
                  <a:pt x="2467429" y="55393"/>
                </a:cubicBezTo>
                <a:cubicBezTo>
                  <a:pt x="2172305" y="127964"/>
                  <a:pt x="137886" y="-186511"/>
                  <a:pt x="0" y="44727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it-IT"/>
          </a:p>
        </p:txBody>
      </p:sp>
      <p:pic>
        <p:nvPicPr>
          <p:cNvPr id="2" name="Immagine 1">
            <a:extLst>
              <a:ext uri="{FF2B5EF4-FFF2-40B4-BE49-F238E27FC236}">
                <a16:creationId xmlns:a16="http://schemas.microsoft.com/office/drawing/2014/main" id="{DCA133CE-032C-FC2E-29F7-2D41344C1845}"/>
              </a:ext>
            </a:extLst>
          </p:cNvPr>
          <p:cNvPicPr>
            <a:picLocks noChangeAspect="1"/>
          </p:cNvPicPr>
          <p:nvPr/>
        </p:nvPicPr>
        <p:blipFill>
          <a:blip r:embed="rId3"/>
          <a:stretch>
            <a:fillRect/>
          </a:stretch>
        </p:blipFill>
        <p:spPr>
          <a:xfrm>
            <a:off x="516422" y="1090972"/>
            <a:ext cx="2328726" cy="3334673"/>
          </a:xfrm>
          <a:prstGeom prst="rect">
            <a:avLst/>
          </a:prstGeom>
          <a:ln>
            <a:solidFill>
              <a:schemeClr val="accent1"/>
            </a:solidFill>
          </a:ln>
        </p:spPr>
      </p:pic>
      <p:pic>
        <p:nvPicPr>
          <p:cNvPr id="3" name="Immagine 2">
            <a:extLst>
              <a:ext uri="{FF2B5EF4-FFF2-40B4-BE49-F238E27FC236}">
                <a16:creationId xmlns:a16="http://schemas.microsoft.com/office/drawing/2014/main" id="{3DA3A4A3-1893-A33E-1A4A-163C3573106A}"/>
              </a:ext>
            </a:extLst>
          </p:cNvPr>
          <p:cNvPicPr>
            <a:picLocks noChangeAspect="1"/>
          </p:cNvPicPr>
          <p:nvPr/>
        </p:nvPicPr>
        <p:blipFill>
          <a:blip r:embed="rId4"/>
          <a:stretch>
            <a:fillRect/>
          </a:stretch>
        </p:blipFill>
        <p:spPr>
          <a:xfrm>
            <a:off x="622538" y="4583190"/>
            <a:ext cx="4741550" cy="1512028"/>
          </a:xfrm>
          <a:prstGeom prst="rect">
            <a:avLst/>
          </a:prstGeom>
          <a:ln>
            <a:noFill/>
          </a:ln>
        </p:spPr>
      </p:pic>
      <p:sp>
        <p:nvSpPr>
          <p:cNvPr id="5" name="CasellaDiTesto 4">
            <a:extLst>
              <a:ext uri="{FF2B5EF4-FFF2-40B4-BE49-F238E27FC236}">
                <a16:creationId xmlns:a16="http://schemas.microsoft.com/office/drawing/2014/main" id="{4F8B08E5-5605-E39E-502D-9034DC8C449E}"/>
              </a:ext>
            </a:extLst>
          </p:cNvPr>
          <p:cNvSpPr txBox="1"/>
          <p:nvPr/>
        </p:nvSpPr>
        <p:spPr>
          <a:xfrm>
            <a:off x="3381558" y="1089581"/>
            <a:ext cx="2328727" cy="2677656"/>
          </a:xfrm>
          <a:prstGeom prst="rect">
            <a:avLst/>
          </a:prstGeom>
          <a:solidFill>
            <a:srgbClr val="AAFCB8"/>
          </a:solidFill>
          <a:ln>
            <a:noFill/>
          </a:ln>
        </p:spPr>
        <p:txBody>
          <a:bodyPr wrap="square" rtlCol="0">
            <a:spAutoFit/>
          </a:bodyPr>
          <a:lstStyle/>
          <a:p>
            <a:r>
              <a:rPr lang="it-IT" altLang="it-IT" dirty="0">
                <a:solidFill>
                  <a:srgbClr val="000000"/>
                </a:solidFill>
                <a:cs typeface="Times New Roman" panose="02020603050405020304" pitchFamily="18" charset="0"/>
              </a:rPr>
              <a:t>2018: Considerazione dei rischi </a:t>
            </a:r>
            <a:r>
              <a:rPr lang="it-IT" altLang="it-IT" dirty="0">
                <a:solidFill>
                  <a:srgbClr val="C00000"/>
                </a:solidFill>
                <a:cs typeface="Times New Roman" panose="02020603050405020304" pitchFamily="18" charset="0"/>
              </a:rPr>
              <a:t>ESG </a:t>
            </a:r>
            <a:r>
              <a:rPr lang="it-IT" altLang="it-IT" dirty="0">
                <a:solidFill>
                  <a:srgbClr val="000000"/>
                </a:solidFill>
                <a:cs typeface="Times New Roman" panose="02020603050405020304" pitchFamily="18" charset="0"/>
              </a:rPr>
              <a:t>nel modello di  gestione del rischio aziendale (ERM)</a:t>
            </a:r>
          </a:p>
        </p:txBody>
      </p:sp>
      <p:sp>
        <p:nvSpPr>
          <p:cNvPr id="18" name="CasellaDiTesto 17">
            <a:extLst>
              <a:ext uri="{FF2B5EF4-FFF2-40B4-BE49-F238E27FC236}">
                <a16:creationId xmlns:a16="http://schemas.microsoft.com/office/drawing/2014/main" id="{19E44A7A-78AE-3051-5567-D6D01C394733}"/>
              </a:ext>
            </a:extLst>
          </p:cNvPr>
          <p:cNvSpPr txBox="1"/>
          <p:nvPr/>
        </p:nvSpPr>
        <p:spPr>
          <a:xfrm>
            <a:off x="755576" y="5949280"/>
            <a:ext cx="1500795" cy="276999"/>
          </a:xfrm>
          <a:prstGeom prst="rect">
            <a:avLst/>
          </a:prstGeom>
          <a:noFill/>
        </p:spPr>
        <p:txBody>
          <a:bodyPr wrap="none" rtlCol="0">
            <a:spAutoFit/>
          </a:bodyPr>
          <a:lstStyle/>
          <a:p>
            <a:r>
              <a:rPr lang="it-IT" sz="1200" dirty="0">
                <a:solidFill>
                  <a:srgbClr val="000000"/>
                </a:solidFill>
              </a:rPr>
              <a:t>Fonte: www.coso.org</a:t>
            </a:r>
          </a:p>
        </p:txBody>
      </p:sp>
      <p:pic>
        <p:nvPicPr>
          <p:cNvPr id="6" name="Immagine 5">
            <a:extLst>
              <a:ext uri="{FF2B5EF4-FFF2-40B4-BE49-F238E27FC236}">
                <a16:creationId xmlns:a16="http://schemas.microsoft.com/office/drawing/2014/main" id="{EE01E2B7-B598-AA7A-2907-DBBA9DFBACCC}"/>
              </a:ext>
            </a:extLst>
          </p:cNvPr>
          <p:cNvPicPr>
            <a:picLocks noChangeAspect="1"/>
          </p:cNvPicPr>
          <p:nvPr/>
        </p:nvPicPr>
        <p:blipFill>
          <a:blip r:embed="rId5"/>
          <a:stretch>
            <a:fillRect/>
          </a:stretch>
        </p:blipFill>
        <p:spPr>
          <a:xfrm>
            <a:off x="5885486" y="1089581"/>
            <a:ext cx="2555876" cy="3275062"/>
          </a:xfrm>
          <a:prstGeom prst="rect">
            <a:avLst/>
          </a:prstGeom>
          <a:ln>
            <a:solidFill>
              <a:schemeClr val="accent1"/>
            </a:solidFill>
          </a:ln>
        </p:spPr>
      </p:pic>
      <p:sp>
        <p:nvSpPr>
          <p:cNvPr id="9" name="CasellaDiTesto 8">
            <a:extLst>
              <a:ext uri="{FF2B5EF4-FFF2-40B4-BE49-F238E27FC236}">
                <a16:creationId xmlns:a16="http://schemas.microsoft.com/office/drawing/2014/main" id="{F67F2236-A7C4-1210-004B-2A8352175803}"/>
              </a:ext>
            </a:extLst>
          </p:cNvPr>
          <p:cNvSpPr txBox="1"/>
          <p:nvPr/>
        </p:nvSpPr>
        <p:spPr>
          <a:xfrm>
            <a:off x="5497127" y="4725482"/>
            <a:ext cx="3078298" cy="1200329"/>
          </a:xfrm>
          <a:prstGeom prst="rect">
            <a:avLst/>
          </a:prstGeom>
          <a:solidFill>
            <a:srgbClr val="AAFCB8"/>
          </a:solidFill>
          <a:ln>
            <a:noFill/>
          </a:ln>
        </p:spPr>
        <p:txBody>
          <a:bodyPr wrap="square" rtlCol="0">
            <a:spAutoFit/>
          </a:bodyPr>
          <a:lstStyle/>
          <a:p>
            <a:r>
              <a:rPr lang="it-IT" altLang="it-IT" dirty="0">
                <a:solidFill>
                  <a:srgbClr val="000000"/>
                </a:solidFill>
                <a:cs typeface="Times New Roman" panose="02020603050405020304" pitchFamily="18" charset="0"/>
              </a:rPr>
              <a:t>2023: Allineamento </a:t>
            </a:r>
            <a:r>
              <a:rPr lang="it-IT" altLang="it-IT" dirty="0">
                <a:solidFill>
                  <a:srgbClr val="C00000"/>
                </a:solidFill>
                <a:cs typeface="Times New Roman" panose="02020603050405020304" pitchFamily="18" charset="0"/>
              </a:rPr>
              <a:t>ESG </a:t>
            </a:r>
            <a:r>
              <a:rPr lang="it-IT" altLang="it-IT" dirty="0">
                <a:solidFill>
                  <a:srgbClr val="000000"/>
                </a:solidFill>
                <a:cs typeface="Times New Roman" panose="02020603050405020304" pitchFamily="18" charset="0"/>
              </a:rPr>
              <a:t> del </a:t>
            </a:r>
            <a:r>
              <a:rPr lang="it-IT" dirty="0">
                <a:solidFill>
                  <a:srgbClr val="000000"/>
                </a:solidFill>
                <a:cs typeface="Times New Roman" panose="02020603050405020304" pitchFamily="18" charset="0"/>
              </a:rPr>
              <a:t>COSO IC-</a:t>
            </a:r>
            <a:r>
              <a:rPr lang="it-IT" dirty="0" err="1">
                <a:solidFill>
                  <a:srgbClr val="000000"/>
                </a:solidFill>
                <a:cs typeface="Times New Roman" panose="02020603050405020304" pitchFamily="18" charset="0"/>
              </a:rPr>
              <a:t>Integrated</a:t>
            </a:r>
            <a:r>
              <a:rPr lang="it-IT" dirty="0">
                <a:solidFill>
                  <a:srgbClr val="000000"/>
                </a:solidFill>
                <a:cs typeface="Times New Roman" panose="02020603050405020304" pitchFamily="18" charset="0"/>
              </a:rPr>
              <a:t> Framework </a:t>
            </a:r>
            <a:endParaRPr lang="it-IT" altLang="it-IT" dirty="0">
              <a:solidFill>
                <a:srgbClr val="000000"/>
              </a:solidFill>
              <a:cs typeface="Times New Roman" panose="02020603050405020304" pitchFamily="18" charset="0"/>
            </a:endParaRPr>
          </a:p>
        </p:txBody>
      </p:sp>
      <p:cxnSp>
        <p:nvCxnSpPr>
          <p:cNvPr id="11" name="Connettore 2 10">
            <a:extLst>
              <a:ext uri="{FF2B5EF4-FFF2-40B4-BE49-F238E27FC236}">
                <a16:creationId xmlns:a16="http://schemas.microsoft.com/office/drawing/2014/main" id="{6735434E-4F01-520B-4BAB-A0066CE4A042}"/>
              </a:ext>
            </a:extLst>
          </p:cNvPr>
          <p:cNvCxnSpPr>
            <a:cxnSpLocks/>
            <a:stCxn id="5" idx="1"/>
          </p:cNvCxnSpPr>
          <p:nvPr/>
        </p:nvCxnSpPr>
        <p:spPr bwMode="auto">
          <a:xfrm flipH="1" flipV="1">
            <a:off x="2845148" y="2420888"/>
            <a:ext cx="536410" cy="75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Connettore 2 13">
            <a:extLst>
              <a:ext uri="{FF2B5EF4-FFF2-40B4-BE49-F238E27FC236}">
                <a16:creationId xmlns:a16="http://schemas.microsoft.com/office/drawing/2014/main" id="{AC7E4B34-1D4F-0B64-F96B-5C64D28C16D0}"/>
              </a:ext>
            </a:extLst>
          </p:cNvPr>
          <p:cNvCxnSpPr>
            <a:cxnSpLocks/>
            <a:stCxn id="9" idx="0"/>
          </p:cNvCxnSpPr>
          <p:nvPr/>
        </p:nvCxnSpPr>
        <p:spPr bwMode="auto">
          <a:xfrm flipV="1">
            <a:off x="7036276" y="4364643"/>
            <a:ext cx="106579" cy="3608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747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2AB2-48AA-7940-AD77-91B52B9DE622}"/>
            </a:ext>
          </a:extLst>
        </p:cNvPr>
        <p:cNvGrpSpPr/>
        <p:nvPr/>
      </p:nvGrpSpPr>
      <p:grpSpPr>
        <a:xfrm>
          <a:off x="0" y="0"/>
          <a:ext cx="0" cy="0"/>
          <a:chOff x="0" y="0"/>
          <a:chExt cx="0" cy="0"/>
        </a:xfrm>
      </p:grpSpPr>
      <p:sp>
        <p:nvSpPr>
          <p:cNvPr id="11267" name="Rectangle 3">
            <a:extLst>
              <a:ext uri="{FF2B5EF4-FFF2-40B4-BE49-F238E27FC236}">
                <a16:creationId xmlns:a16="http://schemas.microsoft.com/office/drawing/2014/main" id="{8B799DB6-52F0-7AA8-1977-C0FA091FD993}"/>
              </a:ext>
            </a:extLst>
          </p:cNvPr>
          <p:cNvSpPr>
            <a:spLocks noChangeArrowheads="1"/>
          </p:cNvSpPr>
          <p:nvPr/>
        </p:nvSpPr>
        <p:spPr bwMode="auto">
          <a:xfrm>
            <a:off x="446567" y="1087657"/>
            <a:ext cx="8351837" cy="4176241"/>
          </a:xfrm>
          <a:prstGeom prst="rect">
            <a:avLst/>
          </a:prstGeom>
          <a:noFill/>
          <a:ln>
            <a:noFill/>
          </a:ln>
        </p:spPr>
        <p:txBody>
          <a:bodyPr lIns="107524" tIns="53762" rIns="107524" bIns="53762"/>
          <a:lstStyle/>
          <a:p>
            <a:pPr defTabSz="1074738" eaLnBrk="1" hangingPunct="1">
              <a:buClr>
                <a:srgbClr val="009900"/>
              </a:buClr>
              <a:defRPr/>
            </a:pPr>
            <a:endParaRPr lang="it-IT" dirty="0">
              <a:solidFill>
                <a:srgbClr val="000000"/>
              </a:solidFill>
              <a:latin typeface="Verdana" pitchFamily="34" charset="0"/>
              <a:cs typeface="Times New Roman" pitchFamily="18" charset="0"/>
              <a:sym typeface="Wingdings" pitchFamily="2" charset="2"/>
            </a:endParaRPr>
          </a:p>
          <a:p>
            <a:pPr defTabSz="1074738" eaLnBrk="1" hangingPunct="1">
              <a:buClr>
                <a:srgbClr val="009900"/>
              </a:buClr>
              <a:defRPr/>
            </a:pPr>
            <a:endParaRPr lang="it-IT" dirty="0">
              <a:solidFill>
                <a:srgbClr val="000000"/>
              </a:solidFill>
              <a:latin typeface="Verdana" pitchFamily="34" charset="0"/>
              <a:cs typeface="Times New Roman" pitchFamily="18" charset="0"/>
              <a:sym typeface="Wingdings" pitchFamily="2" charset="2"/>
            </a:endParaRPr>
          </a:p>
          <a:p>
            <a:pPr marL="355600" defTabSz="1074738" eaLnBrk="1" hangingPunct="1">
              <a:buClr>
                <a:srgbClr val="009900"/>
              </a:buClr>
              <a:defRPr/>
            </a:pPr>
            <a:endParaRPr lang="it-IT" dirty="0">
              <a:solidFill>
                <a:srgbClr val="FF6600"/>
              </a:solidFill>
              <a:latin typeface="Verdana" pitchFamily="34" charset="0"/>
              <a:cs typeface="Times New Roman" pitchFamily="18" charset="0"/>
              <a:sym typeface="Wingdings" pitchFamily="2" charset="2"/>
            </a:endParaRPr>
          </a:p>
        </p:txBody>
      </p:sp>
      <p:sp>
        <p:nvSpPr>
          <p:cNvPr id="9" name="Rectangle 2">
            <a:extLst>
              <a:ext uri="{FF2B5EF4-FFF2-40B4-BE49-F238E27FC236}">
                <a16:creationId xmlns:a16="http://schemas.microsoft.com/office/drawing/2014/main" id="{DD7E589F-F40D-A7E4-7D6C-0B7FD896F5AD}"/>
              </a:ext>
            </a:extLst>
          </p:cNvPr>
          <p:cNvSpPr>
            <a:spLocks noChangeArrowheads="1"/>
          </p:cNvSpPr>
          <p:nvPr/>
        </p:nvSpPr>
        <p:spPr bwMode="auto">
          <a:xfrm>
            <a:off x="250825" y="260350"/>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La governance della sostenibilità</a:t>
            </a:r>
          </a:p>
        </p:txBody>
      </p:sp>
      <p:sp>
        <p:nvSpPr>
          <p:cNvPr id="10" name="Rectangle 3">
            <a:extLst>
              <a:ext uri="{FF2B5EF4-FFF2-40B4-BE49-F238E27FC236}">
                <a16:creationId xmlns:a16="http://schemas.microsoft.com/office/drawing/2014/main" id="{27B89AD9-F0DC-D923-B4E9-6B6B35C37659}"/>
              </a:ext>
            </a:extLst>
          </p:cNvPr>
          <p:cNvSpPr>
            <a:spLocks noChangeArrowheads="1"/>
          </p:cNvSpPr>
          <p:nvPr/>
        </p:nvSpPr>
        <p:spPr bwMode="auto">
          <a:xfrm>
            <a:off x="444223" y="1085972"/>
            <a:ext cx="4847858" cy="1976430"/>
          </a:xfrm>
          <a:prstGeom prst="rect">
            <a:avLst/>
          </a:prstGeom>
          <a:noFill/>
          <a:ln>
            <a:solidFill>
              <a:srgbClr val="00B050"/>
            </a:solidFill>
          </a:ln>
        </p:spPr>
        <p:txBody>
          <a:bodyPr lIns="107524" tIns="53762" rIns="107524" bIns="53762"/>
          <a:lstStyle/>
          <a:p>
            <a:pPr defTabSz="1074738" eaLnBrk="1" hangingPunct="1">
              <a:buClr>
                <a:srgbClr val="009900"/>
              </a:buClr>
              <a:defRPr/>
            </a:pPr>
            <a:r>
              <a:rPr lang="it-IT" sz="1500" dirty="0">
                <a:solidFill>
                  <a:srgbClr val="000000"/>
                </a:solidFill>
                <a:latin typeface="Verdana" pitchFamily="34" charset="0"/>
                <a:cs typeface="Times New Roman" pitchFamily="18" charset="0"/>
                <a:sym typeface="Wingdings" pitchFamily="2" charset="2"/>
              </a:rPr>
              <a:t>Principio incorporato nel nuovo «</a:t>
            </a:r>
            <a:r>
              <a:rPr lang="it-IT" sz="1500" dirty="0">
                <a:solidFill>
                  <a:srgbClr val="C00000"/>
                </a:solidFill>
                <a:latin typeface="Verdana" pitchFamily="34" charset="0"/>
                <a:cs typeface="Times New Roman" pitchFamily="18" charset="0"/>
                <a:sym typeface="Wingdings" pitchFamily="2" charset="2"/>
              </a:rPr>
              <a:t>Codice di corporate governance</a:t>
            </a:r>
            <a:r>
              <a:rPr lang="it-IT" sz="1500" dirty="0">
                <a:solidFill>
                  <a:srgbClr val="000000"/>
                </a:solidFill>
                <a:latin typeface="Verdana" pitchFamily="34" charset="0"/>
                <a:cs typeface="Times New Roman" pitchFamily="18" charset="0"/>
                <a:sym typeface="Wingdings" pitchFamily="2" charset="2"/>
              </a:rPr>
              <a:t>» che, nelle quotate, individua quale obiettivo prioritario dell’organo amministrativo il cd. «</a:t>
            </a:r>
            <a:r>
              <a:rPr lang="it-IT" sz="1500" dirty="0">
                <a:solidFill>
                  <a:srgbClr val="00B050"/>
                </a:solidFill>
                <a:latin typeface="Verdana" pitchFamily="34" charset="0"/>
                <a:cs typeface="Times New Roman" pitchFamily="18" charset="0"/>
                <a:sym typeface="Wingdings" pitchFamily="2" charset="2"/>
              </a:rPr>
              <a:t>successo sostenibile</a:t>
            </a:r>
            <a:r>
              <a:rPr lang="it-IT" sz="1500" dirty="0">
                <a:solidFill>
                  <a:srgbClr val="000000"/>
                </a:solidFill>
                <a:latin typeface="Verdana" pitchFamily="34" charset="0"/>
                <a:cs typeface="Times New Roman" pitchFamily="18" charset="0"/>
                <a:sym typeface="Wingdings" pitchFamily="2" charset="2"/>
              </a:rPr>
              <a:t>», ovvero la creazione di valore nel lungo termine a beneficio degli azionisti, tenendo contro degli interessi degli altri stakeholder rilevanti (es. creditori, lavoratori, …).</a:t>
            </a:r>
          </a:p>
        </p:txBody>
      </p:sp>
      <p:sp>
        <p:nvSpPr>
          <p:cNvPr id="11" name="Rectangle 3">
            <a:extLst>
              <a:ext uri="{FF2B5EF4-FFF2-40B4-BE49-F238E27FC236}">
                <a16:creationId xmlns:a16="http://schemas.microsoft.com/office/drawing/2014/main" id="{0BB23CD1-5EF4-C492-DBD9-48B4A8C19797}"/>
              </a:ext>
            </a:extLst>
          </p:cNvPr>
          <p:cNvSpPr>
            <a:spLocks noChangeArrowheads="1"/>
          </p:cNvSpPr>
          <p:nvPr/>
        </p:nvSpPr>
        <p:spPr bwMode="auto">
          <a:xfrm>
            <a:off x="431047" y="3222572"/>
            <a:ext cx="4895796" cy="1646588"/>
          </a:xfrm>
          <a:prstGeom prst="rect">
            <a:avLst/>
          </a:prstGeom>
          <a:noFill/>
          <a:ln>
            <a:solidFill>
              <a:srgbClr val="00B050"/>
            </a:solidFill>
          </a:ln>
        </p:spPr>
        <p:txBody>
          <a:bodyPr lIns="107524" tIns="53762" rIns="107524" bIns="53762"/>
          <a:lstStyle/>
          <a:p>
            <a:pPr defTabSz="1074738">
              <a:buClr>
                <a:srgbClr val="009900"/>
              </a:buClr>
              <a:defRPr/>
            </a:pPr>
            <a:r>
              <a:rPr lang="it-IT" sz="1500" dirty="0">
                <a:solidFill>
                  <a:srgbClr val="000000"/>
                </a:solidFill>
                <a:latin typeface="Verdana" pitchFamily="34" charset="0"/>
                <a:cs typeface="Times New Roman" pitchFamily="18" charset="0"/>
              </a:rPr>
              <a:t>L’integrazione della sostenibilità nelle politiche di remunerazione delle società quotate e l’incoraggiamento dell’impegno a lungo termine degli azionisti (D. Lgs 49/2019, in attuazione della Direttiva (UE) 2017/828 (c.d. “Shareholder </a:t>
            </a:r>
            <a:r>
              <a:rPr lang="it-IT" sz="1500" dirty="0" err="1">
                <a:solidFill>
                  <a:srgbClr val="000000"/>
                </a:solidFill>
                <a:latin typeface="Verdana" pitchFamily="34" charset="0"/>
                <a:cs typeface="Times New Roman" pitchFamily="18" charset="0"/>
              </a:rPr>
              <a:t>Rights</a:t>
            </a:r>
            <a:r>
              <a:rPr lang="it-IT" sz="1500" dirty="0">
                <a:solidFill>
                  <a:srgbClr val="000000"/>
                </a:solidFill>
                <a:latin typeface="Verdana" pitchFamily="34" charset="0"/>
                <a:cs typeface="Times New Roman" pitchFamily="18" charset="0"/>
              </a:rPr>
              <a:t> II”, entrata in vigore il 3 settembre 2020).</a:t>
            </a:r>
            <a:endParaRPr lang="it-IT" sz="1500" dirty="0">
              <a:solidFill>
                <a:srgbClr val="000000"/>
              </a:solidFill>
              <a:latin typeface="Verdana" pitchFamily="34" charset="0"/>
              <a:cs typeface="Times New Roman" pitchFamily="18" charset="0"/>
              <a:sym typeface="Wingdings" pitchFamily="2" charset="2"/>
            </a:endParaRPr>
          </a:p>
          <a:p>
            <a:pPr defTabSz="1074738" eaLnBrk="1" hangingPunct="1">
              <a:buClr>
                <a:srgbClr val="009900"/>
              </a:buClr>
              <a:defRPr/>
            </a:pPr>
            <a:endParaRPr lang="it-IT" sz="1500" dirty="0">
              <a:solidFill>
                <a:srgbClr val="000000"/>
              </a:solidFill>
              <a:latin typeface="Verdana" pitchFamily="34" charset="0"/>
              <a:cs typeface="Times New Roman" pitchFamily="18" charset="0"/>
              <a:sym typeface="Wingdings" pitchFamily="2" charset="2"/>
            </a:endParaRPr>
          </a:p>
          <a:p>
            <a:pPr defTabSz="1074738" eaLnBrk="1" hangingPunct="1">
              <a:buClr>
                <a:srgbClr val="009900"/>
              </a:buClr>
              <a:defRPr/>
            </a:pPr>
            <a:endParaRPr lang="it-IT" sz="1500" dirty="0">
              <a:solidFill>
                <a:srgbClr val="000000"/>
              </a:solidFill>
              <a:latin typeface="Verdana" pitchFamily="34" charset="0"/>
              <a:cs typeface="Times New Roman" pitchFamily="18" charset="0"/>
              <a:sym typeface="Wingdings" pitchFamily="2" charset="2"/>
            </a:endParaRPr>
          </a:p>
          <a:p>
            <a:pPr defTabSz="1074738" eaLnBrk="1" hangingPunct="1">
              <a:buClr>
                <a:srgbClr val="009900"/>
              </a:buClr>
              <a:defRPr/>
            </a:pPr>
            <a:endParaRPr lang="it-IT" sz="1500" dirty="0">
              <a:solidFill>
                <a:srgbClr val="000000"/>
              </a:solidFill>
              <a:latin typeface="Verdana" pitchFamily="34" charset="0"/>
              <a:cs typeface="Times New Roman" pitchFamily="18" charset="0"/>
              <a:sym typeface="Wingdings" pitchFamily="2" charset="2"/>
            </a:endParaRPr>
          </a:p>
        </p:txBody>
      </p:sp>
      <p:sp>
        <p:nvSpPr>
          <p:cNvPr id="12" name="Rectangle 3">
            <a:extLst>
              <a:ext uri="{FF2B5EF4-FFF2-40B4-BE49-F238E27FC236}">
                <a16:creationId xmlns:a16="http://schemas.microsoft.com/office/drawing/2014/main" id="{C0DB2360-F24D-37AF-7EEF-E8FD8FB1AA14}"/>
              </a:ext>
            </a:extLst>
          </p:cNvPr>
          <p:cNvSpPr>
            <a:spLocks noChangeArrowheads="1"/>
          </p:cNvSpPr>
          <p:nvPr/>
        </p:nvSpPr>
        <p:spPr bwMode="auto">
          <a:xfrm>
            <a:off x="412594" y="5029330"/>
            <a:ext cx="8280714" cy="775934"/>
          </a:xfrm>
          <a:prstGeom prst="rect">
            <a:avLst/>
          </a:prstGeom>
          <a:noFill/>
          <a:ln>
            <a:solidFill>
              <a:srgbClr val="00B050"/>
            </a:solidFill>
          </a:ln>
        </p:spPr>
        <p:txBody>
          <a:bodyPr lIns="107524" tIns="53762" rIns="107524" bIns="53762"/>
          <a:lstStyle/>
          <a:p>
            <a:pPr defTabSz="1074738">
              <a:buClr>
                <a:srgbClr val="009900"/>
              </a:buClr>
              <a:defRPr/>
            </a:pPr>
            <a:r>
              <a:rPr lang="it-IT" sz="1500" dirty="0">
                <a:solidFill>
                  <a:srgbClr val="000000"/>
                </a:solidFill>
                <a:latin typeface="Verdana" pitchFamily="34" charset="0"/>
                <a:cs typeface="Times New Roman" pitchFamily="18" charset="0"/>
              </a:rPr>
              <a:t>Linee guida EBA sulla gestione dei rischi ESG (8.1.2025), in vigore da 11.1.2026: invito a integrare gli ESG </a:t>
            </a:r>
            <a:r>
              <a:rPr lang="it-IT" sz="1500" i="1" dirty="0" err="1">
                <a:solidFill>
                  <a:srgbClr val="000000"/>
                </a:solidFill>
                <a:latin typeface="Verdana" pitchFamily="34" charset="0"/>
                <a:cs typeface="Times New Roman" pitchFamily="18" charset="0"/>
              </a:rPr>
              <a:t>criteria</a:t>
            </a:r>
            <a:r>
              <a:rPr lang="it-IT" sz="1500" dirty="0">
                <a:solidFill>
                  <a:srgbClr val="000000"/>
                </a:solidFill>
                <a:latin typeface="Verdana" pitchFamily="34" charset="0"/>
                <a:cs typeface="Times New Roman" pitchFamily="18" charset="0"/>
              </a:rPr>
              <a:t> nelle strategie operative e decisionali, con prevedibile ricaduta sulle imprese affidate (cd. «</a:t>
            </a:r>
            <a:r>
              <a:rPr lang="it-IT" sz="1500" dirty="0" err="1">
                <a:solidFill>
                  <a:srgbClr val="000000"/>
                </a:solidFill>
                <a:latin typeface="Verdana" pitchFamily="34" charset="0"/>
                <a:cs typeface="Times New Roman" pitchFamily="18" charset="0"/>
              </a:rPr>
              <a:t>trikle</a:t>
            </a:r>
            <a:r>
              <a:rPr lang="it-IT" sz="1500" dirty="0">
                <a:solidFill>
                  <a:srgbClr val="000000"/>
                </a:solidFill>
                <a:latin typeface="Verdana" pitchFamily="34" charset="0"/>
                <a:cs typeface="Times New Roman" pitchFamily="18" charset="0"/>
              </a:rPr>
              <a:t> down </a:t>
            </a:r>
            <a:r>
              <a:rPr lang="it-IT" sz="1500" dirty="0" err="1">
                <a:solidFill>
                  <a:srgbClr val="000000"/>
                </a:solidFill>
                <a:latin typeface="Verdana" pitchFamily="34" charset="0"/>
                <a:cs typeface="Times New Roman" pitchFamily="18" charset="0"/>
              </a:rPr>
              <a:t>effect</a:t>
            </a:r>
            <a:r>
              <a:rPr lang="it-IT" sz="1500" dirty="0">
                <a:solidFill>
                  <a:srgbClr val="000000"/>
                </a:solidFill>
                <a:latin typeface="Verdana" pitchFamily="34" charset="0"/>
                <a:cs typeface="Times New Roman" pitchFamily="18" charset="0"/>
              </a:rPr>
              <a:t>»).</a:t>
            </a:r>
          </a:p>
        </p:txBody>
      </p:sp>
      <p:pic>
        <p:nvPicPr>
          <p:cNvPr id="3" name="Immagine 2">
            <a:extLst>
              <a:ext uri="{FF2B5EF4-FFF2-40B4-BE49-F238E27FC236}">
                <a16:creationId xmlns:a16="http://schemas.microsoft.com/office/drawing/2014/main" id="{A3476590-139D-6F16-20F1-E59F7ADE5C34}"/>
              </a:ext>
            </a:extLst>
          </p:cNvPr>
          <p:cNvPicPr>
            <a:picLocks noChangeAspect="1"/>
          </p:cNvPicPr>
          <p:nvPr/>
        </p:nvPicPr>
        <p:blipFill>
          <a:blip r:embed="rId3"/>
          <a:stretch>
            <a:fillRect/>
          </a:stretch>
        </p:blipFill>
        <p:spPr>
          <a:xfrm>
            <a:off x="5429432" y="1070985"/>
            <a:ext cx="3263876" cy="3798175"/>
          </a:xfrm>
          <a:prstGeom prst="rect">
            <a:avLst/>
          </a:prstGeom>
          <a:noFill/>
          <a:ln>
            <a:solidFill>
              <a:srgbClr val="C00000"/>
            </a:solidFill>
          </a:ln>
        </p:spPr>
      </p:pic>
      <p:cxnSp>
        <p:nvCxnSpPr>
          <p:cNvPr id="6" name="Connettore 2 5">
            <a:extLst>
              <a:ext uri="{FF2B5EF4-FFF2-40B4-BE49-F238E27FC236}">
                <a16:creationId xmlns:a16="http://schemas.microsoft.com/office/drawing/2014/main" id="{D813B771-0D30-BFA6-0249-961D8FAE4C00}"/>
              </a:ext>
            </a:extLst>
          </p:cNvPr>
          <p:cNvCxnSpPr>
            <a:cxnSpLocks/>
            <a:stCxn id="3" idx="2"/>
            <a:endCxn id="3" idx="2"/>
          </p:cNvCxnSpPr>
          <p:nvPr/>
        </p:nvCxnSpPr>
        <p:spPr bwMode="auto">
          <a:xfrm>
            <a:off x="7061370" y="4869160"/>
            <a:ext cx="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Connettore 2 12">
            <a:extLst>
              <a:ext uri="{FF2B5EF4-FFF2-40B4-BE49-F238E27FC236}">
                <a16:creationId xmlns:a16="http://schemas.microsoft.com/office/drawing/2014/main" id="{8EF4D07F-9A46-30A0-A5A2-F332026B67C1}"/>
              </a:ext>
            </a:extLst>
          </p:cNvPr>
          <p:cNvCxnSpPr>
            <a:cxnSpLocks/>
          </p:cNvCxnSpPr>
          <p:nvPr/>
        </p:nvCxnSpPr>
        <p:spPr bwMode="auto">
          <a:xfrm flipV="1">
            <a:off x="7596336" y="3573016"/>
            <a:ext cx="0" cy="2151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7058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13E9-5B7B-E81D-B84A-271CACE0D862}"/>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289720AC-B983-1EAB-01CD-436DCD6EEE9F}"/>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Il ruolo del CCII</a:t>
            </a:r>
          </a:p>
        </p:txBody>
      </p:sp>
      <p:sp>
        <p:nvSpPr>
          <p:cNvPr id="40964" name="Segnaposto contenuto 4">
            <a:extLst>
              <a:ext uri="{FF2B5EF4-FFF2-40B4-BE49-F238E27FC236}">
                <a16:creationId xmlns:a16="http://schemas.microsoft.com/office/drawing/2014/main" id="{FA252F19-48C6-93AA-3D02-6135A0D7AC84}"/>
              </a:ext>
            </a:extLst>
          </p:cNvPr>
          <p:cNvSpPr txBox="1">
            <a:spLocks noChangeArrowheads="1"/>
          </p:cNvSpPr>
          <p:nvPr/>
        </p:nvSpPr>
        <p:spPr bwMode="auto">
          <a:xfrm>
            <a:off x="467518" y="1144941"/>
            <a:ext cx="8208964" cy="1059924"/>
          </a:xfrm>
          <a:prstGeom prst="rect">
            <a:avLst/>
          </a:prstGeom>
          <a:solidFill>
            <a:srgbClr val="FFFF69"/>
          </a:solidFill>
          <a:ln>
            <a:solidFill>
              <a:srgbClr val="00B05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a:buClr>
                <a:srgbClr val="00B050"/>
              </a:buClr>
              <a:buSzPct val="100000"/>
              <a:defRPr/>
            </a:pPr>
            <a:r>
              <a:rPr lang="it-IT" altLang="it-IT" sz="2000" dirty="0">
                <a:solidFill>
                  <a:srgbClr val="000000"/>
                </a:solidFill>
              </a:rPr>
              <a:t>LA GESTIONE DELL’IMPRESA DALLA PROSPETTIVA DEL GOING CONCERN A QUELLA DELLA SOSTENIBILITA’, ATTRAVERSO IL CCII</a:t>
            </a:r>
          </a:p>
        </p:txBody>
      </p:sp>
      <p:graphicFrame>
        <p:nvGraphicFramePr>
          <p:cNvPr id="2" name="Diagramma 1">
            <a:extLst>
              <a:ext uri="{FF2B5EF4-FFF2-40B4-BE49-F238E27FC236}">
                <a16:creationId xmlns:a16="http://schemas.microsoft.com/office/drawing/2014/main" id="{9A753D84-EDBF-C4E7-829C-15416DD3FE6D}"/>
              </a:ext>
            </a:extLst>
          </p:cNvPr>
          <p:cNvGraphicFramePr/>
          <p:nvPr>
            <p:extLst>
              <p:ext uri="{D42A27DB-BD31-4B8C-83A1-F6EECF244321}">
                <p14:modId xmlns:p14="http://schemas.microsoft.com/office/powerpoint/2010/main" val="1802270154"/>
              </p:ext>
            </p:extLst>
          </p:nvPr>
        </p:nvGraphicFramePr>
        <p:xfrm>
          <a:off x="1331640" y="3645024"/>
          <a:ext cx="633670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a:extLst>
              <a:ext uri="{FF2B5EF4-FFF2-40B4-BE49-F238E27FC236}">
                <a16:creationId xmlns:a16="http://schemas.microsoft.com/office/drawing/2014/main" id="{27CB7932-FFBB-92A7-8A3F-59B2F2D80CBF}"/>
              </a:ext>
            </a:extLst>
          </p:cNvPr>
          <p:cNvSpPr txBox="1"/>
          <p:nvPr/>
        </p:nvSpPr>
        <p:spPr>
          <a:xfrm>
            <a:off x="1475656" y="4509120"/>
            <a:ext cx="936104" cy="461665"/>
          </a:xfrm>
          <a:prstGeom prst="rect">
            <a:avLst/>
          </a:prstGeom>
          <a:noFill/>
        </p:spPr>
        <p:txBody>
          <a:bodyPr wrap="square" rtlCol="0">
            <a:spAutoFit/>
          </a:bodyPr>
          <a:lstStyle/>
          <a:p>
            <a:r>
              <a:rPr lang="it-IT" dirty="0"/>
              <a:t>2019</a:t>
            </a:r>
          </a:p>
        </p:txBody>
      </p:sp>
      <p:sp>
        <p:nvSpPr>
          <p:cNvPr id="4" name="CasellaDiTesto 3">
            <a:extLst>
              <a:ext uri="{FF2B5EF4-FFF2-40B4-BE49-F238E27FC236}">
                <a16:creationId xmlns:a16="http://schemas.microsoft.com/office/drawing/2014/main" id="{A475F6F1-7879-25BE-7A52-5B7B27D10929}"/>
              </a:ext>
            </a:extLst>
          </p:cNvPr>
          <p:cNvSpPr txBox="1"/>
          <p:nvPr/>
        </p:nvSpPr>
        <p:spPr>
          <a:xfrm>
            <a:off x="3249208" y="4509119"/>
            <a:ext cx="936104" cy="461665"/>
          </a:xfrm>
          <a:prstGeom prst="rect">
            <a:avLst/>
          </a:prstGeom>
          <a:noFill/>
        </p:spPr>
        <p:txBody>
          <a:bodyPr wrap="square" rtlCol="0">
            <a:spAutoFit/>
          </a:bodyPr>
          <a:lstStyle/>
          <a:p>
            <a:r>
              <a:rPr lang="it-IT" dirty="0"/>
              <a:t>2021</a:t>
            </a:r>
          </a:p>
        </p:txBody>
      </p:sp>
      <p:sp>
        <p:nvSpPr>
          <p:cNvPr id="5" name="CasellaDiTesto 4">
            <a:extLst>
              <a:ext uri="{FF2B5EF4-FFF2-40B4-BE49-F238E27FC236}">
                <a16:creationId xmlns:a16="http://schemas.microsoft.com/office/drawing/2014/main" id="{D4E805EE-6273-265A-598D-57E11DE8CD3A}"/>
              </a:ext>
            </a:extLst>
          </p:cNvPr>
          <p:cNvSpPr txBox="1"/>
          <p:nvPr/>
        </p:nvSpPr>
        <p:spPr>
          <a:xfrm>
            <a:off x="4829944" y="4509119"/>
            <a:ext cx="936104" cy="461665"/>
          </a:xfrm>
          <a:prstGeom prst="rect">
            <a:avLst/>
          </a:prstGeom>
          <a:noFill/>
        </p:spPr>
        <p:txBody>
          <a:bodyPr wrap="square" rtlCol="0">
            <a:spAutoFit/>
          </a:bodyPr>
          <a:lstStyle/>
          <a:p>
            <a:r>
              <a:rPr lang="it-IT" dirty="0"/>
              <a:t>2022</a:t>
            </a:r>
          </a:p>
        </p:txBody>
      </p:sp>
      <p:sp>
        <p:nvSpPr>
          <p:cNvPr id="6" name="CasellaDiTesto 5">
            <a:extLst>
              <a:ext uri="{FF2B5EF4-FFF2-40B4-BE49-F238E27FC236}">
                <a16:creationId xmlns:a16="http://schemas.microsoft.com/office/drawing/2014/main" id="{8C8985A9-ECFB-973B-3E56-EC79E0B8AE0F}"/>
              </a:ext>
            </a:extLst>
          </p:cNvPr>
          <p:cNvSpPr txBox="1"/>
          <p:nvPr/>
        </p:nvSpPr>
        <p:spPr>
          <a:xfrm>
            <a:off x="6672064" y="4509119"/>
            <a:ext cx="936104" cy="461665"/>
          </a:xfrm>
          <a:prstGeom prst="rect">
            <a:avLst/>
          </a:prstGeom>
          <a:noFill/>
        </p:spPr>
        <p:txBody>
          <a:bodyPr wrap="square" rtlCol="0">
            <a:spAutoFit/>
          </a:bodyPr>
          <a:lstStyle/>
          <a:p>
            <a:r>
              <a:rPr lang="it-IT" dirty="0"/>
              <a:t>2024</a:t>
            </a:r>
          </a:p>
        </p:txBody>
      </p:sp>
      <p:sp>
        <p:nvSpPr>
          <p:cNvPr id="7" name="Segnaposto contenuto 4">
            <a:extLst>
              <a:ext uri="{FF2B5EF4-FFF2-40B4-BE49-F238E27FC236}">
                <a16:creationId xmlns:a16="http://schemas.microsoft.com/office/drawing/2014/main" id="{CB2BF4D4-3EAF-AB52-047A-8AD0716670F1}"/>
              </a:ext>
            </a:extLst>
          </p:cNvPr>
          <p:cNvSpPr txBox="1">
            <a:spLocks noChangeArrowheads="1"/>
          </p:cNvSpPr>
          <p:nvPr/>
        </p:nvSpPr>
        <p:spPr bwMode="auto">
          <a:xfrm>
            <a:off x="467518" y="2334511"/>
            <a:ext cx="8208964" cy="1958585"/>
          </a:xfrm>
          <a:prstGeom prst="rect">
            <a:avLst/>
          </a:prstGeom>
          <a:noFill/>
          <a:ln>
            <a:solidFill>
              <a:srgbClr val="00B05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2000" dirty="0">
                <a:solidFill>
                  <a:srgbClr val="000000"/>
                </a:solidFill>
              </a:rPr>
              <a:t>Le imprese, sia quelle in scope della CSRD, sia quelle che devono rispondere a richieste da parte delle banche o provenienti dalla </a:t>
            </a:r>
            <a:r>
              <a:rPr lang="it-IT" altLang="it-IT" sz="2000" i="1" dirty="0" err="1">
                <a:solidFill>
                  <a:srgbClr val="000000"/>
                </a:solidFill>
              </a:rPr>
              <a:t>value</a:t>
            </a:r>
            <a:r>
              <a:rPr lang="it-IT" altLang="it-IT" sz="2000" i="1" dirty="0">
                <a:solidFill>
                  <a:srgbClr val="000000"/>
                </a:solidFill>
              </a:rPr>
              <a:t> chain</a:t>
            </a:r>
            <a:r>
              <a:rPr lang="it-IT" altLang="it-IT" sz="2000" dirty="0">
                <a:solidFill>
                  <a:srgbClr val="000000"/>
                </a:solidFill>
              </a:rPr>
              <a:t>, devono improntare la gestione ai criteri ESG e predisporre dei report di sostenibilità, nell’ambito della disclosure di bilancio, in linea con i bisogni informativi degli stakeholder.</a:t>
            </a:r>
          </a:p>
        </p:txBody>
      </p:sp>
    </p:spTree>
    <p:extLst>
      <p:ext uri="{BB962C8B-B14F-4D97-AF65-F5344CB8AC3E}">
        <p14:creationId xmlns:p14="http://schemas.microsoft.com/office/powerpoint/2010/main" val="256775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0F678-397C-2376-A728-768F6E6DE611}"/>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F04F3334-08BC-3DF3-FB4F-2695F28ECCA5}"/>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La prima fase di applicazione</a:t>
            </a:r>
          </a:p>
        </p:txBody>
      </p:sp>
      <p:sp>
        <p:nvSpPr>
          <p:cNvPr id="40964" name="Segnaposto contenuto 4">
            <a:extLst>
              <a:ext uri="{FF2B5EF4-FFF2-40B4-BE49-F238E27FC236}">
                <a16:creationId xmlns:a16="http://schemas.microsoft.com/office/drawing/2014/main" id="{DB069CB0-7C95-0328-50E0-90E887FD5083}"/>
              </a:ext>
            </a:extLst>
          </p:cNvPr>
          <p:cNvSpPr txBox="1">
            <a:spLocks noChangeArrowheads="1"/>
          </p:cNvSpPr>
          <p:nvPr/>
        </p:nvSpPr>
        <p:spPr bwMode="auto">
          <a:xfrm>
            <a:off x="396875" y="1052736"/>
            <a:ext cx="8351838" cy="3336298"/>
          </a:xfrm>
          <a:prstGeom prst="rect">
            <a:avLst/>
          </a:prstGeom>
          <a:noFill/>
          <a:ln>
            <a:solidFill>
              <a:srgbClr val="00B050"/>
            </a:solidFill>
          </a:ln>
        </p:spPr>
        <p:txBody>
          <a:bodyPr>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700" dirty="0">
                <a:solidFill>
                  <a:srgbClr val="000000"/>
                </a:solidFill>
              </a:rPr>
              <a:t>Nella sua prima fase di applicazione parziale (marzo 2019) il CCII ha integrato l’art. 2086 del c.c. che, cambiando rubrica da “</a:t>
            </a:r>
            <a:r>
              <a:rPr lang="it-IT" altLang="it-IT" sz="1700" b="1" dirty="0">
                <a:solidFill>
                  <a:srgbClr val="000000"/>
                </a:solidFill>
              </a:rPr>
              <a:t>Direzione e gerarchia nell’impresa</a:t>
            </a:r>
            <a:r>
              <a:rPr lang="it-IT" altLang="it-IT" sz="1700" dirty="0">
                <a:solidFill>
                  <a:srgbClr val="000000"/>
                </a:solidFill>
              </a:rPr>
              <a:t>” a “</a:t>
            </a:r>
            <a:r>
              <a:rPr lang="it-IT" altLang="it-IT" sz="1700" b="1" dirty="0">
                <a:solidFill>
                  <a:srgbClr val="000000"/>
                </a:solidFill>
              </a:rPr>
              <a:t>Gestione dell’impresa</a:t>
            </a:r>
            <a:r>
              <a:rPr lang="it-IT" altLang="it-IT" sz="1700" dirty="0">
                <a:solidFill>
                  <a:srgbClr val="000000"/>
                </a:solidFill>
              </a:rPr>
              <a:t>”, assume con il nuovo comma 2 la funzione di un vero e proprio </a:t>
            </a:r>
            <a:r>
              <a:rPr lang="it-IT" altLang="it-IT" sz="1700" dirty="0">
                <a:solidFill>
                  <a:srgbClr val="000000"/>
                </a:solidFill>
                <a:highlight>
                  <a:srgbClr val="AAFCB8"/>
                </a:highlight>
              </a:rPr>
              <a:t>paradigma di gestione responsabile dell’impresa</a:t>
            </a:r>
            <a:r>
              <a:rPr lang="it-IT" altLang="it-IT" sz="1700" dirty="0">
                <a:solidFill>
                  <a:srgbClr val="000000"/>
                </a:solidFill>
              </a:rPr>
              <a:t>,  </a:t>
            </a:r>
          </a:p>
          <a:p>
            <a:pPr>
              <a:buClr>
                <a:srgbClr val="00B050"/>
              </a:buClr>
              <a:buSzPct val="100000"/>
              <a:defRPr/>
            </a:pPr>
            <a:r>
              <a:rPr lang="it-IT" altLang="it-IT" sz="1700" dirty="0">
                <a:solidFill>
                  <a:srgbClr val="000000"/>
                </a:solidFill>
              </a:rPr>
              <a:t>Il comma 2 dell’art. 2086  stabilisce infatti il principio che l’organizzazione, per essere “adeguata”, deve tenere conto non solo della dimensione e natura dell’impresa, ma anche in funzione </a:t>
            </a:r>
            <a:r>
              <a:rPr lang="it-IT" altLang="it-IT" sz="1700" i="1" dirty="0" err="1">
                <a:solidFill>
                  <a:srgbClr val="000000"/>
                </a:solidFill>
              </a:rPr>
              <a:t>forward</a:t>
            </a:r>
            <a:r>
              <a:rPr lang="it-IT" altLang="it-IT" sz="1700" i="1" dirty="0">
                <a:solidFill>
                  <a:srgbClr val="000000"/>
                </a:solidFill>
              </a:rPr>
              <a:t> </a:t>
            </a:r>
            <a:r>
              <a:rPr lang="it-IT" altLang="it-IT" sz="1700" i="1" dirty="0" err="1">
                <a:solidFill>
                  <a:srgbClr val="000000"/>
                </a:solidFill>
              </a:rPr>
              <a:t>looking</a:t>
            </a:r>
            <a:r>
              <a:rPr lang="it-IT" altLang="it-IT" sz="1700" i="1" dirty="0">
                <a:solidFill>
                  <a:srgbClr val="000000"/>
                </a:solidFill>
              </a:rPr>
              <a:t> </a:t>
            </a:r>
            <a:r>
              <a:rPr lang="it-IT" altLang="it-IT" sz="1700" dirty="0">
                <a:solidFill>
                  <a:srgbClr val="000000"/>
                </a:solidFill>
              </a:rPr>
              <a:t>della rilevazione tempestiva dei segnali della crisi e della perdita di continuità aziendale.</a:t>
            </a:r>
          </a:p>
          <a:p>
            <a:pPr>
              <a:buClr>
                <a:srgbClr val="00B050"/>
              </a:buClr>
              <a:buSzPct val="100000"/>
              <a:defRPr/>
            </a:pPr>
            <a:r>
              <a:rPr lang="it-IT" altLang="it-IT" sz="1700" dirty="0">
                <a:solidFill>
                  <a:srgbClr val="000000"/>
                </a:solidFill>
              </a:rPr>
              <a:t>E’ dovere dell’imprenditore dotarsi di assetti AOC la cui adeguatezza si misura con la capacità del “sistema” di cogliere preventivamente quei segnali che possano rendere probabile il manifestarsi di una crisi.</a:t>
            </a:r>
          </a:p>
        </p:txBody>
      </p:sp>
      <p:sp>
        <p:nvSpPr>
          <p:cNvPr id="4" name="CasellaDiTesto 3">
            <a:extLst>
              <a:ext uri="{FF2B5EF4-FFF2-40B4-BE49-F238E27FC236}">
                <a16:creationId xmlns:a16="http://schemas.microsoft.com/office/drawing/2014/main" id="{0A9AE8BE-6463-BF8B-6B39-C8FA3D2B40F4}"/>
              </a:ext>
            </a:extLst>
          </p:cNvPr>
          <p:cNvSpPr txBox="1"/>
          <p:nvPr/>
        </p:nvSpPr>
        <p:spPr>
          <a:xfrm>
            <a:off x="396436" y="4509120"/>
            <a:ext cx="8642350" cy="1815882"/>
          </a:xfrm>
          <a:prstGeom prst="rect">
            <a:avLst/>
          </a:prstGeom>
          <a:solidFill>
            <a:srgbClr val="EAEAEA"/>
          </a:solidFill>
          <a:ln>
            <a:solidFill>
              <a:schemeClr val="tx2">
                <a:lumMod val="60000"/>
                <a:lumOff val="40000"/>
              </a:schemeClr>
            </a:solidFill>
          </a:ln>
        </p:spPr>
        <p:txBody>
          <a:bodyPr wrap="square">
            <a:spAutoFit/>
          </a:bodyPr>
          <a:lstStyle/>
          <a:p>
            <a:pPr>
              <a:buClr>
                <a:srgbClr val="00B050"/>
              </a:buClr>
              <a:buSzPct val="100000"/>
              <a:defRPr/>
            </a:pPr>
            <a:r>
              <a:rPr lang="it-IT" altLang="it-IT" sz="1600" i="1" dirty="0">
                <a:solidFill>
                  <a:srgbClr val="000000"/>
                </a:solidFill>
                <a:latin typeface="+mj-lt"/>
              </a:rPr>
              <a:t>Art. 2486 c.c. comma 2: «L'imprenditore, che operi in forma societaria o collettiva, ha il dovere di istituire un assetto organizzativo, amministrativo e contabile adeguato alla natura e alle dimensioni dell'impresa, anche in funzione della rilevazione tempestiva della crisi dell'impresa e della perdita della continuità aziendale, e di attivarsi senza indugio per l'adozione e l'attuazione di uno degli strumenti previsti dall'ordinamento per il superamento della crisi e il recupero della continuità aziendale».</a:t>
            </a:r>
          </a:p>
        </p:txBody>
      </p:sp>
    </p:spTree>
    <p:extLst>
      <p:ext uri="{BB962C8B-B14F-4D97-AF65-F5344CB8AC3E}">
        <p14:creationId xmlns:p14="http://schemas.microsoft.com/office/powerpoint/2010/main" val="380917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D2804-0F93-FBFB-7487-7C76F5BF92AB}"/>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BE7B0599-0409-81BB-81C7-DB1F12FFA333}"/>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Evoluzione cultura d’impresa</a:t>
            </a:r>
          </a:p>
        </p:txBody>
      </p:sp>
      <p:sp>
        <p:nvSpPr>
          <p:cNvPr id="3" name="Rettangolo con angoli arrotondati 2">
            <a:extLst>
              <a:ext uri="{FF2B5EF4-FFF2-40B4-BE49-F238E27FC236}">
                <a16:creationId xmlns:a16="http://schemas.microsoft.com/office/drawing/2014/main" id="{B1D728CE-D48E-C8DD-4DF3-8305DF95CA49}"/>
              </a:ext>
            </a:extLst>
          </p:cNvPr>
          <p:cNvSpPr/>
          <p:nvPr/>
        </p:nvSpPr>
        <p:spPr bwMode="auto">
          <a:xfrm rot="5400000">
            <a:off x="1551199" y="92605"/>
            <a:ext cx="791571" cy="2947219"/>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vert270" anchor="ctr"/>
          <a:lstStyle/>
          <a:p>
            <a:pPr algn="ctr" eaLnBrk="1" hangingPunct="1">
              <a:defRPr/>
            </a:pPr>
            <a:r>
              <a:rPr lang="it-IT" sz="1600" dirty="0">
                <a:solidFill>
                  <a:srgbClr val="C00000"/>
                </a:solidFill>
              </a:rPr>
              <a:t>SHAREHOLDER ECONOMY</a:t>
            </a:r>
          </a:p>
        </p:txBody>
      </p:sp>
      <p:sp>
        <p:nvSpPr>
          <p:cNvPr id="4" name="Rettangolo con angoli arrotondati 3">
            <a:extLst>
              <a:ext uri="{FF2B5EF4-FFF2-40B4-BE49-F238E27FC236}">
                <a16:creationId xmlns:a16="http://schemas.microsoft.com/office/drawing/2014/main" id="{DED25D7A-13D4-93D1-EBE3-DD0476A1B939}"/>
              </a:ext>
            </a:extLst>
          </p:cNvPr>
          <p:cNvSpPr/>
          <p:nvPr/>
        </p:nvSpPr>
        <p:spPr bwMode="auto">
          <a:xfrm rot="5400000">
            <a:off x="6382218" y="3681530"/>
            <a:ext cx="791571" cy="3835944"/>
          </a:xfrm>
          <a:prstGeom prst="roundRect">
            <a:avLst/>
          </a:prstGeom>
          <a:solidFill>
            <a:srgbClr val="AAFCB8"/>
          </a:solidFill>
          <a:ln w="9525" cap="flat" cmpd="sng" algn="ctr">
            <a:solidFill>
              <a:schemeClr val="tx1"/>
            </a:solidFill>
            <a:prstDash val="solid"/>
            <a:round/>
            <a:headEnd type="none" w="med" len="med"/>
            <a:tailEnd type="none" w="med" len="med"/>
          </a:ln>
          <a:effectLst/>
        </p:spPr>
        <p:txBody>
          <a:bodyPr vert="vert270" anchor="ctr"/>
          <a:lstStyle/>
          <a:p>
            <a:pPr algn="ctr" eaLnBrk="1" hangingPunct="1">
              <a:defRPr/>
            </a:pPr>
            <a:r>
              <a:rPr lang="it-IT" sz="1600" dirty="0">
                <a:solidFill>
                  <a:srgbClr val="C00000"/>
                </a:solidFill>
              </a:rPr>
              <a:t>STAKEHOLDER ECONOMY</a:t>
            </a:r>
          </a:p>
        </p:txBody>
      </p:sp>
      <p:graphicFrame>
        <p:nvGraphicFramePr>
          <p:cNvPr id="5" name="Diagramma 4">
            <a:extLst>
              <a:ext uri="{FF2B5EF4-FFF2-40B4-BE49-F238E27FC236}">
                <a16:creationId xmlns:a16="http://schemas.microsoft.com/office/drawing/2014/main" id="{577753E1-334D-D1B1-3A9C-53E351B76F25}"/>
              </a:ext>
            </a:extLst>
          </p:cNvPr>
          <p:cNvGraphicFramePr/>
          <p:nvPr>
            <p:extLst>
              <p:ext uri="{D42A27DB-BD31-4B8C-83A1-F6EECF244321}">
                <p14:modId xmlns:p14="http://schemas.microsoft.com/office/powerpoint/2010/main" val="352920756"/>
              </p:ext>
            </p:extLst>
          </p:nvPr>
        </p:nvGraphicFramePr>
        <p:xfrm>
          <a:off x="1187624" y="1412776"/>
          <a:ext cx="5563443" cy="3879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a:extLst>
              <a:ext uri="{FF2B5EF4-FFF2-40B4-BE49-F238E27FC236}">
                <a16:creationId xmlns:a16="http://schemas.microsoft.com/office/drawing/2014/main" id="{B18D5021-68DF-0703-7E0B-BD78F515E981}"/>
              </a:ext>
            </a:extLst>
          </p:cNvPr>
          <p:cNvSpPr txBox="1"/>
          <p:nvPr/>
        </p:nvSpPr>
        <p:spPr>
          <a:xfrm>
            <a:off x="1415616" y="4476486"/>
            <a:ext cx="2304256" cy="461665"/>
          </a:xfrm>
          <a:prstGeom prst="rect">
            <a:avLst/>
          </a:prstGeom>
          <a:noFill/>
        </p:spPr>
        <p:txBody>
          <a:bodyPr wrap="square" rtlCol="0" anchor="ctr">
            <a:spAutoFit/>
          </a:bodyPr>
          <a:lstStyle/>
          <a:p>
            <a:pPr algn="ctr"/>
            <a:r>
              <a:rPr lang="it-IT" dirty="0">
                <a:solidFill>
                  <a:schemeClr val="tx2"/>
                </a:solidFill>
              </a:rPr>
              <a:t>OUTPUT</a:t>
            </a:r>
          </a:p>
        </p:txBody>
      </p:sp>
      <p:sp>
        <p:nvSpPr>
          <p:cNvPr id="8" name="CasellaDiTesto 7">
            <a:extLst>
              <a:ext uri="{FF2B5EF4-FFF2-40B4-BE49-F238E27FC236}">
                <a16:creationId xmlns:a16="http://schemas.microsoft.com/office/drawing/2014/main" id="{BB7BCAD7-E5B3-BEC3-B119-0EFADD45341C}"/>
              </a:ext>
            </a:extLst>
          </p:cNvPr>
          <p:cNvSpPr txBox="1"/>
          <p:nvPr/>
        </p:nvSpPr>
        <p:spPr>
          <a:xfrm>
            <a:off x="5199323" y="4476484"/>
            <a:ext cx="2304256" cy="461665"/>
          </a:xfrm>
          <a:prstGeom prst="rect">
            <a:avLst/>
          </a:prstGeom>
          <a:noFill/>
        </p:spPr>
        <p:txBody>
          <a:bodyPr wrap="square" rtlCol="0" anchor="ctr">
            <a:spAutoFit/>
          </a:bodyPr>
          <a:lstStyle/>
          <a:p>
            <a:pPr algn="ctr"/>
            <a:r>
              <a:rPr lang="it-IT" dirty="0">
                <a:solidFill>
                  <a:srgbClr val="C00000"/>
                </a:solidFill>
              </a:rPr>
              <a:t>IMPATTO</a:t>
            </a:r>
          </a:p>
        </p:txBody>
      </p:sp>
      <p:sp>
        <p:nvSpPr>
          <p:cNvPr id="9" name="CasellaDiTesto 8">
            <a:extLst>
              <a:ext uri="{FF2B5EF4-FFF2-40B4-BE49-F238E27FC236}">
                <a16:creationId xmlns:a16="http://schemas.microsoft.com/office/drawing/2014/main" id="{F3F0FAF9-EE1B-1790-F5CA-D2FFD8E55AA1}"/>
              </a:ext>
            </a:extLst>
          </p:cNvPr>
          <p:cNvSpPr txBox="1"/>
          <p:nvPr/>
        </p:nvSpPr>
        <p:spPr>
          <a:xfrm>
            <a:off x="3395938" y="4476485"/>
            <a:ext cx="2304256" cy="461665"/>
          </a:xfrm>
          <a:prstGeom prst="rect">
            <a:avLst/>
          </a:prstGeom>
          <a:noFill/>
        </p:spPr>
        <p:txBody>
          <a:bodyPr wrap="square" rtlCol="0" anchor="ctr">
            <a:spAutoFit/>
          </a:bodyPr>
          <a:lstStyle/>
          <a:p>
            <a:pPr algn="ctr"/>
            <a:r>
              <a:rPr lang="it-IT" dirty="0">
                <a:solidFill>
                  <a:srgbClr val="00B050"/>
                </a:solidFill>
              </a:rPr>
              <a:t>OUTCOME</a:t>
            </a:r>
          </a:p>
        </p:txBody>
      </p:sp>
      <p:sp>
        <p:nvSpPr>
          <p:cNvPr id="10" name="CasellaDiTesto 6">
            <a:extLst>
              <a:ext uri="{FF2B5EF4-FFF2-40B4-BE49-F238E27FC236}">
                <a16:creationId xmlns:a16="http://schemas.microsoft.com/office/drawing/2014/main" id="{033AE832-E200-FF7E-FCD3-A89D90C11627}"/>
              </a:ext>
            </a:extLst>
          </p:cNvPr>
          <p:cNvSpPr txBox="1">
            <a:spLocks noChangeArrowheads="1"/>
          </p:cNvSpPr>
          <p:nvPr/>
        </p:nvSpPr>
        <p:spPr bwMode="auto">
          <a:xfrm rot="5400000" flipH="1">
            <a:off x="5969409" y="3198812"/>
            <a:ext cx="4471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rgbClr val="FF0000"/>
                </a:solidFill>
                <a:latin typeface="Times New Roman" panose="02020603050405020304" pitchFamily="18" charset="0"/>
              </a:rPr>
              <a:t>PIANO ESG</a:t>
            </a:r>
          </a:p>
        </p:txBody>
      </p:sp>
      <p:sp>
        <p:nvSpPr>
          <p:cNvPr id="2" name="CasellaDiTesto 6">
            <a:extLst>
              <a:ext uri="{FF2B5EF4-FFF2-40B4-BE49-F238E27FC236}">
                <a16:creationId xmlns:a16="http://schemas.microsoft.com/office/drawing/2014/main" id="{F87828F8-4CD4-9AF7-E5B2-8BC0CAC787EB}"/>
              </a:ext>
            </a:extLst>
          </p:cNvPr>
          <p:cNvSpPr txBox="1">
            <a:spLocks noChangeArrowheads="1"/>
          </p:cNvSpPr>
          <p:nvPr/>
        </p:nvSpPr>
        <p:spPr bwMode="auto">
          <a:xfrm rot="5400000" flipH="1">
            <a:off x="5156285" y="3066568"/>
            <a:ext cx="4471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rgbClr val="00B050"/>
                </a:solidFill>
                <a:latin typeface="Times New Roman" panose="02020603050405020304" pitchFamily="18" charset="0"/>
              </a:rPr>
              <a:t>REPORT INTEGRATO</a:t>
            </a:r>
          </a:p>
        </p:txBody>
      </p:sp>
    </p:spTree>
    <p:extLst>
      <p:ext uri="{BB962C8B-B14F-4D97-AF65-F5344CB8AC3E}">
        <p14:creationId xmlns:p14="http://schemas.microsoft.com/office/powerpoint/2010/main" val="18918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BE13C-F27A-A56A-2B32-66355D7F9C1E}"/>
            </a:ext>
          </a:extLst>
        </p:cNvPr>
        <p:cNvGrpSpPr/>
        <p:nvPr/>
      </p:nvGrpSpPr>
      <p:grpSpPr>
        <a:xfrm>
          <a:off x="0" y="0"/>
          <a:ext cx="0" cy="0"/>
          <a:chOff x="0" y="0"/>
          <a:chExt cx="0" cy="0"/>
        </a:xfrm>
      </p:grpSpPr>
      <p:sp>
        <p:nvSpPr>
          <p:cNvPr id="40964" name="Segnaposto contenuto 4">
            <a:extLst>
              <a:ext uri="{FF2B5EF4-FFF2-40B4-BE49-F238E27FC236}">
                <a16:creationId xmlns:a16="http://schemas.microsoft.com/office/drawing/2014/main" id="{B5583B4F-0D02-D7AB-0596-623A6A4C8E8F}"/>
              </a:ext>
            </a:extLst>
          </p:cNvPr>
          <p:cNvSpPr txBox="1">
            <a:spLocks noChangeArrowheads="1"/>
          </p:cNvSpPr>
          <p:nvPr/>
        </p:nvSpPr>
        <p:spPr bwMode="auto">
          <a:xfrm>
            <a:off x="441176" y="1056480"/>
            <a:ext cx="8351838" cy="5036815"/>
          </a:xfrm>
          <a:prstGeom prst="rect">
            <a:avLst/>
          </a:prstGeom>
          <a:no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400" dirty="0">
                <a:solidFill>
                  <a:srgbClr val="000000"/>
                </a:solidFill>
              </a:rPr>
              <a:t>Introduce altresì per la prima volta nell’ordinamento giuridico, all’art. 2, comma 1 lettere a) e b), le fondamentali definizioni di:</a:t>
            </a:r>
          </a:p>
          <a:p>
            <a:pPr>
              <a:buClr>
                <a:srgbClr val="00B050"/>
              </a:buClr>
              <a:buSzPct val="100000"/>
              <a:defRPr/>
            </a:pPr>
            <a:r>
              <a:rPr lang="it-IT" altLang="it-IT" sz="1400" dirty="0">
                <a:solidFill>
                  <a:srgbClr val="000000"/>
                </a:solidFill>
              </a:rPr>
              <a:t>a</a:t>
            </a:r>
            <a:r>
              <a:rPr lang="it-IT" altLang="it-IT" sz="1400" dirty="0">
                <a:solidFill>
                  <a:srgbClr val="000000"/>
                </a:solidFill>
                <a:highlight>
                  <a:srgbClr val="FFFF69"/>
                </a:highlight>
              </a:rPr>
              <a:t>) “crisi” lo stato del debitore che rende probabile l'insolvenza e che si manifesta con l'inadeguatezza dei flussi di cassa prospettici a far fronte alle obbligazioni nei successivi dodici mesi;</a:t>
            </a:r>
          </a:p>
          <a:p>
            <a:pPr>
              <a:buClr>
                <a:srgbClr val="00B050"/>
              </a:buClr>
              <a:buSzPct val="100000"/>
              <a:defRPr/>
            </a:pPr>
            <a:r>
              <a:rPr lang="it-IT" altLang="it-IT" sz="1400" dirty="0">
                <a:solidFill>
                  <a:srgbClr val="000000"/>
                </a:solidFill>
              </a:rPr>
              <a:t>b) </a:t>
            </a:r>
            <a:r>
              <a:rPr lang="it-IT" altLang="it-IT" sz="1400" dirty="0">
                <a:solidFill>
                  <a:srgbClr val="000000"/>
                </a:solidFill>
                <a:highlight>
                  <a:srgbClr val="FFFF69"/>
                </a:highlight>
              </a:rPr>
              <a:t>«insolvenza»: lo stato del debitore che si manifesta con inadempimenti od altri fatti esteriori, i quali dimostrino che il debitore non è più in grado di soddisfare regolarmente le proprie obbligazioni.</a:t>
            </a:r>
          </a:p>
          <a:p>
            <a:pPr>
              <a:buClr>
                <a:srgbClr val="00B050"/>
              </a:buClr>
              <a:buSzPct val="100000"/>
              <a:defRPr/>
            </a:pPr>
            <a:r>
              <a:rPr lang="it-IT" altLang="it-IT" sz="1400" dirty="0">
                <a:solidFill>
                  <a:srgbClr val="000000"/>
                </a:solidFill>
              </a:rPr>
              <a:t>Tuttavia solo con l’entrata in vigore del CCII nella sua interezza, avvenuta il 15 luglio 2022 dopo i rinvii stabiliti dal decreto legge n. 118/2021 e dal d.lgs. n. 83/2022, il sistema di rilevazione ha iniziato a fare diretto riferimento ad esse. </a:t>
            </a:r>
          </a:p>
          <a:p>
            <a:pPr>
              <a:buClr>
                <a:srgbClr val="00B050"/>
              </a:buClr>
              <a:buSzPct val="100000"/>
              <a:defRPr/>
            </a:pPr>
            <a:r>
              <a:rPr lang="it-IT" altLang="it-IT" sz="1400" dirty="0">
                <a:solidFill>
                  <a:srgbClr val="000000"/>
                </a:solidFill>
              </a:rPr>
              <a:t>Prevedeva, nella sua architettura originaria, in caso di inazione o di risposta inadeguata da parte degli amministratori, un potere di attivazione, nelle rispettive funzioni, sia dell’organo di controllo che del revisore in una fase assai anticipata rispetto alla crisi/insolvenza vera e propria, sulla base di indicatori la cui rigida applicazione avrebbe di fatto “ingessato” il sistema di rilevazione, incentrato sulle cd. «procedure di allerta» e di «composizione assistita» il cui obiettivo era appunto la tempestiva emersione dello stato di crisi. Tali presidi prevedevano, infatti, in presenza di fondati indizi della crisi, la segnalazione all’organo amministrativo e, in caso di omessa o inadeguata risposta, l’informativa ad un apposito organismo (OCRI) che avrebbe dovuto accompagnare l’imprenditore nel percorso di risanamento ovvero nella procedura cd. “assistita” della crisi.</a:t>
            </a:r>
          </a:p>
        </p:txBody>
      </p:sp>
      <p:sp>
        <p:nvSpPr>
          <p:cNvPr id="2" name="Rectangle 3">
            <a:extLst>
              <a:ext uri="{FF2B5EF4-FFF2-40B4-BE49-F238E27FC236}">
                <a16:creationId xmlns:a16="http://schemas.microsoft.com/office/drawing/2014/main" id="{760F9D45-4C26-03BC-BC09-58A2C2582BA1}"/>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Prima introduzione parziale del CCII (2)</a:t>
            </a:r>
          </a:p>
        </p:txBody>
      </p:sp>
    </p:spTree>
    <p:extLst>
      <p:ext uri="{BB962C8B-B14F-4D97-AF65-F5344CB8AC3E}">
        <p14:creationId xmlns:p14="http://schemas.microsoft.com/office/powerpoint/2010/main" val="181641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3E459-C91D-E0BE-A943-1D011238E556}"/>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F77A4B17-5F9F-726D-AE0E-F41FF7B08847}"/>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La fase intermedia</a:t>
            </a:r>
          </a:p>
        </p:txBody>
      </p:sp>
      <p:sp>
        <p:nvSpPr>
          <p:cNvPr id="40964" name="Segnaposto contenuto 4">
            <a:extLst>
              <a:ext uri="{FF2B5EF4-FFF2-40B4-BE49-F238E27FC236}">
                <a16:creationId xmlns:a16="http://schemas.microsoft.com/office/drawing/2014/main" id="{7B9F0F24-0F15-BE66-D4B4-7F85D163CB1C}"/>
              </a:ext>
            </a:extLst>
          </p:cNvPr>
          <p:cNvSpPr txBox="1">
            <a:spLocks noChangeArrowheads="1"/>
          </p:cNvSpPr>
          <p:nvPr/>
        </p:nvSpPr>
        <p:spPr bwMode="auto">
          <a:xfrm>
            <a:off x="396875" y="1127125"/>
            <a:ext cx="8351838" cy="4894164"/>
          </a:xfrm>
          <a:prstGeom prst="rect">
            <a:avLst/>
          </a:prstGeom>
          <a:noFill/>
          <a:ln>
            <a:solidFill>
              <a:schemeClr val="accent3">
                <a:lumMod val="90000"/>
              </a:schemeClr>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650" dirty="0">
                <a:solidFill>
                  <a:srgbClr val="000000"/>
                </a:solidFill>
              </a:rPr>
              <a:t>Con il D. Lgs 118/2021 l’ordinamento, oltre che del nuovo istituto della composizione negoziata, si arricchisce di strumenti ad esso correlati di cui al decreto dirigenziale del 28.09.2021 (aggiornato dal decreto 31.3.2023) per favorire la governance nel dotarsi di assetti adeguati, ovvero:</a:t>
            </a:r>
          </a:p>
          <a:p>
            <a:pPr marL="285750" indent="-285750">
              <a:buClr>
                <a:srgbClr val="00B050"/>
              </a:buClr>
              <a:buSzPct val="100000"/>
              <a:buFont typeface="Wingdings" panose="05000000000000000000" pitchFamily="2" charset="2"/>
              <a:buChar char="§"/>
              <a:defRPr/>
            </a:pPr>
            <a:r>
              <a:rPr lang="it-IT" altLang="it-IT" sz="1650" dirty="0">
                <a:solidFill>
                  <a:srgbClr val="000000"/>
                </a:solidFill>
                <a:highlight>
                  <a:srgbClr val="AAFCB8"/>
                </a:highlight>
              </a:rPr>
              <a:t>il test pratico </a:t>
            </a:r>
            <a:r>
              <a:rPr lang="it-IT" altLang="it-IT" sz="1650" dirty="0">
                <a:solidFill>
                  <a:srgbClr val="000000"/>
                </a:solidFill>
              </a:rPr>
              <a:t>per la verifica della ragionevole perseguibilità del risanamento (disponibile on line sulla piattaforma telematica nazionale) (sezione I), nonché</a:t>
            </a:r>
          </a:p>
          <a:p>
            <a:pPr marL="285750" indent="-285750">
              <a:buClr>
                <a:srgbClr val="00B050"/>
              </a:buClr>
              <a:buSzPct val="100000"/>
              <a:buFont typeface="Wingdings" panose="05000000000000000000" pitchFamily="2" charset="2"/>
              <a:buChar char="§"/>
              <a:defRPr/>
            </a:pPr>
            <a:r>
              <a:rPr lang="it-IT" altLang="it-IT" sz="1650" dirty="0">
                <a:solidFill>
                  <a:srgbClr val="000000"/>
                </a:solidFill>
                <a:highlight>
                  <a:srgbClr val="AAFCB8"/>
                </a:highlight>
              </a:rPr>
              <a:t>la check list </a:t>
            </a:r>
            <a:r>
              <a:rPr lang="it-IT" altLang="it-IT" sz="1650" dirty="0">
                <a:solidFill>
                  <a:srgbClr val="000000"/>
                </a:solidFill>
              </a:rPr>
              <a:t>per la redazione del piano di risanamento e analisi della sua coerenza (sezione II) (in quest’ultima il punto 1 è dedicato proprio al «requisito dell’organizzazione dell’impresa»). </a:t>
            </a:r>
          </a:p>
          <a:p>
            <a:pPr>
              <a:buClr>
                <a:srgbClr val="00B050"/>
              </a:buClr>
              <a:buSzPct val="100000"/>
              <a:defRPr/>
            </a:pPr>
            <a:r>
              <a:rPr lang="it-IT" altLang="it-IT" sz="1650" dirty="0">
                <a:solidFill>
                  <a:srgbClr val="000000"/>
                </a:solidFill>
              </a:rPr>
              <a:t>Resta peraltro fermo che la valutazione degli assetti OAC non possa essere affidata a schemi rigidi e </a:t>
            </a:r>
            <a:r>
              <a:rPr lang="it-IT" altLang="it-IT" sz="1650" dirty="0" err="1">
                <a:solidFill>
                  <a:srgbClr val="000000"/>
                </a:solidFill>
              </a:rPr>
              <a:t>pre</a:t>
            </a:r>
            <a:r>
              <a:rPr lang="it-IT" altLang="it-IT" sz="1650" dirty="0">
                <a:solidFill>
                  <a:srgbClr val="000000"/>
                </a:solidFill>
              </a:rPr>
              <a:t>-codificati, ma debba essere ispirata al </a:t>
            </a:r>
            <a:r>
              <a:rPr lang="it-IT" altLang="it-IT" sz="1650" dirty="0">
                <a:solidFill>
                  <a:srgbClr val="000000"/>
                </a:solidFill>
                <a:highlight>
                  <a:srgbClr val="FFE57F"/>
                </a:highlight>
              </a:rPr>
              <a:t>principio di proporzionalità</a:t>
            </a:r>
            <a:r>
              <a:rPr lang="it-IT" altLang="it-IT" sz="1650" dirty="0">
                <a:solidFill>
                  <a:srgbClr val="000000"/>
                </a:solidFill>
              </a:rPr>
              <a:t> e di </a:t>
            </a:r>
            <a:r>
              <a:rPr lang="it-IT" altLang="it-IT" sz="1650" dirty="0">
                <a:solidFill>
                  <a:srgbClr val="000000"/>
                </a:solidFill>
                <a:highlight>
                  <a:srgbClr val="FFE57F"/>
                </a:highlight>
              </a:rPr>
              <a:t>affidabilità</a:t>
            </a:r>
            <a:r>
              <a:rPr lang="it-IT" altLang="it-IT" sz="1650" dirty="0">
                <a:solidFill>
                  <a:srgbClr val="000000"/>
                </a:solidFill>
              </a:rPr>
              <a:t> in ragione della natura e delle caratteristiche dell’impresa, in coerenza con il sopra richiamato 2086 secondo comma.</a:t>
            </a:r>
          </a:p>
          <a:p>
            <a:pPr>
              <a:buClr>
                <a:srgbClr val="00B050"/>
              </a:buClr>
              <a:buSzPct val="100000"/>
              <a:defRPr/>
            </a:pPr>
            <a:r>
              <a:rPr lang="it-IT" altLang="it-IT" sz="1650" dirty="0">
                <a:solidFill>
                  <a:srgbClr val="000000"/>
                </a:solidFill>
              </a:rPr>
              <a:t>Questa fase dunque aggiunge elementi ulteriori cui l’imprenditore può fare riferimento per l’istituzione di adeguati assetti, che si aggiungono alle </a:t>
            </a:r>
            <a:r>
              <a:rPr lang="it-IT" altLang="it-IT" sz="1650" dirty="0">
                <a:solidFill>
                  <a:srgbClr val="000000"/>
                </a:solidFill>
                <a:highlight>
                  <a:srgbClr val="AAFCB8"/>
                </a:highlight>
              </a:rPr>
              <a:t>check-list operative CNDCEC</a:t>
            </a:r>
            <a:r>
              <a:rPr lang="it-IT" altLang="it-IT" sz="1650" dirty="0">
                <a:solidFill>
                  <a:srgbClr val="000000"/>
                </a:solidFill>
              </a:rPr>
              <a:t> e al consolidamento della giurisprudenza.</a:t>
            </a:r>
          </a:p>
          <a:p>
            <a:pPr>
              <a:buClr>
                <a:srgbClr val="00B050"/>
              </a:buClr>
              <a:buSzPct val="100000"/>
              <a:defRPr/>
            </a:pPr>
            <a:endParaRPr lang="it-IT" altLang="it-IT" sz="1650" dirty="0">
              <a:solidFill>
                <a:srgbClr val="000000"/>
              </a:solidFill>
            </a:endParaRPr>
          </a:p>
        </p:txBody>
      </p:sp>
    </p:spTree>
    <p:extLst>
      <p:ext uri="{BB962C8B-B14F-4D97-AF65-F5344CB8AC3E}">
        <p14:creationId xmlns:p14="http://schemas.microsoft.com/office/powerpoint/2010/main" val="3663052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EB97D-ABA9-ACF9-5120-F60010319C94}"/>
            </a:ext>
          </a:extLst>
        </p:cNvPr>
        <p:cNvGrpSpPr/>
        <p:nvPr/>
      </p:nvGrpSpPr>
      <p:grpSpPr>
        <a:xfrm>
          <a:off x="0" y="0"/>
          <a:ext cx="0" cy="0"/>
          <a:chOff x="0" y="0"/>
          <a:chExt cx="0" cy="0"/>
        </a:xfrm>
      </p:grpSpPr>
      <p:sp>
        <p:nvSpPr>
          <p:cNvPr id="40964" name="Segnaposto contenuto 4">
            <a:extLst>
              <a:ext uri="{FF2B5EF4-FFF2-40B4-BE49-F238E27FC236}">
                <a16:creationId xmlns:a16="http://schemas.microsoft.com/office/drawing/2014/main" id="{8F8648FA-6506-7D20-5F25-E42CB5788682}"/>
              </a:ext>
            </a:extLst>
          </p:cNvPr>
          <p:cNvSpPr txBox="1">
            <a:spLocks noChangeArrowheads="1"/>
          </p:cNvSpPr>
          <p:nvPr/>
        </p:nvSpPr>
        <p:spPr bwMode="auto">
          <a:xfrm>
            <a:off x="395536" y="1132234"/>
            <a:ext cx="8401050" cy="4745038"/>
          </a:xfrm>
          <a:prstGeom prst="rect">
            <a:avLst/>
          </a:prstGeom>
          <a:no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500" dirty="0">
                <a:solidFill>
                  <a:srgbClr val="000000"/>
                </a:solidFill>
              </a:rPr>
              <a:t>Col D. Lgs 82/2022 (cosiddetto “secondo correttivo”), di attuazione della Direttiva (UE) 2019/1023 cd. “</a:t>
            </a:r>
            <a:r>
              <a:rPr lang="it-IT" altLang="it-IT" sz="1500" dirty="0" err="1">
                <a:solidFill>
                  <a:srgbClr val="000000"/>
                </a:solidFill>
              </a:rPr>
              <a:t>Insolvency</a:t>
            </a:r>
            <a:r>
              <a:rPr lang="it-IT" altLang="it-IT" sz="1500" dirty="0">
                <a:solidFill>
                  <a:srgbClr val="000000"/>
                </a:solidFill>
              </a:rPr>
              <a:t>”, si è pervenuti al 15.7.2022 alla pubblicazione del CCII nella sua interezza, introducendo il nuovo art. 13 e la nuova lettera c) del c. 3 dell’art. 3, così recependo gli strumenti della fase intermedia colmando un vuoto normativo.</a:t>
            </a:r>
          </a:p>
          <a:p>
            <a:pPr>
              <a:buClr>
                <a:srgbClr val="00B050"/>
              </a:buClr>
              <a:buSzPct val="100000"/>
              <a:defRPr/>
            </a:pPr>
            <a:r>
              <a:rPr lang="it-IT" altLang="it-IT" sz="1500" dirty="0">
                <a:solidFill>
                  <a:srgbClr val="000000"/>
                </a:solidFill>
              </a:rPr>
              <a:t>A seguito di queste modifiche, l’art. 3 definisce in modo organico </a:t>
            </a:r>
            <a:r>
              <a:rPr lang="it-IT" altLang="it-IT" sz="1500" dirty="0">
                <a:solidFill>
                  <a:srgbClr val="000000"/>
                </a:solidFill>
                <a:highlight>
                  <a:srgbClr val="AAFCB8"/>
                </a:highlight>
              </a:rPr>
              <a:t>misure </a:t>
            </a:r>
            <a:r>
              <a:rPr lang="it-IT" altLang="it-IT" sz="1500" dirty="0">
                <a:solidFill>
                  <a:srgbClr val="000000"/>
                </a:solidFill>
              </a:rPr>
              <a:t>e </a:t>
            </a:r>
            <a:r>
              <a:rPr lang="it-IT" altLang="it-IT" sz="1500" dirty="0">
                <a:solidFill>
                  <a:srgbClr val="000000"/>
                </a:solidFill>
                <a:highlight>
                  <a:srgbClr val="AAFCB8"/>
                </a:highlight>
              </a:rPr>
              <a:t>assetti</a:t>
            </a:r>
            <a:r>
              <a:rPr lang="it-IT" altLang="it-IT" sz="1500" dirty="0">
                <a:solidFill>
                  <a:srgbClr val="000000"/>
                </a:solidFill>
              </a:rPr>
              <a:t> in funzione della rilevazione tempestiva della crisi, specificando che le misure adottate ai sensi del comma 1 e gli assetti istituiti ai sensi del comma 2 </a:t>
            </a:r>
            <a:r>
              <a:rPr lang="it-IT" altLang="it-IT" sz="1500" dirty="0">
                <a:solidFill>
                  <a:srgbClr val="000000"/>
                </a:solidFill>
                <a:highlight>
                  <a:srgbClr val="AAFCB8"/>
                </a:highlight>
              </a:rPr>
              <a:t>devono consentire di: </a:t>
            </a:r>
          </a:p>
          <a:p>
            <a:pPr marL="285750" indent="-285750">
              <a:buClr>
                <a:srgbClr val="00B050"/>
              </a:buClr>
              <a:buSzPct val="100000"/>
              <a:buFont typeface="Wingdings" panose="05000000000000000000" pitchFamily="2" charset="2"/>
              <a:buChar char="§"/>
              <a:defRPr/>
            </a:pPr>
            <a:r>
              <a:rPr lang="it-IT" altLang="it-IT" sz="1500" dirty="0">
                <a:solidFill>
                  <a:srgbClr val="000000"/>
                </a:solidFill>
                <a:highlight>
                  <a:srgbClr val="AAFCB8"/>
                </a:highlight>
              </a:rPr>
              <a:t>rilevare</a:t>
            </a:r>
            <a:r>
              <a:rPr lang="it-IT" altLang="it-IT" sz="1500" dirty="0">
                <a:solidFill>
                  <a:srgbClr val="000000"/>
                </a:solidFill>
              </a:rPr>
              <a:t> squilibri di carattere patrimoniale o economico-finanziario (comma 3 lett. a)</a:t>
            </a:r>
          </a:p>
          <a:p>
            <a:pPr marL="285750" indent="-285750">
              <a:buClr>
                <a:srgbClr val="00B050"/>
              </a:buClr>
              <a:buSzPct val="100000"/>
              <a:buFont typeface="Wingdings" panose="05000000000000000000" pitchFamily="2" charset="2"/>
              <a:buChar char="§"/>
              <a:defRPr/>
            </a:pPr>
            <a:r>
              <a:rPr lang="it-IT" altLang="it-IT" sz="1500" dirty="0">
                <a:solidFill>
                  <a:srgbClr val="000000"/>
                </a:solidFill>
              </a:rPr>
              <a:t>verificare la sostenibilità dei debiti e le prospettive di continuità aziendale almeno nei 12 mesi successivi (cd. DSCR - </a:t>
            </a:r>
            <a:r>
              <a:rPr lang="it-IT" altLang="it-IT" sz="1500" dirty="0" err="1">
                <a:solidFill>
                  <a:srgbClr val="000000"/>
                </a:solidFill>
              </a:rPr>
              <a:t>debt</a:t>
            </a:r>
            <a:r>
              <a:rPr lang="it-IT" altLang="it-IT" sz="1500" dirty="0">
                <a:solidFill>
                  <a:srgbClr val="000000"/>
                </a:solidFill>
              </a:rPr>
              <a:t> service coverage ratio) (comma 3 lett. b – </a:t>
            </a:r>
            <a:r>
              <a:rPr lang="it-IT" altLang="it-IT" sz="1500" i="1" dirty="0">
                <a:solidFill>
                  <a:srgbClr val="000000"/>
                </a:solidFill>
              </a:rPr>
              <a:t>prima proposizione</a:t>
            </a:r>
            <a:r>
              <a:rPr lang="it-IT" altLang="it-IT" sz="1500" dirty="0">
                <a:solidFill>
                  <a:srgbClr val="000000"/>
                </a:solidFill>
              </a:rPr>
              <a:t>)</a:t>
            </a:r>
          </a:p>
          <a:p>
            <a:pPr marL="285750" indent="-285750">
              <a:buClr>
                <a:srgbClr val="00B050"/>
              </a:buClr>
              <a:buSzPct val="100000"/>
              <a:buFont typeface="Wingdings" panose="05000000000000000000" pitchFamily="2" charset="2"/>
              <a:buChar char="§"/>
              <a:defRPr/>
            </a:pPr>
            <a:r>
              <a:rPr lang="it-IT" altLang="it-IT" sz="1500" dirty="0">
                <a:solidFill>
                  <a:srgbClr val="000000"/>
                </a:solidFill>
                <a:highlight>
                  <a:srgbClr val="AAFCB8"/>
                </a:highlight>
              </a:rPr>
              <a:t>rilevare</a:t>
            </a:r>
            <a:r>
              <a:rPr lang="it-IT" altLang="it-IT" sz="1500" dirty="0">
                <a:solidFill>
                  <a:srgbClr val="000000"/>
                </a:solidFill>
              </a:rPr>
              <a:t> i segnali di cui al comma 4 (comma 3 lett. b – </a:t>
            </a:r>
            <a:r>
              <a:rPr lang="it-IT" altLang="it-IT" sz="1500" i="1" dirty="0">
                <a:solidFill>
                  <a:srgbClr val="000000"/>
                </a:solidFill>
              </a:rPr>
              <a:t>seconda proposizione), ovvero </a:t>
            </a:r>
            <a:r>
              <a:rPr lang="it-IT" altLang="it-IT" sz="1500" dirty="0">
                <a:solidFill>
                  <a:srgbClr val="000000"/>
                </a:solidFill>
              </a:rPr>
              <a:t>debiti ed esposizioni verso creditori pubblici qualificati (e relativo loro potere di segnalazione), oltre a segnalazione degli istituti di credito (solo nei confronti dell’organo di controllo);</a:t>
            </a:r>
          </a:p>
          <a:p>
            <a:pPr marL="285750" indent="-285750">
              <a:buClr>
                <a:srgbClr val="00B050"/>
              </a:buClr>
              <a:buSzPct val="100000"/>
              <a:buFont typeface="Wingdings" panose="05000000000000000000" pitchFamily="2" charset="2"/>
              <a:buChar char="§"/>
              <a:defRPr/>
            </a:pPr>
            <a:r>
              <a:rPr lang="it-IT" altLang="it-IT" sz="1500" dirty="0">
                <a:solidFill>
                  <a:srgbClr val="000000"/>
                </a:solidFill>
                <a:highlight>
                  <a:srgbClr val="AAFCB8"/>
                </a:highlight>
              </a:rPr>
              <a:t>ricavare</a:t>
            </a:r>
            <a:r>
              <a:rPr lang="it-IT" altLang="it-IT" sz="1500" dirty="0">
                <a:solidFill>
                  <a:srgbClr val="000000"/>
                </a:solidFill>
              </a:rPr>
              <a:t> le informazioni necessarie per utilizzare la lista di controllo particolareggiata ed effettuare il test pratico.</a:t>
            </a:r>
          </a:p>
          <a:p>
            <a:pPr>
              <a:buClr>
                <a:srgbClr val="00B050"/>
              </a:buClr>
              <a:buSzPct val="100000"/>
              <a:defRPr/>
            </a:pPr>
            <a:endParaRPr lang="it-IT" altLang="it-IT" sz="1500" dirty="0">
              <a:solidFill>
                <a:srgbClr val="000000"/>
              </a:solidFill>
            </a:endParaRPr>
          </a:p>
        </p:txBody>
      </p:sp>
      <p:sp>
        <p:nvSpPr>
          <p:cNvPr id="2" name="Rectangle 3">
            <a:extLst>
              <a:ext uri="{FF2B5EF4-FFF2-40B4-BE49-F238E27FC236}">
                <a16:creationId xmlns:a16="http://schemas.microsoft.com/office/drawing/2014/main" id="{AEC9C185-6C78-EEE3-9D38-0020CF64C6E7}"/>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Introduzione del CCII nella sua interezza</a:t>
            </a:r>
          </a:p>
        </p:txBody>
      </p:sp>
    </p:spTree>
    <p:extLst>
      <p:ext uri="{BB962C8B-B14F-4D97-AF65-F5344CB8AC3E}">
        <p14:creationId xmlns:p14="http://schemas.microsoft.com/office/powerpoint/2010/main" val="718241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CEC22-31DC-2779-0FAE-E9CFA3D4D890}"/>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B0E240BD-398A-966C-A4FB-42E0C2FE2EE9}"/>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Art. 3 CCII: misure e assetti </a:t>
            </a:r>
          </a:p>
        </p:txBody>
      </p:sp>
      <p:sp>
        <p:nvSpPr>
          <p:cNvPr id="40964" name="Segnaposto contenuto 4">
            <a:extLst>
              <a:ext uri="{FF2B5EF4-FFF2-40B4-BE49-F238E27FC236}">
                <a16:creationId xmlns:a16="http://schemas.microsoft.com/office/drawing/2014/main" id="{0C426AD2-EC20-E82D-B57A-0C8FEAD47D47}"/>
              </a:ext>
            </a:extLst>
          </p:cNvPr>
          <p:cNvSpPr txBox="1">
            <a:spLocks noChangeArrowheads="1"/>
          </p:cNvSpPr>
          <p:nvPr/>
        </p:nvSpPr>
        <p:spPr bwMode="auto">
          <a:xfrm>
            <a:off x="396875" y="1127125"/>
            <a:ext cx="8351838" cy="4745038"/>
          </a:xfrm>
          <a:prstGeom prst="rect">
            <a:avLst/>
          </a:prstGeom>
          <a:no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500" dirty="0">
                <a:solidFill>
                  <a:srgbClr val="000000"/>
                </a:solidFill>
              </a:rPr>
              <a:t>L’art. 3 CCII “</a:t>
            </a:r>
            <a:r>
              <a:rPr lang="it-IT" altLang="it-IT" sz="1500" dirty="0">
                <a:solidFill>
                  <a:srgbClr val="000000"/>
                </a:solidFill>
                <a:highlight>
                  <a:srgbClr val="AAFCB8"/>
                </a:highlight>
              </a:rPr>
              <a:t>Adeguatezza delle misure e degli assetti in funzione della rilevazione tempestiva della crisi d’impresa</a:t>
            </a:r>
            <a:r>
              <a:rPr lang="it-IT" altLang="it-IT" sz="1500" dirty="0">
                <a:solidFill>
                  <a:srgbClr val="000000"/>
                </a:solidFill>
              </a:rPr>
              <a:t>” definisce in modo organico misure e assetti che vengono chiaramente e inequivocabilmente abbinati al buon funzionamento del sistema di governo rispetto alla garanzia che il sistema organizzativo, e dell’intero sistema dei controlli interni, possa nell’interesse sociale di continuità dell’impresa definirsi adeguato. </a:t>
            </a:r>
          </a:p>
          <a:p>
            <a:pPr>
              <a:buClr>
                <a:srgbClr val="00B050"/>
              </a:buClr>
              <a:buSzPct val="100000"/>
              <a:defRPr/>
            </a:pPr>
            <a:r>
              <a:rPr lang="it-IT" altLang="it-IT" sz="1500" dirty="0">
                <a:solidFill>
                  <a:srgbClr val="000000"/>
                </a:solidFill>
              </a:rPr>
              <a:t>Un sistema che vede gli stakeholder non solo destinatari delle politiche dell’organizzazione ma anche </a:t>
            </a:r>
            <a:r>
              <a:rPr lang="it-IT" altLang="it-IT" sz="1500" dirty="0">
                <a:solidFill>
                  <a:srgbClr val="000000"/>
                </a:solidFill>
                <a:highlight>
                  <a:srgbClr val="FFE57F"/>
                </a:highlight>
              </a:rPr>
              <a:t>attori </a:t>
            </a:r>
            <a:r>
              <a:rPr lang="it-IT" altLang="it-IT" sz="1500" dirty="0">
                <a:solidFill>
                  <a:srgbClr val="000000"/>
                </a:solidFill>
              </a:rPr>
              <a:t>del sistema, nella misura in cui devono farsi parte attiva nel segnalare all’organo amministrativo, e se esistente all’organo di controllo, situazioni - richiamate al comma 4 lettera d) - che possano prefigurare un’eventuale crisi. </a:t>
            </a:r>
          </a:p>
          <a:p>
            <a:pPr>
              <a:buClr>
                <a:srgbClr val="00B050"/>
              </a:buClr>
              <a:buSzPct val="100000"/>
              <a:defRPr/>
            </a:pPr>
            <a:r>
              <a:rPr lang="it-IT" altLang="it-IT" sz="1500" dirty="0">
                <a:solidFill>
                  <a:srgbClr val="000000"/>
                </a:solidFill>
              </a:rPr>
              <a:t>Ad esempio, da parte dei creditori qualificati ai sensi dell’art. 25-novies comma 1 CCII piuttosto che delle banche, nel caso di revoca o riduzione degli affidamenti, ai sensi dell’art. 25-decies CCII. Un approccio di </a:t>
            </a:r>
            <a:r>
              <a:rPr lang="it-IT" altLang="it-IT" sz="1500" dirty="0">
                <a:solidFill>
                  <a:srgbClr val="000000"/>
                </a:solidFill>
                <a:highlight>
                  <a:srgbClr val="FFE57F"/>
                </a:highlight>
              </a:rPr>
              <a:t>stakeholder engagement </a:t>
            </a:r>
            <a:r>
              <a:rPr lang="it-IT" altLang="it-IT" sz="1500" dirty="0">
                <a:solidFill>
                  <a:srgbClr val="000000"/>
                </a:solidFill>
              </a:rPr>
              <a:t>che trova ulteriore espressione nell’istituto della </a:t>
            </a:r>
            <a:r>
              <a:rPr lang="it-IT" altLang="it-IT" sz="1500" dirty="0">
                <a:solidFill>
                  <a:srgbClr val="000000"/>
                </a:solidFill>
                <a:highlight>
                  <a:srgbClr val="EAEAEA"/>
                </a:highlight>
              </a:rPr>
              <a:t>composizione negoziat</a:t>
            </a:r>
            <a:r>
              <a:rPr lang="it-IT" altLang="it-IT" sz="1500" dirty="0">
                <a:solidFill>
                  <a:srgbClr val="000000"/>
                </a:solidFill>
              </a:rPr>
              <a:t>a di cui all’art. 12 CCII, che vede attorno al tavolo delle trattative, coordinato dall’esperto nominato dalle CCIIA, sia il debitore sia i creditori che debbono accettare le regole e farsi parte attiva della negoziazione finalizzata al risanamento.</a:t>
            </a:r>
          </a:p>
          <a:p>
            <a:pPr>
              <a:buClr>
                <a:srgbClr val="00B050"/>
              </a:buClr>
              <a:buSzPct val="100000"/>
              <a:defRPr/>
            </a:pPr>
            <a:r>
              <a:rPr lang="it-IT" altLang="it-IT" sz="1500" dirty="0">
                <a:solidFill>
                  <a:srgbClr val="000000"/>
                </a:solidFill>
                <a:highlight>
                  <a:srgbClr val="AAFCB8"/>
                </a:highlight>
              </a:rPr>
              <a:t>La prospettiva passa così, attraverso il CCII, dalla continuità alla sostenibilità attraverso lo stakeholder engagement</a:t>
            </a:r>
          </a:p>
          <a:p>
            <a:pPr>
              <a:buClr>
                <a:srgbClr val="00B050"/>
              </a:buClr>
              <a:buSzPct val="100000"/>
              <a:defRPr/>
            </a:pPr>
            <a:endParaRPr lang="it-IT" altLang="it-IT" sz="1500" dirty="0">
              <a:solidFill>
                <a:srgbClr val="000000"/>
              </a:solidFill>
            </a:endParaRPr>
          </a:p>
        </p:txBody>
      </p:sp>
    </p:spTree>
    <p:extLst>
      <p:ext uri="{BB962C8B-B14F-4D97-AF65-F5344CB8AC3E}">
        <p14:creationId xmlns:p14="http://schemas.microsoft.com/office/powerpoint/2010/main" val="3512001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1BA13-C016-C9A0-EFD4-59358FA226DC}"/>
            </a:ext>
          </a:extLst>
        </p:cNvPr>
        <p:cNvGrpSpPr/>
        <p:nvPr/>
      </p:nvGrpSpPr>
      <p:grpSpPr>
        <a:xfrm>
          <a:off x="0" y="0"/>
          <a:ext cx="0" cy="0"/>
          <a:chOff x="0" y="0"/>
          <a:chExt cx="0" cy="0"/>
        </a:xfrm>
      </p:grpSpPr>
      <p:sp>
        <p:nvSpPr>
          <p:cNvPr id="40964" name="Segnaposto contenuto 4">
            <a:extLst>
              <a:ext uri="{FF2B5EF4-FFF2-40B4-BE49-F238E27FC236}">
                <a16:creationId xmlns:a16="http://schemas.microsoft.com/office/drawing/2014/main" id="{2234A1CD-D475-BFEE-304B-CDF460E688E5}"/>
              </a:ext>
            </a:extLst>
          </p:cNvPr>
          <p:cNvSpPr txBox="1">
            <a:spLocks noChangeArrowheads="1"/>
          </p:cNvSpPr>
          <p:nvPr/>
        </p:nvSpPr>
        <p:spPr bwMode="auto">
          <a:xfrm>
            <a:off x="444748" y="1056481"/>
            <a:ext cx="8351838" cy="2372519"/>
          </a:xfrm>
          <a:prstGeom prst="rect">
            <a:avLst/>
          </a:prstGeom>
          <a:noFill/>
          <a:ln>
            <a:solidFill>
              <a:srgbClr val="AAFCB8"/>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800" dirty="0">
                <a:solidFill>
                  <a:srgbClr val="000000"/>
                </a:solidFill>
              </a:rPr>
              <a:t>In questa fase il potere di attivazione ricade solo sull’organo di controllo e si chiarisce (</a:t>
            </a:r>
            <a:r>
              <a:rPr lang="it-IT" altLang="it-IT" sz="1800" dirty="0">
                <a:solidFill>
                  <a:srgbClr val="000000"/>
                </a:solidFill>
                <a:highlight>
                  <a:srgbClr val="FFE57F"/>
                </a:highlight>
              </a:rPr>
              <a:t>art. 25-octies</a:t>
            </a:r>
            <a:r>
              <a:rPr lang="it-IT" altLang="it-IT" sz="1800" dirty="0">
                <a:solidFill>
                  <a:srgbClr val="000000"/>
                </a:solidFill>
              </a:rPr>
              <a:t>) che il suo intervento, nel caso di omissione o di risposta inadeguata dell’organo gestorio, si ha quando la crisi sia probabile, se non in certi casi addirittura già conclamata ma ancora reversibile, sebbene non si abbia ancora conoscenza dell’insolvenza.</a:t>
            </a:r>
          </a:p>
          <a:p>
            <a:pPr>
              <a:buClr>
                <a:srgbClr val="00B050"/>
              </a:buClr>
              <a:buSzPct val="100000"/>
              <a:defRPr/>
            </a:pPr>
            <a:r>
              <a:rPr lang="it-IT" altLang="it-IT" sz="1800" dirty="0">
                <a:solidFill>
                  <a:srgbClr val="000000"/>
                </a:solidFill>
              </a:rPr>
              <a:t>Infatti la norma di riferimento rimanda direttamente ai presupposti della crisi e dell’insolvenza di cui all’art. 2 lett. a) e b).</a:t>
            </a:r>
          </a:p>
          <a:p>
            <a:pPr>
              <a:buClr>
                <a:srgbClr val="00B050"/>
              </a:buClr>
              <a:buSzPct val="100000"/>
              <a:defRPr/>
            </a:pPr>
            <a:endParaRPr lang="it-IT" altLang="it-IT" sz="1800" dirty="0">
              <a:solidFill>
                <a:srgbClr val="000000"/>
              </a:solidFill>
            </a:endParaRPr>
          </a:p>
        </p:txBody>
      </p:sp>
      <p:sp>
        <p:nvSpPr>
          <p:cNvPr id="2" name="Rectangle 3">
            <a:extLst>
              <a:ext uri="{FF2B5EF4-FFF2-40B4-BE49-F238E27FC236}">
                <a16:creationId xmlns:a16="http://schemas.microsoft.com/office/drawing/2014/main" id="{0BADC88D-1701-3AEA-F865-5F7531072EE8}"/>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Potere di attivazione dell’organo di controllo</a:t>
            </a:r>
          </a:p>
        </p:txBody>
      </p:sp>
      <p:sp>
        <p:nvSpPr>
          <p:cNvPr id="4" name="Segnaposto contenuto 4">
            <a:extLst>
              <a:ext uri="{FF2B5EF4-FFF2-40B4-BE49-F238E27FC236}">
                <a16:creationId xmlns:a16="http://schemas.microsoft.com/office/drawing/2014/main" id="{4CBD963D-4F1A-FD30-63AA-BFF276145BEF}"/>
              </a:ext>
            </a:extLst>
          </p:cNvPr>
          <p:cNvSpPr txBox="1">
            <a:spLocks noChangeArrowheads="1"/>
          </p:cNvSpPr>
          <p:nvPr/>
        </p:nvSpPr>
        <p:spPr bwMode="auto">
          <a:xfrm>
            <a:off x="419705" y="3531720"/>
            <a:ext cx="8351838" cy="1481456"/>
          </a:xfrm>
          <a:prstGeom prst="rect">
            <a:avLst/>
          </a:prstGeom>
          <a:solidFill>
            <a:srgbClr val="EAEAEA"/>
          </a:solidFill>
          <a:ln>
            <a:solidFill>
              <a:srgbClr val="AAFCB8"/>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800" dirty="0">
                <a:solidFill>
                  <a:srgbClr val="000000"/>
                </a:solidFill>
              </a:rPr>
              <a:t>Art. 25-octies (testo originario): segnalazione dell’organo di controllo </a:t>
            </a:r>
          </a:p>
          <a:p>
            <a:pPr>
              <a:buClr>
                <a:srgbClr val="00B050"/>
              </a:buClr>
              <a:buSzPct val="100000"/>
              <a:defRPr/>
            </a:pPr>
            <a:r>
              <a:rPr lang="it-IT" altLang="it-IT" sz="1800" dirty="0">
                <a:solidFill>
                  <a:srgbClr val="000000"/>
                </a:solidFill>
              </a:rPr>
              <a:t>“</a:t>
            </a:r>
            <a:r>
              <a:rPr lang="it-IT" altLang="it-IT" sz="1800" i="1" dirty="0">
                <a:solidFill>
                  <a:srgbClr val="000000"/>
                </a:solidFill>
              </a:rPr>
              <a:t>l'organo di controllo societario, nell'esercizio delle proprie funzioni, segnala per iscritto all'organo amministrativo la sussistenza dei presupposti di cui all'articolo 2, comma 1, lettere a) e b), per la presentazione dell'istanza di cui all'articolo 17</a:t>
            </a:r>
            <a:r>
              <a:rPr lang="it-IT" altLang="it-IT" sz="1800" dirty="0">
                <a:solidFill>
                  <a:srgbClr val="000000"/>
                </a:solidFill>
              </a:rPr>
              <a:t>” …</a:t>
            </a:r>
          </a:p>
          <a:p>
            <a:pPr>
              <a:buClr>
                <a:srgbClr val="00B050"/>
              </a:buClr>
              <a:buSzPct val="100000"/>
              <a:defRPr/>
            </a:pPr>
            <a:endParaRPr lang="it-IT" altLang="it-IT" sz="1800" dirty="0">
              <a:solidFill>
                <a:srgbClr val="000000"/>
              </a:solidFill>
            </a:endParaRPr>
          </a:p>
        </p:txBody>
      </p:sp>
      <p:sp>
        <p:nvSpPr>
          <p:cNvPr id="5" name="Segnaposto contenuto 4">
            <a:extLst>
              <a:ext uri="{FF2B5EF4-FFF2-40B4-BE49-F238E27FC236}">
                <a16:creationId xmlns:a16="http://schemas.microsoft.com/office/drawing/2014/main" id="{F054C8F3-A914-2849-6D84-283E2A8F3CDB}"/>
              </a:ext>
            </a:extLst>
          </p:cNvPr>
          <p:cNvSpPr txBox="1">
            <a:spLocks noChangeArrowheads="1"/>
          </p:cNvSpPr>
          <p:nvPr/>
        </p:nvSpPr>
        <p:spPr bwMode="auto">
          <a:xfrm>
            <a:off x="419705" y="5115898"/>
            <a:ext cx="8351838" cy="977398"/>
          </a:xfrm>
          <a:prstGeom prst="rect">
            <a:avLst/>
          </a:prstGeom>
          <a:noFill/>
          <a:ln>
            <a:solidFill>
              <a:srgbClr val="AAFCB8"/>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800" dirty="0">
                <a:solidFill>
                  <a:srgbClr val="000000"/>
                </a:solidFill>
              </a:rPr>
              <a:t>Viene dunque in evidenza il tema della </a:t>
            </a:r>
            <a:r>
              <a:rPr lang="it-IT" altLang="it-IT" sz="1800" dirty="0">
                <a:solidFill>
                  <a:srgbClr val="000000"/>
                </a:solidFill>
                <a:highlight>
                  <a:srgbClr val="AAFCB8"/>
                </a:highlight>
              </a:rPr>
              <a:t>tempestività</a:t>
            </a:r>
            <a:r>
              <a:rPr lang="it-IT" altLang="it-IT" sz="1800" dirty="0">
                <a:solidFill>
                  <a:srgbClr val="000000"/>
                </a:solidFill>
              </a:rPr>
              <a:t> delle segnalazioni da parte (per ora) dell’organo di controllo, che ci apprestiamo ad esaminare alla luce del cd. terzo correttivo.</a:t>
            </a:r>
          </a:p>
          <a:p>
            <a:pPr>
              <a:buClr>
                <a:srgbClr val="00B050"/>
              </a:buClr>
              <a:buSzPct val="100000"/>
              <a:defRPr/>
            </a:pPr>
            <a:endParaRPr lang="it-IT" altLang="it-IT" sz="1800" dirty="0">
              <a:solidFill>
                <a:srgbClr val="000000"/>
              </a:solidFill>
            </a:endParaRPr>
          </a:p>
        </p:txBody>
      </p:sp>
    </p:spTree>
    <p:extLst>
      <p:ext uri="{BB962C8B-B14F-4D97-AF65-F5344CB8AC3E}">
        <p14:creationId xmlns:p14="http://schemas.microsoft.com/office/powerpoint/2010/main" val="1039302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3"/>
          <p:cNvSpPr>
            <a:spLocks noGrp="1" noChangeArrowheads="1"/>
          </p:cNvSpPr>
          <p:nvPr>
            <p:ph type="title"/>
          </p:nvPr>
        </p:nvSpPr>
        <p:spPr>
          <a:xfrm>
            <a:off x="466601" y="115888"/>
            <a:ext cx="8497887" cy="792162"/>
          </a:xfrm>
        </p:spPr>
        <p:txBody>
          <a:bodyPr/>
          <a:lstStyle/>
          <a:p>
            <a:pPr algn="ctr" eaLnBrk="1" hangingPunct="1"/>
            <a:r>
              <a:rPr lang="it-IT" sz="2400" b="0" dirty="0">
                <a:solidFill>
                  <a:srgbClr val="FF6600"/>
                </a:solidFill>
              </a:rPr>
              <a:t>Codice della crisi, direttiva (UE) 2019/1023</a:t>
            </a:r>
            <a:br>
              <a:rPr lang="it-IT" sz="2400" b="0" dirty="0">
                <a:solidFill>
                  <a:srgbClr val="FF6600"/>
                </a:solidFill>
              </a:rPr>
            </a:br>
            <a:r>
              <a:rPr lang="it-IT" sz="2400" b="0" dirty="0" err="1">
                <a:solidFill>
                  <a:srgbClr val="FF6600"/>
                </a:solidFill>
              </a:rPr>
              <a:t>Insolvency</a:t>
            </a:r>
            <a:r>
              <a:rPr lang="it-IT" sz="2400" b="0" dirty="0">
                <a:solidFill>
                  <a:srgbClr val="FF6600"/>
                </a:solidFill>
              </a:rPr>
              <a:t> e fattori ESG</a:t>
            </a:r>
          </a:p>
        </p:txBody>
      </p:sp>
      <p:graphicFrame>
        <p:nvGraphicFramePr>
          <p:cNvPr id="6" name="Segnaposto contenuto 5">
            <a:extLst>
              <a:ext uri="{FF2B5EF4-FFF2-40B4-BE49-F238E27FC236}">
                <a16:creationId xmlns:a16="http://schemas.microsoft.com/office/drawing/2014/main" id="{DB614E9D-4AA6-DFD2-5135-0A61060C01AC}"/>
              </a:ext>
            </a:extLst>
          </p:cNvPr>
          <p:cNvGraphicFramePr>
            <a:graphicFrameLocks noGrp="1"/>
          </p:cNvGraphicFramePr>
          <p:nvPr>
            <p:ph idx="1"/>
          </p:nvPr>
        </p:nvGraphicFramePr>
        <p:xfrm>
          <a:off x="1115938" y="1268413"/>
          <a:ext cx="6631334" cy="474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a:extLst>
              <a:ext uri="{FF2B5EF4-FFF2-40B4-BE49-F238E27FC236}">
                <a16:creationId xmlns:a16="http://schemas.microsoft.com/office/drawing/2014/main" id="{E7775465-95B5-B296-5A13-99215EB5F416}"/>
              </a:ext>
            </a:extLst>
          </p:cNvPr>
          <p:cNvSpPr/>
          <p:nvPr/>
        </p:nvSpPr>
        <p:spPr bwMode="auto">
          <a:xfrm rot="5400000">
            <a:off x="5983373" y="3276540"/>
            <a:ext cx="4960712" cy="568823"/>
          </a:xfrm>
          <a:prstGeom prst="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rgbClr val="C00000"/>
                </a:solidFill>
                <a:effectLst/>
                <a:latin typeface="Times New Roman" pitchFamily="18" charset="0"/>
              </a:rPr>
              <a:t>DIRETTIVA «INSOLVENCY"</a:t>
            </a:r>
          </a:p>
        </p:txBody>
      </p:sp>
      <p:sp>
        <p:nvSpPr>
          <p:cNvPr id="9" name="Freccia circolare in giù 8">
            <a:extLst>
              <a:ext uri="{FF2B5EF4-FFF2-40B4-BE49-F238E27FC236}">
                <a16:creationId xmlns:a16="http://schemas.microsoft.com/office/drawing/2014/main" id="{2D4F6E32-181E-412F-A05D-0E7533B44643}"/>
              </a:ext>
            </a:extLst>
          </p:cNvPr>
          <p:cNvSpPr/>
          <p:nvPr/>
        </p:nvSpPr>
        <p:spPr bwMode="auto">
          <a:xfrm>
            <a:off x="3714823" y="1297194"/>
            <a:ext cx="3744416" cy="1267709"/>
          </a:xfrm>
          <a:prstGeom prst="curved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sp>
        <p:nvSpPr>
          <p:cNvPr id="10" name="Ovale 9">
            <a:extLst>
              <a:ext uri="{FF2B5EF4-FFF2-40B4-BE49-F238E27FC236}">
                <a16:creationId xmlns:a16="http://schemas.microsoft.com/office/drawing/2014/main" id="{B9382FD7-7BF3-5E3F-7AE6-E4CCE7046F1A}"/>
              </a:ext>
            </a:extLst>
          </p:cNvPr>
          <p:cNvSpPr/>
          <p:nvPr/>
        </p:nvSpPr>
        <p:spPr bwMode="auto">
          <a:xfrm>
            <a:off x="2850726" y="1080595"/>
            <a:ext cx="1080120" cy="936452"/>
          </a:xfrm>
          <a:prstGeom prst="ellipse">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600" dirty="0">
                <a:solidFill>
                  <a:srgbClr val="FFFFFF"/>
                </a:solidFill>
              </a:rPr>
              <a:t>checklist</a:t>
            </a:r>
            <a:endParaRPr kumimoji="0" lang="it-IT" sz="1600" b="0" i="0" u="none" strike="noStrike" cap="none" normalizeH="0" baseline="0" dirty="0">
              <a:ln>
                <a:noFill/>
              </a:ln>
              <a:solidFill>
                <a:srgbClr val="FFFFFF"/>
              </a:solidFill>
              <a:effectLst/>
              <a:latin typeface="Times New Roman" pitchFamily="18" charset="0"/>
            </a:endParaRPr>
          </a:p>
        </p:txBody>
      </p:sp>
      <p:sp>
        <p:nvSpPr>
          <p:cNvPr id="11" name="Ovale 10">
            <a:extLst>
              <a:ext uri="{FF2B5EF4-FFF2-40B4-BE49-F238E27FC236}">
                <a16:creationId xmlns:a16="http://schemas.microsoft.com/office/drawing/2014/main" id="{4BF58F89-2FF8-C27D-B33D-199E7E487C0F}"/>
              </a:ext>
            </a:extLst>
          </p:cNvPr>
          <p:cNvSpPr/>
          <p:nvPr/>
        </p:nvSpPr>
        <p:spPr bwMode="auto">
          <a:xfrm>
            <a:off x="7063196" y="1080595"/>
            <a:ext cx="1080120" cy="936452"/>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600" dirty="0">
                <a:solidFill>
                  <a:srgbClr val="FFFFFF"/>
                </a:solidFill>
              </a:rPr>
              <a:t>Test pratico</a:t>
            </a:r>
            <a:endParaRPr kumimoji="0" lang="it-IT" sz="1600" b="0" i="0" u="none" strike="noStrike" cap="none" normalizeH="0" baseline="0" dirty="0">
              <a:ln>
                <a:noFill/>
              </a:ln>
              <a:solidFill>
                <a:srgbClr val="FFFFFF"/>
              </a:solidFill>
              <a:effectLst/>
              <a:latin typeface="Times New Roman" pitchFamily="18" charset="0"/>
            </a:endParaRPr>
          </a:p>
        </p:txBody>
      </p:sp>
      <p:sp>
        <p:nvSpPr>
          <p:cNvPr id="12" name="Ovale 11">
            <a:extLst>
              <a:ext uri="{FF2B5EF4-FFF2-40B4-BE49-F238E27FC236}">
                <a16:creationId xmlns:a16="http://schemas.microsoft.com/office/drawing/2014/main" id="{E808F8B8-2223-7A60-8D4D-11BD3F69F920}"/>
              </a:ext>
            </a:extLst>
          </p:cNvPr>
          <p:cNvSpPr/>
          <p:nvPr/>
        </p:nvSpPr>
        <p:spPr bwMode="auto">
          <a:xfrm>
            <a:off x="2130645" y="4689324"/>
            <a:ext cx="1260141" cy="720081"/>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500" dirty="0">
                <a:solidFill>
                  <a:srgbClr val="FFFFFF"/>
                </a:solidFill>
              </a:rPr>
              <a:t>2086 comma 2</a:t>
            </a:r>
            <a:endParaRPr kumimoji="0" lang="it-IT" sz="1500" b="0" i="0" u="none" strike="noStrike" cap="none" normalizeH="0" baseline="0" dirty="0">
              <a:ln>
                <a:noFill/>
              </a:ln>
              <a:solidFill>
                <a:srgbClr val="FFFFFF"/>
              </a:solidFill>
              <a:effectLst/>
              <a:latin typeface="Times New Roman" pitchFamily="18" charset="0"/>
            </a:endParaRPr>
          </a:p>
        </p:txBody>
      </p:sp>
      <p:sp>
        <p:nvSpPr>
          <p:cNvPr id="14" name="Ovale 13">
            <a:extLst>
              <a:ext uri="{FF2B5EF4-FFF2-40B4-BE49-F238E27FC236}">
                <a16:creationId xmlns:a16="http://schemas.microsoft.com/office/drawing/2014/main" id="{06FEAE96-D6ED-8F50-6382-9E2EBF80C626}"/>
              </a:ext>
            </a:extLst>
          </p:cNvPr>
          <p:cNvSpPr/>
          <p:nvPr/>
        </p:nvSpPr>
        <p:spPr bwMode="auto">
          <a:xfrm>
            <a:off x="2130647" y="5517231"/>
            <a:ext cx="1260141" cy="720081"/>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500" dirty="0">
                <a:solidFill>
                  <a:srgbClr val="FFFFFF"/>
                </a:solidFill>
              </a:rPr>
              <a:t>2476 comma 6</a:t>
            </a:r>
            <a:endParaRPr kumimoji="0" lang="it-IT" sz="1500" b="0" i="0" u="none" strike="noStrike" cap="none" normalizeH="0" baseline="0" dirty="0">
              <a:ln>
                <a:noFill/>
              </a:ln>
              <a:solidFill>
                <a:srgbClr val="FFFFFF"/>
              </a:solidFill>
              <a:effectLst/>
              <a:latin typeface="Times New Roman" pitchFamily="18" charset="0"/>
            </a:endParaRPr>
          </a:p>
        </p:txBody>
      </p:sp>
      <p:sp>
        <p:nvSpPr>
          <p:cNvPr id="16" name="Ovale 15">
            <a:extLst>
              <a:ext uri="{FF2B5EF4-FFF2-40B4-BE49-F238E27FC236}">
                <a16:creationId xmlns:a16="http://schemas.microsoft.com/office/drawing/2014/main" id="{30023AE0-0C9C-58C7-0F69-B543E474515C}"/>
              </a:ext>
            </a:extLst>
          </p:cNvPr>
          <p:cNvSpPr/>
          <p:nvPr/>
        </p:nvSpPr>
        <p:spPr bwMode="auto">
          <a:xfrm>
            <a:off x="6497612" y="4689324"/>
            <a:ext cx="1260141" cy="720081"/>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FFFFFF"/>
                </a:solidFill>
                <a:effectLst/>
                <a:latin typeface="Times New Roman" pitchFamily="18" charset="0"/>
              </a:rPr>
              <a:t>Nuovo art. 13</a:t>
            </a:r>
          </a:p>
        </p:txBody>
      </p:sp>
      <p:sp>
        <p:nvSpPr>
          <p:cNvPr id="17" name="Ovale 16">
            <a:extLst>
              <a:ext uri="{FF2B5EF4-FFF2-40B4-BE49-F238E27FC236}">
                <a16:creationId xmlns:a16="http://schemas.microsoft.com/office/drawing/2014/main" id="{27B57AC7-867B-DBF2-1E75-0416ECC7B772}"/>
              </a:ext>
            </a:extLst>
          </p:cNvPr>
          <p:cNvSpPr/>
          <p:nvPr/>
        </p:nvSpPr>
        <p:spPr bwMode="auto">
          <a:xfrm>
            <a:off x="6497614" y="5517231"/>
            <a:ext cx="1260141" cy="720081"/>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a:ln>
                  <a:noFill/>
                </a:ln>
                <a:solidFill>
                  <a:srgbClr val="FFFFFF"/>
                </a:solidFill>
                <a:effectLst/>
                <a:latin typeface="Times New Roman" pitchFamily="18" charset="0"/>
              </a:rPr>
              <a:t>Nuova letter</a:t>
            </a:r>
            <a:r>
              <a:rPr lang="it-IT" sz="1000" dirty="0">
                <a:solidFill>
                  <a:srgbClr val="FFFFFF"/>
                </a:solidFill>
              </a:rPr>
              <a:t>a c) comma 3 art. 3</a:t>
            </a:r>
            <a:endParaRPr kumimoji="0" lang="it-IT" sz="1000" b="0" i="0" u="none" strike="noStrike" cap="none" normalizeH="0" baseline="0" dirty="0">
              <a:ln>
                <a:noFill/>
              </a:ln>
              <a:solidFill>
                <a:srgbClr val="FFFFFF"/>
              </a:solidFill>
              <a:effectLst/>
              <a:latin typeface="Times New Roman" pitchFamily="18" charset="0"/>
            </a:endParaRPr>
          </a:p>
        </p:txBody>
      </p:sp>
      <p:sp>
        <p:nvSpPr>
          <p:cNvPr id="13" name="Rettangolo 12">
            <a:extLst>
              <a:ext uri="{FF2B5EF4-FFF2-40B4-BE49-F238E27FC236}">
                <a16:creationId xmlns:a16="http://schemas.microsoft.com/office/drawing/2014/main" id="{0EAF9540-64E5-241A-00C7-713518FACA45}"/>
              </a:ext>
            </a:extLst>
          </p:cNvPr>
          <p:cNvSpPr/>
          <p:nvPr/>
        </p:nvSpPr>
        <p:spPr bwMode="auto">
          <a:xfrm rot="16200000">
            <a:off x="-1832629" y="3309084"/>
            <a:ext cx="4960712" cy="503735"/>
          </a:xfrm>
          <a:prstGeom prst="rect">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rgbClr val="C00000"/>
                </a:solidFill>
                <a:effectLst/>
                <a:latin typeface="Times New Roman" pitchFamily="18" charset="0"/>
              </a:rPr>
              <a:t>COMMISSIONE RODORF</a:t>
            </a:r>
          </a:p>
        </p:txBody>
      </p:sp>
      <p:sp>
        <p:nvSpPr>
          <p:cNvPr id="2" name="Rettangolo con angoli arrotondati 1">
            <a:extLst>
              <a:ext uri="{FF2B5EF4-FFF2-40B4-BE49-F238E27FC236}">
                <a16:creationId xmlns:a16="http://schemas.microsoft.com/office/drawing/2014/main" id="{F61F7CBE-FCEA-0092-6B60-446E0BB15D4F}"/>
              </a:ext>
            </a:extLst>
          </p:cNvPr>
          <p:cNvSpPr/>
          <p:nvPr/>
        </p:nvSpPr>
        <p:spPr bwMode="auto">
          <a:xfrm>
            <a:off x="4572000" y="4840954"/>
            <a:ext cx="1656184" cy="136031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600" dirty="0"/>
              <a:t>05.05.2022: documento congiunto CNDCEC - Confindustria </a:t>
            </a:r>
            <a:endParaRPr kumimoji="0" lang="it-IT" sz="16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30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F26D-ACFF-2A65-B83D-87BC920A4892}"/>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E069C391-8935-40B4-2E2A-06629576A423}"/>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Il Correttivo-ter</a:t>
            </a:r>
          </a:p>
        </p:txBody>
      </p:sp>
      <p:sp>
        <p:nvSpPr>
          <p:cNvPr id="40964" name="Segnaposto contenuto 4">
            <a:extLst>
              <a:ext uri="{FF2B5EF4-FFF2-40B4-BE49-F238E27FC236}">
                <a16:creationId xmlns:a16="http://schemas.microsoft.com/office/drawing/2014/main" id="{73BA78A0-F147-407B-719E-B8481E2BB8BC}"/>
              </a:ext>
            </a:extLst>
          </p:cNvPr>
          <p:cNvSpPr txBox="1">
            <a:spLocks noChangeArrowheads="1"/>
          </p:cNvSpPr>
          <p:nvPr/>
        </p:nvSpPr>
        <p:spPr bwMode="auto">
          <a:xfrm>
            <a:off x="396081" y="1052736"/>
            <a:ext cx="8351838" cy="2952328"/>
          </a:xfrm>
          <a:prstGeom prst="rect">
            <a:avLst/>
          </a:prstGeom>
          <a:noFill/>
          <a:ln>
            <a:solidFill>
              <a:srgbClr val="00B05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Con il D. Lgs. 136/2024, entrato in vigore il 28.9.2024 (c.d. «Correttivo-ter»):</a:t>
            </a:r>
          </a:p>
          <a:p>
            <a:pPr marL="285750" indent="-285750">
              <a:buClr>
                <a:srgbClr val="00B050"/>
              </a:buClr>
              <a:buSzPct val="100000"/>
              <a:buFont typeface="Wingdings" panose="05000000000000000000" pitchFamily="2" charset="2"/>
              <a:buChar char="Ø"/>
              <a:defRPr/>
            </a:pPr>
            <a:r>
              <a:rPr lang="it-IT" altLang="it-IT" dirty="0">
                <a:solidFill>
                  <a:srgbClr val="000000"/>
                </a:solidFill>
              </a:rPr>
              <a:t>l’obbligo di segnalazione, con la riformulazione dell’ </a:t>
            </a:r>
            <a:r>
              <a:rPr lang="it-IT" altLang="it-IT" dirty="0">
                <a:solidFill>
                  <a:srgbClr val="C00000"/>
                </a:solidFill>
              </a:rPr>
              <a:t>art. 25-octies</a:t>
            </a:r>
            <a:r>
              <a:rPr lang="it-IT" altLang="it-IT" dirty="0">
                <a:solidFill>
                  <a:srgbClr val="000000"/>
                </a:solidFill>
              </a:rPr>
              <a:t>, </a:t>
            </a:r>
            <a:r>
              <a:rPr lang="it-IT" altLang="it-IT" dirty="0">
                <a:solidFill>
                  <a:srgbClr val="000000"/>
                </a:solidFill>
                <a:highlight>
                  <a:srgbClr val="AAFCB8"/>
                </a:highlight>
              </a:rPr>
              <a:t>si estende anche al revisore legale </a:t>
            </a:r>
            <a:r>
              <a:rPr lang="it-IT" altLang="it-IT" dirty="0">
                <a:solidFill>
                  <a:srgbClr val="000000"/>
                </a:solidFill>
              </a:rPr>
              <a:t>e </a:t>
            </a:r>
            <a:r>
              <a:rPr lang="it-IT" altLang="it-IT" i="1" dirty="0">
                <a:solidFill>
                  <a:srgbClr val="000000"/>
                </a:solidFill>
              </a:rPr>
              <a:t>si prevede, al </a:t>
            </a:r>
            <a:r>
              <a:rPr lang="it-IT" altLang="it-IT" i="1" dirty="0">
                <a:solidFill>
                  <a:srgbClr val="C00000"/>
                </a:solidFill>
              </a:rPr>
              <a:t>nuovo comma 2</a:t>
            </a:r>
            <a:r>
              <a:rPr lang="it-IT" altLang="it-IT" i="1" dirty="0">
                <a:solidFill>
                  <a:srgbClr val="000000"/>
                </a:solidFill>
              </a:rPr>
              <a:t>, che la stessa possa considerarsi </a:t>
            </a:r>
            <a:r>
              <a:rPr lang="it-IT" altLang="it-IT" i="1" dirty="0">
                <a:solidFill>
                  <a:srgbClr val="000000"/>
                </a:solidFill>
                <a:highlight>
                  <a:srgbClr val="AAFCB8"/>
                </a:highlight>
              </a:rPr>
              <a:t>tempestiva</a:t>
            </a:r>
            <a:r>
              <a:rPr lang="it-IT" altLang="it-IT" i="1" dirty="0">
                <a:solidFill>
                  <a:srgbClr val="000000"/>
                </a:solidFill>
              </a:rPr>
              <a:t> “… se interviene nel termine di 60 giorni dalla conoscenza delle condizioni di cui all’art. 2, comma 1, lettera a), da parte dell’organo di controllo o di revisione</a:t>
            </a:r>
            <a:r>
              <a:rPr lang="it-IT" altLang="it-IT" dirty="0">
                <a:solidFill>
                  <a:srgbClr val="000000"/>
                </a:solidFill>
              </a:rPr>
              <a:t>”);</a:t>
            </a:r>
          </a:p>
          <a:p>
            <a:pPr marL="285750" indent="-285750">
              <a:buClr>
                <a:srgbClr val="00B050"/>
              </a:buClr>
              <a:buSzPct val="100000"/>
              <a:buFont typeface="Wingdings" panose="05000000000000000000" pitchFamily="2" charset="2"/>
              <a:buChar char="Ø"/>
              <a:defRPr/>
            </a:pPr>
            <a:r>
              <a:rPr lang="it-IT" altLang="it-IT" dirty="0">
                <a:solidFill>
                  <a:srgbClr val="000000"/>
                </a:solidFill>
              </a:rPr>
              <a:t>assumono un diverso peso gli indicatori di cui all’</a:t>
            </a:r>
            <a:r>
              <a:rPr lang="it-IT" altLang="it-IT" dirty="0">
                <a:solidFill>
                  <a:srgbClr val="C00000"/>
                </a:solidFill>
              </a:rPr>
              <a:t>art. 3 comma 4</a:t>
            </a:r>
            <a:r>
              <a:rPr lang="it-IT" altLang="it-IT" dirty="0">
                <a:solidFill>
                  <a:srgbClr val="000000"/>
                </a:solidFill>
              </a:rPr>
              <a:t>, che, a modifica del comma stesso, vengono definiti segnali che «</a:t>
            </a:r>
            <a:r>
              <a:rPr lang="it-IT" altLang="it-IT" i="1" dirty="0">
                <a:solidFill>
                  <a:srgbClr val="000000"/>
                </a:solidFill>
              </a:rPr>
              <a:t>anche prima dell'emersione della crisi o dell'insolvenza</a:t>
            </a:r>
            <a:r>
              <a:rPr lang="it-IT" altLang="it-IT" i="1" dirty="0">
                <a:solidFill>
                  <a:srgbClr val="000000"/>
                </a:solidFill>
                <a:highlight>
                  <a:srgbClr val="AAFCB8"/>
                </a:highlight>
              </a:rPr>
              <a:t>, agevolano</a:t>
            </a:r>
            <a:r>
              <a:rPr lang="it-IT" altLang="it-IT" dirty="0">
                <a:solidFill>
                  <a:srgbClr val="000000"/>
                </a:solidFill>
              </a:rPr>
              <a:t>» la previsione della crisi ai sensi dell’art. 3 comma 3, ovvero la verifica degli equilibri finanziari (comma 3 lett. a) e la sostenibilità del debito (comma 3 lett. b).</a:t>
            </a:r>
          </a:p>
        </p:txBody>
      </p:sp>
      <p:sp>
        <p:nvSpPr>
          <p:cNvPr id="2" name="Segnaposto contenuto 4">
            <a:extLst>
              <a:ext uri="{FF2B5EF4-FFF2-40B4-BE49-F238E27FC236}">
                <a16:creationId xmlns:a16="http://schemas.microsoft.com/office/drawing/2014/main" id="{8FB8E628-DAA5-ACFA-2B61-6CE1C26270EE}"/>
              </a:ext>
            </a:extLst>
          </p:cNvPr>
          <p:cNvSpPr txBox="1">
            <a:spLocks noChangeArrowheads="1"/>
          </p:cNvSpPr>
          <p:nvPr/>
        </p:nvSpPr>
        <p:spPr bwMode="auto">
          <a:xfrm>
            <a:off x="396081" y="4149080"/>
            <a:ext cx="8351838" cy="1800200"/>
          </a:xfrm>
          <a:prstGeom prst="rect">
            <a:avLst/>
          </a:prstGeom>
          <a:noFill/>
          <a:ln>
            <a:solidFill>
              <a:srgbClr val="00B05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dirty="0">
                <a:solidFill>
                  <a:srgbClr val="000000"/>
                </a:solidFill>
              </a:rPr>
              <a:t>Con il Correttivo-ter vengono meglio definitivi gli obblighi e i meccanismi di segnalazione da parte dell’organo di controllo e del soggetto incaricato della revisione legale, nonché quelli di segnalazione in capo alle banche e ai </a:t>
            </a:r>
            <a:r>
              <a:rPr lang="it-IT" altLang="it-IT" dirty="0" err="1">
                <a:solidFill>
                  <a:srgbClr val="000000"/>
                </a:solidFill>
              </a:rPr>
              <a:t>creditorori</a:t>
            </a:r>
            <a:r>
              <a:rPr lang="it-IT" altLang="it-IT" dirty="0">
                <a:solidFill>
                  <a:srgbClr val="000000"/>
                </a:solidFill>
              </a:rPr>
              <a:t> pubblici qualificati, rimarcando l’importanza che il sistema dei controlli e dello </a:t>
            </a:r>
            <a:r>
              <a:rPr lang="it-IT" altLang="it-IT" i="1" dirty="0">
                <a:solidFill>
                  <a:srgbClr val="000000"/>
                </a:solidFill>
              </a:rPr>
              <a:t>stakeholder </a:t>
            </a:r>
            <a:r>
              <a:rPr lang="it-IT" altLang="it-IT" i="1" dirty="0" err="1">
                <a:solidFill>
                  <a:srgbClr val="000000"/>
                </a:solidFill>
              </a:rPr>
              <a:t>dialogue</a:t>
            </a:r>
            <a:r>
              <a:rPr lang="it-IT" altLang="it-IT" dirty="0">
                <a:solidFill>
                  <a:srgbClr val="000000"/>
                </a:solidFill>
              </a:rPr>
              <a:t>, attraverso la rilevazione tempestiva dei segnali della crisi, rappresenti un presidio adeguato, in ottica di sostenibilità aziendale, della </a:t>
            </a:r>
            <a:r>
              <a:rPr lang="it-IT" altLang="it-IT" i="1" dirty="0">
                <a:solidFill>
                  <a:srgbClr val="000000"/>
                </a:solidFill>
              </a:rPr>
              <a:t>business </a:t>
            </a:r>
            <a:r>
              <a:rPr lang="it-IT" altLang="it-IT" i="1" dirty="0" err="1">
                <a:solidFill>
                  <a:srgbClr val="000000"/>
                </a:solidFill>
              </a:rPr>
              <a:t>continuity</a:t>
            </a:r>
            <a:r>
              <a:rPr lang="it-IT" altLang="it-IT" dirty="0">
                <a:solidFill>
                  <a:srgbClr val="000000"/>
                </a:solidFill>
              </a:rPr>
              <a:t>.</a:t>
            </a:r>
          </a:p>
        </p:txBody>
      </p:sp>
    </p:spTree>
    <p:extLst>
      <p:ext uri="{BB962C8B-B14F-4D97-AF65-F5344CB8AC3E}">
        <p14:creationId xmlns:p14="http://schemas.microsoft.com/office/powerpoint/2010/main" val="120633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46AB2-CC1A-E0D5-067D-B8ABEACC91A2}"/>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D68C9557-D204-68CA-A52D-F53FAC9EA60D}"/>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Agenda</a:t>
            </a:r>
          </a:p>
        </p:txBody>
      </p:sp>
      <p:graphicFrame>
        <p:nvGraphicFramePr>
          <p:cNvPr id="5" name="Segnaposto contenuto 4">
            <a:extLst>
              <a:ext uri="{FF2B5EF4-FFF2-40B4-BE49-F238E27FC236}">
                <a16:creationId xmlns:a16="http://schemas.microsoft.com/office/drawing/2014/main" id="{FA6DC79C-2F10-7210-6F03-511024E334E4}"/>
              </a:ext>
            </a:extLst>
          </p:cNvPr>
          <p:cNvGraphicFramePr>
            <a:graphicFrameLocks/>
          </p:cNvGraphicFramePr>
          <p:nvPr>
            <p:extLst>
              <p:ext uri="{D42A27DB-BD31-4B8C-83A1-F6EECF244321}">
                <p14:modId xmlns:p14="http://schemas.microsoft.com/office/powerpoint/2010/main" val="1507601585"/>
              </p:ext>
            </p:extLst>
          </p:nvPr>
        </p:nvGraphicFramePr>
        <p:xfrm>
          <a:off x="620266" y="1277144"/>
          <a:ext cx="626437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7726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B3090-273B-206D-AD92-A95B9C261E30}"/>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51CDD09F-7E02-C9AD-35EA-3DFCB429A5DD}"/>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Il dovere di diligenza lungo la catena del valore</a:t>
            </a:r>
          </a:p>
        </p:txBody>
      </p:sp>
      <p:sp>
        <p:nvSpPr>
          <p:cNvPr id="40964" name="Segnaposto contenuto 4">
            <a:extLst>
              <a:ext uri="{FF2B5EF4-FFF2-40B4-BE49-F238E27FC236}">
                <a16:creationId xmlns:a16="http://schemas.microsoft.com/office/drawing/2014/main" id="{5C214B01-994A-60B4-FC10-2E9413C9A768}"/>
              </a:ext>
            </a:extLst>
          </p:cNvPr>
          <p:cNvSpPr txBox="1">
            <a:spLocks noChangeArrowheads="1"/>
          </p:cNvSpPr>
          <p:nvPr/>
        </p:nvSpPr>
        <p:spPr bwMode="auto">
          <a:xfrm>
            <a:off x="396875" y="1127125"/>
            <a:ext cx="8351838" cy="717699"/>
          </a:xfrm>
          <a:prstGeom prst="rect">
            <a:avLst/>
          </a:prstGeom>
          <a:no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nSpc>
                <a:spcPts val="1300"/>
              </a:lnSpc>
              <a:spcBef>
                <a:spcPct val="0"/>
              </a:spcBef>
              <a:buClr>
                <a:srgbClr val="00B050"/>
              </a:buClr>
              <a:buSzPct val="100000"/>
              <a:buNone/>
              <a:defRPr/>
            </a:pPr>
            <a:r>
              <a:rPr lang="it-IT" sz="1400" dirty="0">
                <a:solidFill>
                  <a:srgbClr val="000000"/>
                </a:solidFill>
                <a:ea typeface="Verdana" panose="020B0604030504040204" pitchFamily="34" charset="0"/>
              </a:rPr>
              <a:t>La «buona governance», oltre che con l’istituzione di adeguati assetti che incorpora in ottica sistemica del controllo interro la gestione dei rischi ESG fisici e di transizione, si esplica con il dovere di diligenza ambientale lungo la catena di fornitura (</a:t>
            </a:r>
            <a:r>
              <a:rPr lang="it-IT" sz="1400" i="1" dirty="0" err="1">
                <a:solidFill>
                  <a:srgbClr val="000000"/>
                </a:solidFill>
                <a:ea typeface="Verdana" panose="020B0604030504040204" pitchFamily="34" charset="0"/>
              </a:rPr>
              <a:t>value</a:t>
            </a:r>
            <a:r>
              <a:rPr lang="it-IT" sz="1400" i="1" dirty="0">
                <a:solidFill>
                  <a:srgbClr val="000000"/>
                </a:solidFill>
                <a:ea typeface="Verdana" panose="020B0604030504040204" pitchFamily="34" charset="0"/>
              </a:rPr>
              <a:t> chain</a:t>
            </a:r>
            <a:r>
              <a:rPr lang="it-IT" sz="1400" dirty="0">
                <a:solidFill>
                  <a:srgbClr val="000000"/>
                </a:solidFill>
                <a:ea typeface="Verdana" panose="020B0604030504040204" pitchFamily="34" charset="0"/>
              </a:rPr>
              <a:t>).</a:t>
            </a:r>
          </a:p>
          <a:p>
            <a:pPr>
              <a:lnSpc>
                <a:spcPts val="1300"/>
              </a:lnSpc>
              <a:spcAft>
                <a:spcPts val="700"/>
              </a:spcAft>
              <a:buNone/>
            </a:pPr>
            <a:endParaRPr lang="it-IT" sz="1400" dirty="0">
              <a:solidFill>
                <a:srgbClr val="000000"/>
              </a:solidFill>
            </a:endParaRPr>
          </a:p>
          <a:p>
            <a:pPr>
              <a:lnSpc>
                <a:spcPts val="1300"/>
              </a:lnSpc>
              <a:spcAft>
                <a:spcPts val="700"/>
              </a:spcAft>
              <a:buNone/>
            </a:pPr>
            <a:endParaRPr lang="it-IT" altLang="it-IT" sz="1400" dirty="0">
              <a:solidFill>
                <a:srgbClr val="000000"/>
              </a:solidFill>
            </a:endParaRPr>
          </a:p>
          <a:p>
            <a:pPr>
              <a:buClr>
                <a:srgbClr val="00B050"/>
              </a:buClr>
              <a:buSzPct val="100000"/>
              <a:defRPr/>
            </a:pPr>
            <a:endParaRPr lang="it-IT" altLang="it-IT" sz="1400" dirty="0">
              <a:solidFill>
                <a:srgbClr val="000000"/>
              </a:solidFill>
            </a:endParaRPr>
          </a:p>
        </p:txBody>
      </p:sp>
      <p:sp>
        <p:nvSpPr>
          <p:cNvPr id="4" name="Segnaposto contenuto 4">
            <a:extLst>
              <a:ext uri="{FF2B5EF4-FFF2-40B4-BE49-F238E27FC236}">
                <a16:creationId xmlns:a16="http://schemas.microsoft.com/office/drawing/2014/main" id="{940C308F-23EF-CC13-D73A-AADF2374C463}"/>
              </a:ext>
            </a:extLst>
          </p:cNvPr>
          <p:cNvSpPr txBox="1">
            <a:spLocks noChangeArrowheads="1"/>
          </p:cNvSpPr>
          <p:nvPr/>
        </p:nvSpPr>
        <p:spPr bwMode="auto">
          <a:xfrm>
            <a:off x="396627" y="1871585"/>
            <a:ext cx="3959100" cy="2277495"/>
          </a:xfrm>
          <a:prstGeom prst="rect">
            <a:avLst/>
          </a:prstGeom>
          <a:solidFill>
            <a:schemeClr val="accent2">
              <a:lumMod val="20000"/>
              <a:lumOff val="80000"/>
            </a:schemeClr>
          </a:solidFill>
          <a:ln>
            <a:solidFill>
              <a:srgbClr val="00206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400" dirty="0">
                <a:solidFill>
                  <a:srgbClr val="000000"/>
                </a:solidFill>
              </a:rPr>
              <a:t>La CSDDD (Direttiva (UE) 2024/1760 del 13.6.2024), entrata in vigore il 25.7.2024, </a:t>
            </a:r>
            <a:r>
              <a:rPr lang="it-IT" altLang="it-IT" sz="1400" dirty="0">
                <a:solidFill>
                  <a:srgbClr val="000000"/>
                </a:solidFill>
                <a:highlight>
                  <a:srgbClr val="FFFF69"/>
                </a:highlight>
              </a:rPr>
              <a:t>il cui termine di recepimento slitterebbe di 1 anno al 28.7.2027 secondo Omnibus</a:t>
            </a:r>
            <a:r>
              <a:rPr lang="it-IT" altLang="it-IT" sz="1400" dirty="0">
                <a:solidFill>
                  <a:srgbClr val="000000"/>
                </a:solidFill>
              </a:rPr>
              <a:t>, è finalizzata a promuovere un comportamento </a:t>
            </a:r>
            <a:r>
              <a:rPr lang="it-IT" altLang="it-IT" sz="1400" b="1" dirty="0">
                <a:solidFill>
                  <a:srgbClr val="000000"/>
                </a:solidFill>
              </a:rPr>
              <a:t>sostenibile</a:t>
            </a:r>
            <a:r>
              <a:rPr lang="it-IT" altLang="it-IT" sz="1400" dirty="0">
                <a:solidFill>
                  <a:srgbClr val="000000"/>
                </a:solidFill>
              </a:rPr>
              <a:t> e </a:t>
            </a:r>
            <a:r>
              <a:rPr lang="it-IT" altLang="it-IT" sz="1400" b="1" dirty="0">
                <a:solidFill>
                  <a:srgbClr val="000000"/>
                </a:solidFill>
              </a:rPr>
              <a:t>responsabile </a:t>
            </a:r>
            <a:r>
              <a:rPr lang="it-IT" altLang="it-IT" sz="1400" dirty="0">
                <a:solidFill>
                  <a:srgbClr val="000000"/>
                </a:solidFill>
              </a:rPr>
              <a:t>da parte delle imprese nell’affrontare gli impatti negativi sui diritti umani e sull’ambiente lungo tutta la </a:t>
            </a:r>
            <a:r>
              <a:rPr lang="it-IT" altLang="it-IT" sz="1400" b="1" dirty="0">
                <a:solidFill>
                  <a:srgbClr val="000000"/>
                </a:solidFill>
              </a:rPr>
              <a:t>supply chain</a:t>
            </a:r>
            <a:r>
              <a:rPr lang="it-IT" altLang="it-IT" sz="1400" dirty="0">
                <a:solidFill>
                  <a:srgbClr val="000000"/>
                </a:solidFill>
              </a:rPr>
              <a:t>. </a:t>
            </a:r>
          </a:p>
        </p:txBody>
      </p:sp>
      <p:sp>
        <p:nvSpPr>
          <p:cNvPr id="5" name="Segnaposto contenuto 4">
            <a:extLst>
              <a:ext uri="{FF2B5EF4-FFF2-40B4-BE49-F238E27FC236}">
                <a16:creationId xmlns:a16="http://schemas.microsoft.com/office/drawing/2014/main" id="{61584FE0-E950-0CDC-5343-9B376027BD65}"/>
              </a:ext>
            </a:extLst>
          </p:cNvPr>
          <p:cNvSpPr txBox="1">
            <a:spLocks noChangeArrowheads="1"/>
          </p:cNvSpPr>
          <p:nvPr/>
        </p:nvSpPr>
        <p:spPr bwMode="auto">
          <a:xfrm>
            <a:off x="4763803" y="1839583"/>
            <a:ext cx="3960440" cy="2277495"/>
          </a:xfrm>
          <a:prstGeom prst="rect">
            <a:avLst/>
          </a:prstGeom>
          <a:solidFill>
            <a:schemeClr val="accent2">
              <a:lumMod val="20000"/>
              <a:lumOff val="80000"/>
            </a:schemeClr>
          </a:solidFill>
          <a:ln>
            <a:solidFill>
              <a:srgbClr val="002060"/>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400" dirty="0">
                <a:solidFill>
                  <a:srgbClr val="000000"/>
                </a:solidFill>
              </a:rPr>
              <a:t>Le imprese soggette dovranno predisporre un </a:t>
            </a:r>
            <a:r>
              <a:rPr lang="it-IT" altLang="it-IT" sz="1400" b="1" dirty="0">
                <a:solidFill>
                  <a:srgbClr val="000000"/>
                </a:solidFill>
              </a:rPr>
              <a:t>piano</a:t>
            </a:r>
            <a:r>
              <a:rPr lang="it-IT" altLang="it-IT" sz="1400" dirty="0">
                <a:solidFill>
                  <a:srgbClr val="000000"/>
                </a:solidFill>
              </a:rPr>
              <a:t> atto a garantire che il modello di business e la strategia aziendale perseguiti siano compatibili con la transizione a un'economia sostenibile e con la limitazione del riscaldamento globale a 1,5 ºC in conformità dell’Accordo di Parigi, nonché dare conto pubblicamente del dovere di diligenza.</a:t>
            </a:r>
          </a:p>
        </p:txBody>
      </p:sp>
      <p:sp>
        <p:nvSpPr>
          <p:cNvPr id="7" name="CasellaDiTesto 6">
            <a:extLst>
              <a:ext uri="{FF2B5EF4-FFF2-40B4-BE49-F238E27FC236}">
                <a16:creationId xmlns:a16="http://schemas.microsoft.com/office/drawing/2014/main" id="{B7763C1D-8C7E-442B-25A5-6DD80ED59DE6}"/>
              </a:ext>
            </a:extLst>
          </p:cNvPr>
          <p:cNvSpPr txBox="1"/>
          <p:nvPr/>
        </p:nvSpPr>
        <p:spPr>
          <a:xfrm>
            <a:off x="326073" y="4365104"/>
            <a:ext cx="8351838" cy="1600438"/>
          </a:xfrm>
          <a:prstGeom prst="rect">
            <a:avLst/>
          </a:prstGeom>
          <a:solidFill>
            <a:srgbClr val="AAFCB8"/>
          </a:solidFill>
          <a:ln>
            <a:solidFill>
              <a:srgbClr val="002060"/>
            </a:solidFill>
          </a:ln>
        </p:spPr>
        <p:txBody>
          <a:bodyPr wrap="square">
            <a:spAutoFit/>
          </a:bodyPr>
          <a:lstStyle/>
          <a:p>
            <a:pPr>
              <a:buClr>
                <a:srgbClr val="00B050"/>
              </a:buClr>
              <a:buSzPct val="100000"/>
              <a:defRPr/>
            </a:pPr>
            <a:r>
              <a:rPr lang="it-IT" altLang="it-IT" sz="1400" dirty="0">
                <a:solidFill>
                  <a:srgbClr val="000000"/>
                </a:solidFill>
                <a:latin typeface="Verdana" panose="020B0604030504040204" pitchFamily="34" charset="0"/>
                <a:ea typeface="Verdana" panose="020B0604030504040204" pitchFamily="34" charset="0"/>
              </a:rPr>
              <a:t>La CSDDD ci porta nell’ambito della filiera, richiedendo alle imprese in scope (ma lo considererei un obbligo sul piano etico di tutte le altre) di ”preoccuparsi” dell’impatto dei rischi ESG, soprattutto S, a monte e a valle della specifica organizzazione.</a:t>
            </a:r>
          </a:p>
          <a:p>
            <a:pPr>
              <a:buClr>
                <a:srgbClr val="00B050"/>
              </a:buClr>
              <a:buSzPct val="100000"/>
              <a:defRPr/>
            </a:pPr>
            <a:r>
              <a:rPr lang="it-IT" sz="1400" dirty="0">
                <a:solidFill>
                  <a:srgbClr val="000000"/>
                </a:solidFill>
                <a:latin typeface="Verdana" panose="020B0604030504040204" pitchFamily="34" charset="0"/>
                <a:ea typeface="Verdana" panose="020B0604030504040204" pitchFamily="34" charset="0"/>
              </a:rPr>
              <a:t>Il dovere di diligenza, pertanto, più che a motivi di compliance (la CS3D si applica solo alle imprese di grandi dimensioni  - i.e. a regime &gt; 1000 dipendenti e 450 mio di fatturato netto globale - </a:t>
            </a:r>
            <a:r>
              <a:rPr lang="it-IT" sz="1400" dirty="0">
                <a:solidFill>
                  <a:srgbClr val="000000"/>
                </a:solidFill>
                <a:highlight>
                  <a:srgbClr val="FFFF66"/>
                </a:highlight>
                <a:latin typeface="Verdana" panose="020B0604030504040204" pitchFamily="34" charset="0"/>
                <a:ea typeface="Verdana" panose="020B0604030504040204" pitchFamily="34" charset="0"/>
              </a:rPr>
              <a:t>e con le semplificazioni Omnibus</a:t>
            </a:r>
            <a:r>
              <a:rPr lang="it-IT" sz="1400" dirty="0">
                <a:solidFill>
                  <a:srgbClr val="000000"/>
                </a:solidFill>
                <a:latin typeface="Verdana" panose="020B0604030504040204" pitchFamily="34" charset="0"/>
                <a:ea typeface="Verdana" panose="020B0604030504040204" pitchFamily="34" charset="0"/>
              </a:rPr>
              <a:t>), dipende primariamente da motivazioni etiche riconducibili alla responsabilità sociale delle imprese (CSR).</a:t>
            </a:r>
          </a:p>
        </p:txBody>
      </p:sp>
    </p:spTree>
    <p:extLst>
      <p:ext uri="{BB962C8B-B14F-4D97-AF65-F5344CB8AC3E}">
        <p14:creationId xmlns:p14="http://schemas.microsoft.com/office/powerpoint/2010/main" val="233414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DD578-C2D6-0D80-078B-9F3D2E9F76BC}"/>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214853B4-D513-8F64-539A-A346422C5A5E}"/>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Dovere di diligenza e gestione responsabile</a:t>
            </a:r>
          </a:p>
        </p:txBody>
      </p:sp>
      <p:pic>
        <p:nvPicPr>
          <p:cNvPr id="7" name="Immagine 6">
            <a:extLst>
              <a:ext uri="{FF2B5EF4-FFF2-40B4-BE49-F238E27FC236}">
                <a16:creationId xmlns:a16="http://schemas.microsoft.com/office/drawing/2014/main" id="{829E6878-5BED-7F05-8F54-95DA4AA01056}"/>
              </a:ext>
            </a:extLst>
          </p:cNvPr>
          <p:cNvPicPr>
            <a:picLocks noChangeAspect="1"/>
          </p:cNvPicPr>
          <p:nvPr/>
        </p:nvPicPr>
        <p:blipFill>
          <a:blip r:embed="rId3"/>
          <a:stretch>
            <a:fillRect/>
          </a:stretch>
        </p:blipFill>
        <p:spPr>
          <a:xfrm>
            <a:off x="381975" y="1085427"/>
            <a:ext cx="3489307" cy="5003764"/>
          </a:xfrm>
          <a:prstGeom prst="rect">
            <a:avLst/>
          </a:prstGeom>
        </p:spPr>
      </p:pic>
      <p:pic>
        <p:nvPicPr>
          <p:cNvPr id="4" name="Immagine 3">
            <a:extLst>
              <a:ext uri="{FF2B5EF4-FFF2-40B4-BE49-F238E27FC236}">
                <a16:creationId xmlns:a16="http://schemas.microsoft.com/office/drawing/2014/main" id="{9EAEB131-55CC-4BCB-7144-582DFFCC154B}"/>
              </a:ext>
            </a:extLst>
          </p:cNvPr>
          <p:cNvPicPr>
            <a:picLocks noChangeAspect="1"/>
          </p:cNvPicPr>
          <p:nvPr/>
        </p:nvPicPr>
        <p:blipFill>
          <a:blip r:embed="rId4"/>
          <a:stretch>
            <a:fillRect/>
          </a:stretch>
        </p:blipFill>
        <p:spPr>
          <a:xfrm>
            <a:off x="4067944" y="1204402"/>
            <a:ext cx="4340177" cy="3063654"/>
          </a:xfrm>
          <a:prstGeom prst="rect">
            <a:avLst/>
          </a:prstGeom>
          <a:ln>
            <a:solidFill>
              <a:schemeClr val="tx2">
                <a:lumMod val="75000"/>
              </a:schemeClr>
            </a:solidFill>
          </a:ln>
        </p:spPr>
      </p:pic>
      <p:pic>
        <p:nvPicPr>
          <p:cNvPr id="5" name="Immagine 4">
            <a:extLst>
              <a:ext uri="{FF2B5EF4-FFF2-40B4-BE49-F238E27FC236}">
                <a16:creationId xmlns:a16="http://schemas.microsoft.com/office/drawing/2014/main" id="{B574A9E4-D298-43DB-E672-9541D58B349F}"/>
              </a:ext>
            </a:extLst>
          </p:cNvPr>
          <p:cNvPicPr>
            <a:picLocks noChangeAspect="1"/>
          </p:cNvPicPr>
          <p:nvPr/>
        </p:nvPicPr>
        <p:blipFill>
          <a:blip r:embed="rId5"/>
          <a:stretch>
            <a:fillRect/>
          </a:stretch>
        </p:blipFill>
        <p:spPr>
          <a:xfrm>
            <a:off x="3948357" y="4458918"/>
            <a:ext cx="3024336" cy="1559920"/>
          </a:xfrm>
          <a:prstGeom prst="rect">
            <a:avLst/>
          </a:prstGeom>
          <a:solidFill>
            <a:schemeClr val="tx2">
              <a:lumMod val="75000"/>
            </a:schemeClr>
          </a:solidFill>
          <a:ln>
            <a:solidFill>
              <a:schemeClr val="tx2">
                <a:lumMod val="75000"/>
              </a:schemeClr>
            </a:solidFill>
          </a:ln>
        </p:spPr>
      </p:pic>
      <p:pic>
        <p:nvPicPr>
          <p:cNvPr id="8" name="Picture 2" descr="Untitled">
            <a:extLst>
              <a:ext uri="{FF2B5EF4-FFF2-40B4-BE49-F238E27FC236}">
                <a16:creationId xmlns:a16="http://schemas.microsoft.com/office/drawing/2014/main" id="{70BB10E0-817D-9682-C1F8-F3CD339A0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9826" y="4115303"/>
            <a:ext cx="1143724" cy="1143724"/>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F476F9A0-05AA-413F-B8B9-C69D3DE7E8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6702" y="5442774"/>
            <a:ext cx="2049971" cy="1152128"/>
          </a:xfrm>
          <a:prstGeom prst="rect">
            <a:avLst/>
          </a:prstGeom>
        </p:spPr>
      </p:pic>
      <p:sp>
        <p:nvSpPr>
          <p:cNvPr id="15" name="CasellaDiTesto 14">
            <a:extLst>
              <a:ext uri="{FF2B5EF4-FFF2-40B4-BE49-F238E27FC236}">
                <a16:creationId xmlns:a16="http://schemas.microsoft.com/office/drawing/2014/main" id="{124382FE-3C93-597F-9A22-5ED8B60F7952}"/>
              </a:ext>
            </a:extLst>
          </p:cNvPr>
          <p:cNvSpPr txBox="1"/>
          <p:nvPr/>
        </p:nvSpPr>
        <p:spPr>
          <a:xfrm>
            <a:off x="3885196" y="6063099"/>
            <a:ext cx="2157963" cy="246221"/>
          </a:xfrm>
          <a:prstGeom prst="rect">
            <a:avLst/>
          </a:prstGeom>
          <a:noFill/>
        </p:spPr>
        <p:txBody>
          <a:bodyPr wrap="none" rtlCol="0">
            <a:spAutoFit/>
          </a:bodyPr>
          <a:lstStyle/>
          <a:p>
            <a:r>
              <a:rPr lang="it-IT" sz="1000" dirty="0">
                <a:solidFill>
                  <a:srgbClr val="000000"/>
                </a:solidFill>
              </a:rPr>
              <a:t>Fonte: https://mneguidelines.oecd.org</a:t>
            </a:r>
          </a:p>
        </p:txBody>
      </p:sp>
      <p:sp>
        <p:nvSpPr>
          <p:cNvPr id="16" name="Rettangolo 15">
            <a:extLst>
              <a:ext uri="{FF2B5EF4-FFF2-40B4-BE49-F238E27FC236}">
                <a16:creationId xmlns:a16="http://schemas.microsoft.com/office/drawing/2014/main" id="{12FF54E2-4311-E436-207C-6908E9EB40CE}"/>
              </a:ext>
            </a:extLst>
          </p:cNvPr>
          <p:cNvSpPr/>
          <p:nvPr/>
        </p:nvSpPr>
        <p:spPr>
          <a:xfrm>
            <a:off x="6979834" y="5653598"/>
            <a:ext cx="688010" cy="276999"/>
          </a:xfrm>
          <a:prstGeom prst="rect">
            <a:avLst/>
          </a:prstGeom>
          <a:noFill/>
        </p:spPr>
        <p:txBody>
          <a:bodyPr wrap="none" lIns="91440" tIns="45720" rIns="91440" bIns="45720">
            <a:spAutoFit/>
          </a:bodyPr>
          <a:lstStyle/>
          <a:p>
            <a:pPr algn="ctr"/>
            <a:r>
              <a:rPr lang="it-IT" sz="1200" b="1" dirty="0">
                <a:ln w="0"/>
                <a:solidFill>
                  <a:srgbClr val="FFFF00"/>
                </a:solidFill>
                <a:effectLst>
                  <a:outerShdw blurRad="38100" dist="19050" dir="2700000" algn="tl" rotWithShape="0">
                    <a:schemeClr val="dk1">
                      <a:alpha val="40000"/>
                    </a:schemeClr>
                  </a:outerShdw>
                </a:effectLst>
              </a:rPr>
              <a:t>Agenda</a:t>
            </a:r>
            <a:endParaRPr lang="it-IT" sz="1200" b="1" cap="none" spc="0" dirty="0">
              <a:ln w="0"/>
              <a:solidFill>
                <a:srgbClr val="FFFF00"/>
              </a:solidFill>
              <a:effectLst>
                <a:outerShdw blurRad="38100" dist="19050" dir="2700000" algn="tl" rotWithShape="0">
                  <a:schemeClr val="dk1">
                    <a:alpha val="40000"/>
                  </a:schemeClr>
                </a:outerShdw>
              </a:effectLst>
            </a:endParaRPr>
          </a:p>
        </p:txBody>
      </p:sp>
      <p:sp>
        <p:nvSpPr>
          <p:cNvPr id="17" name="Rettangolo 16">
            <a:extLst>
              <a:ext uri="{FF2B5EF4-FFF2-40B4-BE49-F238E27FC236}">
                <a16:creationId xmlns:a16="http://schemas.microsoft.com/office/drawing/2014/main" id="{0C275465-100B-CBE5-78E2-BF4673A7A782}"/>
              </a:ext>
            </a:extLst>
          </p:cNvPr>
          <p:cNvSpPr/>
          <p:nvPr/>
        </p:nvSpPr>
        <p:spPr>
          <a:xfrm>
            <a:off x="8408121" y="5812192"/>
            <a:ext cx="492443" cy="276999"/>
          </a:xfrm>
          <a:prstGeom prst="rect">
            <a:avLst/>
          </a:prstGeom>
          <a:noFill/>
        </p:spPr>
        <p:txBody>
          <a:bodyPr wrap="none" lIns="91440" tIns="45720" rIns="91440" bIns="45720">
            <a:spAutoFit/>
          </a:bodyPr>
          <a:lstStyle/>
          <a:p>
            <a:pPr algn="ctr"/>
            <a:r>
              <a:rPr lang="it-IT" sz="1200" b="1" dirty="0">
                <a:ln w="12700">
                  <a:solidFill>
                    <a:schemeClr val="accent3">
                      <a:lumMod val="50000"/>
                    </a:schemeClr>
                  </a:solidFill>
                  <a:prstDash val="solid"/>
                </a:ln>
                <a:solidFill>
                  <a:srgbClr val="FFFF00"/>
                </a:solidFill>
                <a:effectLst>
                  <a:innerShdw blurRad="177800">
                    <a:schemeClr val="accent3">
                      <a:lumMod val="50000"/>
                    </a:schemeClr>
                  </a:innerShdw>
                </a:effectLst>
              </a:rPr>
              <a:t>2030</a:t>
            </a:r>
          </a:p>
        </p:txBody>
      </p:sp>
    </p:spTree>
    <p:extLst>
      <p:ext uri="{BB962C8B-B14F-4D97-AF65-F5344CB8AC3E}">
        <p14:creationId xmlns:p14="http://schemas.microsoft.com/office/powerpoint/2010/main" val="38026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46D38AB-71DF-413F-AB63-FDFFE2B259D7}"/>
              </a:ext>
            </a:extLst>
          </p:cNvPr>
          <p:cNvSpPr>
            <a:spLocks noGrp="1" noChangeArrowheads="1"/>
          </p:cNvSpPr>
          <p:nvPr>
            <p:ph type="title" idx="4294967295"/>
          </p:nvPr>
        </p:nvSpPr>
        <p:spPr>
          <a:xfrm>
            <a:off x="412882" y="194236"/>
            <a:ext cx="8353425" cy="792162"/>
          </a:xfrm>
        </p:spPr>
        <p:txBody>
          <a:bodyPr/>
          <a:lstStyle/>
          <a:p>
            <a:pPr algn="ctr" eaLnBrk="1" hangingPunct="1"/>
            <a:r>
              <a:rPr lang="it-IT" altLang="it-IT" sz="2400" b="0" dirty="0">
                <a:solidFill>
                  <a:srgbClr val="FF6600"/>
                </a:solidFill>
              </a:rPr>
              <a:t>Fil rouge normativo ultimo decennio</a:t>
            </a:r>
          </a:p>
        </p:txBody>
      </p:sp>
      <p:cxnSp>
        <p:nvCxnSpPr>
          <p:cNvPr id="9" name="Connettore diritto 8">
            <a:extLst>
              <a:ext uri="{FF2B5EF4-FFF2-40B4-BE49-F238E27FC236}">
                <a16:creationId xmlns:a16="http://schemas.microsoft.com/office/drawing/2014/main" id="{53F83A2D-3AFA-4775-A7EE-618C1873900B}"/>
              </a:ext>
            </a:extLst>
          </p:cNvPr>
          <p:cNvCxnSpPr>
            <a:cxnSpLocks/>
          </p:cNvCxnSpPr>
          <p:nvPr/>
        </p:nvCxnSpPr>
        <p:spPr>
          <a:xfrm>
            <a:off x="3462529" y="7546408"/>
            <a:ext cx="1236682" cy="5313"/>
          </a:xfrm>
          <a:prstGeom prst="line">
            <a:avLst/>
          </a:prstGeom>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E1F707F6-1954-4D1A-A7E2-03D2E9A5DFD9}"/>
              </a:ext>
            </a:extLst>
          </p:cNvPr>
          <p:cNvSpPr>
            <a:spLocks noChangeArrowheads="1"/>
          </p:cNvSpPr>
          <p:nvPr/>
        </p:nvSpPr>
        <p:spPr bwMode="auto">
          <a:xfrm>
            <a:off x="503764" y="1189776"/>
            <a:ext cx="7956668" cy="4678204"/>
          </a:xfrm>
          <a:prstGeom prst="rect">
            <a:avLst/>
          </a:prstGeom>
          <a:noFill/>
          <a:ln>
            <a:no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200"/>
              </a:spcBef>
              <a:defRPr/>
            </a:pPr>
            <a:r>
              <a:rPr lang="it-IT" dirty="0">
                <a:latin typeface="Times New Roman" panose="02020603050405020304" pitchFamily="18" charset="0"/>
                <a:ea typeface="Times New Roman" panose="02020603050405020304" pitchFamily="18" charset="0"/>
              </a:rPr>
              <a:t>                                                                   </a:t>
            </a:r>
            <a:r>
              <a:rPr lang="it-IT" b="1" dirty="0">
                <a:latin typeface="Times New Roman" panose="02020603050405020304" pitchFamily="18" charset="0"/>
                <a:ea typeface="Times New Roman" panose="02020603050405020304" pitchFamily="18" charset="0"/>
              </a:rPr>
              <a:t>Accounting Directive (2013)</a:t>
            </a:r>
          </a:p>
          <a:p>
            <a:pPr algn="ctr">
              <a:spcBef>
                <a:spcPts val="1200"/>
              </a:spcBef>
              <a:defRPr/>
            </a:pPr>
            <a:r>
              <a:rPr lang="it-IT" b="1" dirty="0">
                <a:latin typeface="Times New Roman" panose="02020603050405020304" pitchFamily="18" charset="0"/>
                <a:ea typeface="Times New Roman" panose="02020603050405020304" pitchFamily="18" charset="0"/>
              </a:rPr>
              <a:t>                                                                                                  NFRD (2014)</a:t>
            </a:r>
          </a:p>
          <a:p>
            <a:pPr>
              <a:spcBef>
                <a:spcPts val="1200"/>
              </a:spcBef>
              <a:defRPr/>
            </a:pPr>
            <a:r>
              <a:rPr lang="it-IT" b="1" dirty="0">
                <a:latin typeface="Times New Roman" panose="02020603050405020304" pitchFamily="18" charset="0"/>
                <a:ea typeface="Times New Roman" panose="02020603050405020304" pitchFamily="18" charset="0"/>
              </a:rPr>
              <a:t>Agenda 2030 </a:t>
            </a:r>
            <a:r>
              <a:rPr lang="it-IT" b="1" dirty="0">
                <a:latin typeface="Times New Roman" panose="02020603050405020304" pitchFamily="18" charset="0"/>
                <a:ea typeface="Times New Roman" panose="02020603050405020304" pitchFamily="18" charset="0"/>
                <a:sym typeface="Wingdings" panose="05000000000000000000" pitchFamily="2" charset="2"/>
              </a:rPr>
              <a:t> </a:t>
            </a:r>
            <a:r>
              <a:rPr lang="it-IT" b="1" dirty="0" err="1">
                <a:latin typeface="Times New Roman" panose="02020603050405020304" pitchFamily="18" charset="0"/>
                <a:ea typeface="Times New Roman" panose="02020603050405020304" pitchFamily="18" charset="0"/>
                <a:sym typeface="Wingdings" panose="05000000000000000000" pitchFamily="2" charset="2"/>
              </a:rPr>
              <a:t>SDGs</a:t>
            </a:r>
            <a:r>
              <a:rPr lang="it-IT" b="1" dirty="0">
                <a:latin typeface="Times New Roman" panose="02020603050405020304" pitchFamily="18" charset="0"/>
                <a:ea typeface="Times New Roman" panose="02020603050405020304" pitchFamily="18" charset="0"/>
                <a:sym typeface="Wingdings" panose="05000000000000000000" pitchFamily="2" charset="2"/>
              </a:rPr>
              <a:t> (2015)</a:t>
            </a:r>
            <a:endParaRPr lang="it-IT" b="1" dirty="0">
              <a:latin typeface="Times New Roman" panose="02020603050405020304" pitchFamily="18" charset="0"/>
              <a:ea typeface="Times New Roman" panose="02020603050405020304" pitchFamily="18" charset="0"/>
            </a:endParaRPr>
          </a:p>
          <a:p>
            <a:pPr eaLnBrk="1" hangingPunct="1">
              <a:spcBef>
                <a:spcPts val="1200"/>
              </a:spcBef>
              <a:defRPr/>
            </a:pPr>
            <a:r>
              <a:rPr lang="it-IT" b="1" dirty="0">
                <a:latin typeface="Times New Roman" panose="02020603050405020304" pitchFamily="18" charset="0"/>
                <a:ea typeface="Times New Roman" panose="02020603050405020304" pitchFamily="18" charset="0"/>
              </a:rPr>
              <a:t>Raccomandazioni TCFD (2017)</a:t>
            </a:r>
          </a:p>
          <a:p>
            <a:pPr algn="r" eaLnBrk="1" hangingPunct="1">
              <a:spcBef>
                <a:spcPts val="1200"/>
              </a:spcBef>
              <a:defRPr/>
            </a:pPr>
            <a:r>
              <a:rPr lang="it-IT" b="1" dirty="0">
                <a:latin typeface="Times New Roman" panose="02020603050405020304" pitchFamily="18" charset="0"/>
                <a:ea typeface="Times New Roman" panose="02020603050405020304" pitchFamily="18" charset="0"/>
              </a:rPr>
              <a:t>Piano EU finanza sostenibile (2018)</a:t>
            </a:r>
          </a:p>
          <a:p>
            <a:pPr algn="r" eaLnBrk="1" hangingPunct="1">
              <a:spcBef>
                <a:spcPts val="1200"/>
              </a:spcBef>
              <a:defRPr/>
            </a:pPr>
            <a:r>
              <a:rPr lang="it-IT" b="1" dirty="0">
                <a:latin typeface="Times New Roman" panose="02020603050405020304" pitchFamily="18" charset="0"/>
                <a:ea typeface="Times New Roman" panose="02020603050405020304" pitchFamily="18" charset="0"/>
              </a:rPr>
              <a:t>Green Deal (2019)</a:t>
            </a:r>
          </a:p>
          <a:p>
            <a:pPr algn="r" eaLnBrk="1" hangingPunct="1">
              <a:spcBef>
                <a:spcPts val="1200"/>
              </a:spcBef>
              <a:defRPr/>
            </a:pPr>
            <a:r>
              <a:rPr lang="it-IT" b="1" dirty="0">
                <a:latin typeface="Times New Roman" panose="02020603050405020304" pitchFamily="18" charset="0"/>
                <a:ea typeface="Times New Roman" panose="02020603050405020304" pitchFamily="18" charset="0"/>
              </a:rPr>
              <a:t>Reg. 2088 Disclosure (2019)</a:t>
            </a:r>
          </a:p>
          <a:p>
            <a:pPr algn="r" eaLnBrk="1" hangingPunct="1">
              <a:spcBef>
                <a:spcPts val="1200"/>
              </a:spcBef>
              <a:defRPr/>
            </a:pPr>
            <a:r>
              <a:rPr lang="it-IT" b="1" dirty="0">
                <a:latin typeface="Times New Roman" panose="02020603050405020304" pitchFamily="18" charset="0"/>
                <a:ea typeface="Times New Roman" panose="02020603050405020304" pitchFamily="18" charset="0"/>
              </a:rPr>
              <a:t>Reg. 852 Tassonomia (2020)</a:t>
            </a:r>
          </a:p>
          <a:p>
            <a:pPr algn="r">
              <a:spcBef>
                <a:spcPts val="1200"/>
              </a:spcBef>
              <a:defRPr/>
            </a:pPr>
            <a:r>
              <a:rPr lang="it-IT" b="1" dirty="0">
                <a:latin typeface="Times New Roman" panose="02020603050405020304" pitchFamily="18" charset="0"/>
                <a:ea typeface="Times New Roman" panose="02020603050405020304" pitchFamily="18" charset="0"/>
              </a:rPr>
              <a:t>CSRD (2022)</a:t>
            </a:r>
          </a:p>
          <a:p>
            <a:pPr eaLnBrk="1" hangingPunct="1">
              <a:spcBef>
                <a:spcPts val="1200"/>
              </a:spcBef>
              <a:tabLst>
                <a:tab pos="6718300" algn="r"/>
              </a:tabLst>
              <a:defRPr/>
            </a:pPr>
            <a:r>
              <a:rPr lang="it-IT" b="1" dirty="0">
                <a:latin typeface="Times New Roman" panose="02020603050405020304" pitchFamily="18" charset="0"/>
                <a:ea typeface="Times New Roman" panose="02020603050405020304" pitchFamily="18" charset="0"/>
              </a:rPr>
              <a:t>IFRS S1 - IFRS S2 (2023)	</a:t>
            </a:r>
          </a:p>
          <a:p>
            <a:pPr algn="ctr" eaLnBrk="1" hangingPunct="1">
              <a:spcBef>
                <a:spcPts val="1200"/>
              </a:spcBef>
              <a:tabLst>
                <a:tab pos="6718300" algn="r"/>
              </a:tabLst>
              <a:defRPr/>
            </a:pPr>
            <a:r>
              <a:rPr lang="it-IT" b="1" dirty="0">
                <a:latin typeface="Times New Roman" panose="02020603050405020304" pitchFamily="18" charset="0"/>
                <a:ea typeface="Times New Roman" panose="02020603050405020304" pitchFamily="18" charset="0"/>
              </a:rPr>
              <a:t>                                                                                                  </a:t>
            </a:r>
          </a:p>
        </p:txBody>
      </p:sp>
      <p:sp>
        <p:nvSpPr>
          <p:cNvPr id="2" name="Ovale 1">
            <a:extLst>
              <a:ext uri="{FF2B5EF4-FFF2-40B4-BE49-F238E27FC236}">
                <a16:creationId xmlns:a16="http://schemas.microsoft.com/office/drawing/2014/main" id="{3EC40E90-063D-4F77-2A4C-F484CAC5FA02}"/>
              </a:ext>
            </a:extLst>
          </p:cNvPr>
          <p:cNvSpPr/>
          <p:nvPr/>
        </p:nvSpPr>
        <p:spPr bwMode="auto">
          <a:xfrm>
            <a:off x="324695" y="763738"/>
            <a:ext cx="4680520" cy="5871602"/>
          </a:xfrm>
          <a:prstGeom prst="ellipse">
            <a:avLst/>
          </a:prstGeom>
          <a:no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sp>
        <p:nvSpPr>
          <p:cNvPr id="3" name="Rettangolo 2">
            <a:extLst>
              <a:ext uri="{FF2B5EF4-FFF2-40B4-BE49-F238E27FC236}">
                <a16:creationId xmlns:a16="http://schemas.microsoft.com/office/drawing/2014/main" id="{EA272A66-3F52-DD8A-F1E9-BFF54700E6B9}"/>
              </a:ext>
            </a:extLst>
          </p:cNvPr>
          <p:cNvSpPr/>
          <p:nvPr/>
        </p:nvSpPr>
        <p:spPr>
          <a:xfrm>
            <a:off x="1493536" y="1078373"/>
            <a:ext cx="2448106" cy="523220"/>
          </a:xfrm>
          <a:prstGeom prst="rect">
            <a:avLst/>
          </a:prstGeom>
          <a:noFill/>
        </p:spPr>
        <p:txBody>
          <a:bodyPr wrap="none" lIns="91440" tIns="45720" rIns="91440" bIns="45720">
            <a:spAutoFit/>
          </a:bodyPr>
          <a:lstStyle/>
          <a:p>
            <a:pPr algn="ctr"/>
            <a:r>
              <a:rPr lang="it-IT" sz="2800" b="1" dirty="0">
                <a:ln/>
                <a:solidFill>
                  <a:srgbClr val="00B050"/>
                </a:solidFill>
                <a:effectLst>
                  <a:outerShdw blurRad="38100" dist="19050" dir="2700000" algn="tl" rotWithShape="0">
                    <a:schemeClr val="dk1">
                      <a:lumMod val="50000"/>
                      <a:alpha val="40000"/>
                    </a:schemeClr>
                  </a:outerShdw>
                </a:effectLst>
                <a:ea typeface="Times New Roman" panose="02020603050405020304" pitchFamily="18" charset="0"/>
              </a:rPr>
              <a:t>g</a:t>
            </a:r>
            <a:r>
              <a:rPr lang="it-IT" sz="2800" b="1" cap="none" spc="0" dirty="0">
                <a:ln/>
                <a:solidFill>
                  <a:srgbClr val="00B050"/>
                </a:solidFill>
                <a:effectLst>
                  <a:outerShdw blurRad="38100" dist="19050" dir="2700000" algn="tl" rotWithShape="0">
                    <a:schemeClr val="dk1">
                      <a:lumMod val="50000"/>
                      <a:alpha val="40000"/>
                    </a:schemeClr>
                  </a:outerShdw>
                </a:effectLst>
                <a:ea typeface="Times New Roman" panose="02020603050405020304" pitchFamily="18" charset="0"/>
              </a:rPr>
              <a:t>lobal baseline</a:t>
            </a:r>
            <a:endParaRPr lang="it-IT" sz="2800" b="1" cap="none" spc="0" dirty="0">
              <a:ln/>
              <a:solidFill>
                <a:srgbClr val="00B050"/>
              </a:solidFill>
              <a:effectLst>
                <a:outerShdw blurRad="38100" dist="19050" dir="2700000" algn="tl" rotWithShape="0">
                  <a:schemeClr val="dk1">
                    <a:lumMod val="50000"/>
                    <a:alpha val="40000"/>
                  </a:schemeClr>
                </a:outerShdw>
              </a:effectLst>
            </a:endParaRPr>
          </a:p>
        </p:txBody>
      </p:sp>
      <p:sp>
        <p:nvSpPr>
          <p:cNvPr id="4" name="Ovale 3">
            <a:extLst>
              <a:ext uri="{FF2B5EF4-FFF2-40B4-BE49-F238E27FC236}">
                <a16:creationId xmlns:a16="http://schemas.microsoft.com/office/drawing/2014/main" id="{76BD595C-A32B-C88D-1C47-739E0C46FA88}"/>
              </a:ext>
            </a:extLst>
          </p:cNvPr>
          <p:cNvSpPr/>
          <p:nvPr/>
        </p:nvSpPr>
        <p:spPr bwMode="auto">
          <a:xfrm>
            <a:off x="4085787" y="763738"/>
            <a:ext cx="4680520" cy="5871602"/>
          </a:xfrm>
          <a:prstGeom prst="ellipse">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sp>
        <p:nvSpPr>
          <p:cNvPr id="5" name="Rettangolo 4">
            <a:extLst>
              <a:ext uri="{FF2B5EF4-FFF2-40B4-BE49-F238E27FC236}">
                <a16:creationId xmlns:a16="http://schemas.microsoft.com/office/drawing/2014/main" id="{8B797231-B633-6379-9D5F-82DF32CEB2BF}"/>
              </a:ext>
            </a:extLst>
          </p:cNvPr>
          <p:cNvSpPr/>
          <p:nvPr/>
        </p:nvSpPr>
        <p:spPr>
          <a:xfrm>
            <a:off x="5364088" y="5877272"/>
            <a:ext cx="2348720" cy="523220"/>
          </a:xfrm>
          <a:prstGeom prst="rect">
            <a:avLst/>
          </a:prstGeom>
          <a:noFill/>
        </p:spPr>
        <p:txBody>
          <a:bodyPr wrap="none" lIns="91440" tIns="45720" rIns="91440" bIns="45720">
            <a:spAutoFit/>
          </a:bodyPr>
          <a:lstStyle/>
          <a:p>
            <a:pPr algn="ctr"/>
            <a:r>
              <a:rPr lang="it-IT" sz="2800" b="1" dirty="0">
                <a:ln/>
                <a:solidFill>
                  <a:srgbClr val="C00000"/>
                </a:solidFill>
                <a:effectLst>
                  <a:outerShdw blurRad="38100" dist="19050" dir="2700000" algn="tl" rotWithShape="0">
                    <a:schemeClr val="dk1">
                      <a:lumMod val="50000"/>
                      <a:alpha val="40000"/>
                    </a:schemeClr>
                  </a:outerShdw>
                </a:effectLst>
                <a:ea typeface="Times New Roman" panose="02020603050405020304" pitchFamily="18" charset="0"/>
              </a:rPr>
              <a:t>normative EU</a:t>
            </a:r>
            <a:endParaRPr lang="it-IT" sz="2800" b="1" cap="none" spc="0" dirty="0">
              <a:ln/>
              <a:solidFill>
                <a:srgbClr val="C00000"/>
              </a:solidFill>
              <a:effectLst>
                <a:outerShdw blurRad="38100" dist="19050" dir="2700000" algn="tl" rotWithShape="0">
                  <a:schemeClr val="dk1">
                    <a:lumMod val="50000"/>
                    <a:alpha val="40000"/>
                  </a:schemeClr>
                </a:outerShdw>
              </a:effectLst>
            </a:endParaRPr>
          </a:p>
        </p:txBody>
      </p:sp>
      <p:sp>
        <p:nvSpPr>
          <p:cNvPr id="6" name="CasellaDiTesto 5">
            <a:extLst>
              <a:ext uri="{FF2B5EF4-FFF2-40B4-BE49-F238E27FC236}">
                <a16:creationId xmlns:a16="http://schemas.microsoft.com/office/drawing/2014/main" id="{62CE1E44-05FA-67D7-24A2-0D752CA94D99}"/>
              </a:ext>
            </a:extLst>
          </p:cNvPr>
          <p:cNvSpPr txBox="1"/>
          <p:nvPr/>
        </p:nvSpPr>
        <p:spPr>
          <a:xfrm>
            <a:off x="6633913" y="4983330"/>
            <a:ext cx="2185392" cy="369332"/>
          </a:xfrm>
          <a:prstGeom prst="rect">
            <a:avLst/>
          </a:prstGeom>
          <a:noFill/>
        </p:spPr>
        <p:txBody>
          <a:bodyPr wrap="square" rtlCol="0">
            <a:spAutoFit/>
          </a:bodyPr>
          <a:lstStyle/>
          <a:p>
            <a:r>
              <a:rPr lang="it-IT" sz="1800" b="1" dirty="0">
                <a:cs typeface="+mn-cs"/>
              </a:rPr>
              <a:t>ESRS (2023)</a:t>
            </a:r>
          </a:p>
        </p:txBody>
      </p:sp>
      <p:sp>
        <p:nvSpPr>
          <p:cNvPr id="8" name="CasellaDiTesto 7">
            <a:extLst>
              <a:ext uri="{FF2B5EF4-FFF2-40B4-BE49-F238E27FC236}">
                <a16:creationId xmlns:a16="http://schemas.microsoft.com/office/drawing/2014/main" id="{B2DAB0F0-526A-741F-3982-F6B7711B52E3}"/>
              </a:ext>
            </a:extLst>
          </p:cNvPr>
          <p:cNvSpPr txBox="1"/>
          <p:nvPr/>
        </p:nvSpPr>
        <p:spPr>
          <a:xfrm>
            <a:off x="503764" y="3059668"/>
            <a:ext cx="3060124" cy="646331"/>
          </a:xfrm>
          <a:prstGeom prst="rect">
            <a:avLst/>
          </a:prstGeom>
          <a:noFill/>
        </p:spPr>
        <p:txBody>
          <a:bodyPr wrap="square" rtlCol="0">
            <a:spAutoFit/>
          </a:bodyPr>
          <a:lstStyle/>
          <a:p>
            <a:r>
              <a:rPr lang="it-IT" sz="1800" b="1" dirty="0">
                <a:cs typeface="+mn-cs"/>
              </a:rPr>
              <a:t>Confluenza SASB e IR in VRF (2021)</a:t>
            </a:r>
          </a:p>
        </p:txBody>
      </p:sp>
      <p:sp>
        <p:nvSpPr>
          <p:cNvPr id="10" name="CasellaDiTesto 9">
            <a:extLst>
              <a:ext uri="{FF2B5EF4-FFF2-40B4-BE49-F238E27FC236}">
                <a16:creationId xmlns:a16="http://schemas.microsoft.com/office/drawing/2014/main" id="{0B8D801D-E890-9B57-7B99-1EEB12AB4CD0}"/>
              </a:ext>
            </a:extLst>
          </p:cNvPr>
          <p:cNvSpPr txBox="1"/>
          <p:nvPr/>
        </p:nvSpPr>
        <p:spPr>
          <a:xfrm>
            <a:off x="666123" y="3817402"/>
            <a:ext cx="3060124" cy="646331"/>
          </a:xfrm>
          <a:prstGeom prst="rect">
            <a:avLst/>
          </a:prstGeom>
          <a:noFill/>
        </p:spPr>
        <p:txBody>
          <a:bodyPr wrap="square" rtlCol="0">
            <a:spAutoFit/>
          </a:bodyPr>
          <a:lstStyle/>
          <a:p>
            <a:r>
              <a:rPr lang="it-IT" sz="1800" b="1" dirty="0">
                <a:cs typeface="+mn-cs"/>
              </a:rPr>
              <a:t>Confluenza VRF e CDSB in ISSB (COP 26 - 2022)</a:t>
            </a:r>
          </a:p>
        </p:txBody>
      </p:sp>
      <p:sp>
        <p:nvSpPr>
          <p:cNvPr id="11" name="CasellaDiTesto 10">
            <a:extLst>
              <a:ext uri="{FF2B5EF4-FFF2-40B4-BE49-F238E27FC236}">
                <a16:creationId xmlns:a16="http://schemas.microsoft.com/office/drawing/2014/main" id="{3E6AE9AF-6994-C776-D6E9-D00815442741}"/>
              </a:ext>
            </a:extLst>
          </p:cNvPr>
          <p:cNvSpPr txBox="1"/>
          <p:nvPr/>
        </p:nvSpPr>
        <p:spPr>
          <a:xfrm>
            <a:off x="960530" y="4571836"/>
            <a:ext cx="3060124" cy="369332"/>
          </a:xfrm>
          <a:prstGeom prst="rect">
            <a:avLst/>
          </a:prstGeom>
          <a:noFill/>
        </p:spPr>
        <p:txBody>
          <a:bodyPr wrap="square" rtlCol="0">
            <a:spAutoFit/>
          </a:bodyPr>
          <a:lstStyle/>
          <a:p>
            <a:r>
              <a:rPr lang="it-IT" sz="1800" b="1" dirty="0">
                <a:cs typeface="+mn-cs"/>
              </a:rPr>
              <a:t>SEC Regole sul clima (2022)</a:t>
            </a:r>
          </a:p>
        </p:txBody>
      </p:sp>
      <p:sp>
        <p:nvSpPr>
          <p:cNvPr id="12" name="CasellaDiTesto 11">
            <a:extLst>
              <a:ext uri="{FF2B5EF4-FFF2-40B4-BE49-F238E27FC236}">
                <a16:creationId xmlns:a16="http://schemas.microsoft.com/office/drawing/2014/main" id="{DCC9EE3A-6760-4FBF-475F-07FCEA56F2D8}"/>
              </a:ext>
            </a:extLst>
          </p:cNvPr>
          <p:cNvSpPr txBox="1"/>
          <p:nvPr/>
        </p:nvSpPr>
        <p:spPr>
          <a:xfrm>
            <a:off x="4499992" y="5363924"/>
            <a:ext cx="3692432" cy="369332"/>
          </a:xfrm>
          <a:prstGeom prst="rect">
            <a:avLst/>
          </a:prstGeom>
          <a:solidFill>
            <a:srgbClr val="FFFF69"/>
          </a:solidFill>
        </p:spPr>
        <p:txBody>
          <a:bodyPr wrap="square" rtlCol="0">
            <a:spAutoFit/>
          </a:bodyPr>
          <a:lstStyle/>
          <a:p>
            <a:pPr algn="ctr"/>
            <a:r>
              <a:rPr lang="it-IT" sz="1800" b="1" dirty="0">
                <a:cs typeface="+mn-cs"/>
              </a:rPr>
              <a:t>OMNIBUS PACKAGE (2025)</a:t>
            </a:r>
          </a:p>
        </p:txBody>
      </p:sp>
    </p:spTree>
    <p:extLst>
      <p:ext uri="{BB962C8B-B14F-4D97-AF65-F5344CB8AC3E}">
        <p14:creationId xmlns:p14="http://schemas.microsoft.com/office/powerpoint/2010/main" val="445072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000BF-2849-156B-EAA0-1127F0FA2716}"/>
            </a:ext>
          </a:extLst>
        </p:cNvPr>
        <p:cNvGrpSpPr/>
        <p:nvPr/>
      </p:nvGrpSpPr>
      <p:grpSpPr>
        <a:xfrm>
          <a:off x="0" y="0"/>
          <a:ext cx="0" cy="0"/>
          <a:chOff x="0" y="0"/>
          <a:chExt cx="0" cy="0"/>
        </a:xfrm>
      </p:grpSpPr>
      <p:sp>
        <p:nvSpPr>
          <p:cNvPr id="40964" name="Segnaposto contenuto 4">
            <a:extLst>
              <a:ext uri="{FF2B5EF4-FFF2-40B4-BE49-F238E27FC236}">
                <a16:creationId xmlns:a16="http://schemas.microsoft.com/office/drawing/2014/main" id="{E15D7FF9-04FD-8648-3A3B-45A0BF416F14}"/>
              </a:ext>
            </a:extLst>
          </p:cNvPr>
          <p:cNvSpPr txBox="1">
            <a:spLocks noChangeArrowheads="1"/>
          </p:cNvSpPr>
          <p:nvPr/>
        </p:nvSpPr>
        <p:spPr bwMode="auto">
          <a:xfrm>
            <a:off x="476052" y="1056481"/>
            <a:ext cx="8351838" cy="3092599"/>
          </a:xfrm>
          <a:prstGeom prst="rect">
            <a:avLst/>
          </a:prstGeom>
          <a:noFill/>
          <a:ln>
            <a:no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marL="285750" indent="-285750">
              <a:buClr>
                <a:srgbClr val="00B050"/>
              </a:buClr>
              <a:buSzPct val="100000"/>
              <a:buFont typeface="Wingdings" panose="05000000000000000000" pitchFamily="2" charset="2"/>
              <a:buChar char="v"/>
              <a:defRPr/>
            </a:pPr>
            <a:r>
              <a:rPr lang="it-IT" altLang="it-IT" dirty="0">
                <a:solidFill>
                  <a:srgbClr val="000000"/>
                </a:solidFill>
              </a:rPr>
              <a:t>Stretta connessione tra </a:t>
            </a:r>
            <a:r>
              <a:rPr lang="it-IT" altLang="it-IT" i="1" dirty="0">
                <a:solidFill>
                  <a:srgbClr val="000000"/>
                </a:solidFill>
              </a:rPr>
              <a:t>commitment</a:t>
            </a:r>
            <a:r>
              <a:rPr lang="it-IT" altLang="it-IT" dirty="0">
                <a:solidFill>
                  <a:srgbClr val="000000"/>
                </a:solidFill>
              </a:rPr>
              <a:t> alla sostenibilità in aderenza alle normative UE (vedi CSRD e sua attuazione in Italia con il D. Lgs 125/2024) e verifica su un orizzonte più esteso dei presupposti del </a:t>
            </a:r>
            <a:r>
              <a:rPr lang="it-IT" altLang="it-IT" i="1" dirty="0" err="1">
                <a:solidFill>
                  <a:srgbClr val="000000"/>
                </a:solidFill>
              </a:rPr>
              <a:t>going</a:t>
            </a:r>
            <a:r>
              <a:rPr lang="it-IT" altLang="it-IT" i="1" dirty="0">
                <a:solidFill>
                  <a:srgbClr val="000000"/>
                </a:solidFill>
              </a:rPr>
              <a:t> </a:t>
            </a:r>
            <a:r>
              <a:rPr lang="it-IT" altLang="it-IT" i="1" dirty="0" err="1">
                <a:solidFill>
                  <a:srgbClr val="000000"/>
                </a:solidFill>
              </a:rPr>
              <a:t>concern</a:t>
            </a:r>
            <a:r>
              <a:rPr lang="it-IT" altLang="it-IT" dirty="0">
                <a:solidFill>
                  <a:srgbClr val="000000"/>
                </a:solidFill>
              </a:rPr>
              <a:t>.</a:t>
            </a:r>
          </a:p>
          <a:p>
            <a:pPr marL="285750" indent="-285750">
              <a:buClr>
                <a:srgbClr val="00B050"/>
              </a:buClr>
              <a:buSzPct val="100000"/>
              <a:buFont typeface="Wingdings" panose="05000000000000000000" pitchFamily="2" charset="2"/>
              <a:buChar char="v"/>
              <a:defRPr/>
            </a:pPr>
            <a:r>
              <a:rPr lang="it-IT" altLang="it-IT" dirty="0">
                <a:solidFill>
                  <a:srgbClr val="000000"/>
                </a:solidFill>
              </a:rPr>
              <a:t>L’evoluzione del Codice della crisi aumenta l’attenzione verso gli stakeholder i cui interessi sono sempre più incentrati sulla gestione dei rischi opportunità e impatti sottesi ai fattori ESG.</a:t>
            </a:r>
          </a:p>
          <a:p>
            <a:pPr marL="285750" indent="-285750">
              <a:buClr>
                <a:srgbClr val="00B050"/>
              </a:buClr>
              <a:buSzPct val="100000"/>
              <a:buFont typeface="Wingdings" panose="05000000000000000000" pitchFamily="2" charset="2"/>
              <a:buChar char="v"/>
              <a:defRPr/>
            </a:pPr>
            <a:r>
              <a:rPr lang="it-IT" altLang="it-IT" dirty="0">
                <a:solidFill>
                  <a:srgbClr val="000000"/>
                </a:solidFill>
              </a:rPr>
              <a:t>Gli adeguati assetti AOC, anche in funzione di prevenzione della crisi, non possono non contemplare un adeguato sistema di pianificazione strategica, incentrato sul risk management, che vede la completa integrazione dei piani di transizione ESG nel business plan, la cui attuazione non può prescindere da una condotta aziendale incentrata sul dovere di diligenza lungo la catena del valore</a:t>
            </a:r>
          </a:p>
          <a:p>
            <a:pPr marL="285750" indent="-285750">
              <a:buClr>
                <a:srgbClr val="00B050"/>
              </a:buClr>
              <a:buSzPct val="100000"/>
              <a:buFont typeface="Wingdings" panose="05000000000000000000" pitchFamily="2" charset="2"/>
              <a:buChar char="v"/>
              <a:defRPr/>
            </a:pPr>
            <a:endParaRPr lang="it-IT" altLang="it-IT" dirty="0">
              <a:solidFill>
                <a:srgbClr val="000000"/>
              </a:solidFill>
            </a:endParaRPr>
          </a:p>
          <a:p>
            <a:pPr>
              <a:buClr>
                <a:srgbClr val="00B050"/>
              </a:buClr>
              <a:buSzPct val="100000"/>
              <a:defRPr/>
            </a:pPr>
            <a:endParaRPr lang="it-IT" altLang="it-IT" dirty="0">
              <a:solidFill>
                <a:srgbClr val="000000"/>
              </a:solidFill>
            </a:endParaRPr>
          </a:p>
          <a:p>
            <a:pPr>
              <a:buClr>
                <a:srgbClr val="00B050"/>
              </a:buClr>
              <a:buSzPct val="100000"/>
              <a:defRPr/>
            </a:pPr>
            <a:endParaRPr lang="it-IT" altLang="it-IT" dirty="0">
              <a:solidFill>
                <a:srgbClr val="000000"/>
              </a:solidFill>
            </a:endParaRPr>
          </a:p>
        </p:txBody>
      </p:sp>
      <p:sp>
        <p:nvSpPr>
          <p:cNvPr id="3" name="Rectangle 3">
            <a:extLst>
              <a:ext uri="{FF2B5EF4-FFF2-40B4-BE49-F238E27FC236}">
                <a16:creationId xmlns:a16="http://schemas.microsoft.com/office/drawing/2014/main" id="{65609CEA-CDF2-CC24-98B2-3A766C37BC27}"/>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Adeguati assetti, prevenzione della crisi, </a:t>
            </a:r>
            <a:br>
              <a:rPr lang="it-IT" altLang="it-IT" sz="2400" dirty="0">
                <a:solidFill>
                  <a:srgbClr val="FF6600"/>
                </a:solidFill>
              </a:rPr>
            </a:br>
            <a:r>
              <a:rPr lang="it-IT" altLang="it-IT" sz="2400" dirty="0">
                <a:solidFill>
                  <a:srgbClr val="FF6600"/>
                </a:solidFill>
              </a:rPr>
              <a:t>dovere di diligenza e fattori ESG</a:t>
            </a:r>
          </a:p>
        </p:txBody>
      </p:sp>
      <p:sp>
        <p:nvSpPr>
          <p:cNvPr id="4" name="CasellaDiTesto 3">
            <a:extLst>
              <a:ext uri="{FF2B5EF4-FFF2-40B4-BE49-F238E27FC236}">
                <a16:creationId xmlns:a16="http://schemas.microsoft.com/office/drawing/2014/main" id="{3E4B5BDE-A530-DFEB-37D7-86B60ED9A04E}"/>
              </a:ext>
            </a:extLst>
          </p:cNvPr>
          <p:cNvSpPr txBox="1"/>
          <p:nvPr/>
        </p:nvSpPr>
        <p:spPr>
          <a:xfrm>
            <a:off x="396081" y="4293096"/>
            <a:ext cx="8351838" cy="1815882"/>
          </a:xfrm>
          <a:prstGeom prst="rect">
            <a:avLst/>
          </a:prstGeom>
          <a:solidFill>
            <a:srgbClr val="AAFCB8"/>
          </a:solidFill>
          <a:ln>
            <a:solidFill>
              <a:srgbClr val="002060"/>
            </a:solidFill>
          </a:ln>
        </p:spPr>
        <p:txBody>
          <a:bodyPr wrap="square">
            <a:spAutoFit/>
          </a:bodyPr>
          <a:lstStyle/>
          <a:p>
            <a:pPr>
              <a:spcBef>
                <a:spcPct val="20000"/>
              </a:spcBef>
              <a:buClr>
                <a:srgbClr val="00B050"/>
              </a:buClr>
              <a:buSzPct val="100000"/>
              <a:buFont typeface="Wingdings" panose="05000000000000000000" pitchFamily="2" charset="2"/>
              <a:defRPr/>
            </a:pPr>
            <a:r>
              <a:rPr lang="it-IT" altLang="it-IT" sz="1600" dirty="0">
                <a:solidFill>
                  <a:srgbClr val="000000"/>
                </a:solidFill>
                <a:latin typeface="Verdana" panose="020B0604030504040204" pitchFamily="34" charset="0"/>
              </a:rPr>
              <a:t>In questo contesto assume un ruolo significativo il MOG 231, considerato che si incentra sulla responsabilità dell’imprenditore di prevenire, anche con riferimento ad ambiti ESG, il verificarsi di determinate categorie di reato, facendo sì che attraverso una condotta aziendale rispettosa del codice etico (che del MOG – parte generale – fa parte) e scandita da protocolli mirati al contenimento del rischio di reato, rappresenti un idoneo presidio per la </a:t>
            </a:r>
            <a:r>
              <a:rPr lang="it-IT" altLang="it-IT" sz="1600" i="1" dirty="0">
                <a:solidFill>
                  <a:srgbClr val="000000"/>
                </a:solidFill>
                <a:latin typeface="Verdana" panose="020B0604030504040204" pitchFamily="34" charset="0"/>
              </a:rPr>
              <a:t>business </a:t>
            </a:r>
            <a:r>
              <a:rPr lang="it-IT" altLang="it-IT" sz="1600" i="1" dirty="0" err="1">
                <a:solidFill>
                  <a:srgbClr val="000000"/>
                </a:solidFill>
                <a:latin typeface="Verdana" panose="020B0604030504040204" pitchFamily="34" charset="0"/>
              </a:rPr>
              <a:t>continuity</a:t>
            </a:r>
            <a:r>
              <a:rPr lang="it-IT" altLang="it-IT" sz="16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820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6592688D-618D-4708-A6AB-90EAE77A1C65}"/>
              </a:ext>
            </a:extLst>
          </p:cNvPr>
          <p:cNvSpPr txBox="1">
            <a:spLocks noChangeArrowheads="1"/>
          </p:cNvSpPr>
          <p:nvPr/>
        </p:nvSpPr>
        <p:spPr bwMode="auto">
          <a:xfrm>
            <a:off x="412882" y="194236"/>
            <a:ext cx="8353425"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09386A"/>
                </a:solidFill>
                <a:latin typeface="+mj-lt"/>
                <a:ea typeface="+mj-ea"/>
                <a:cs typeface="+mj-cs"/>
              </a:defRPr>
            </a:lvl1pPr>
            <a:lvl2pPr algn="l" rtl="0" eaLnBrk="0" fontAlgn="base" hangingPunct="0">
              <a:spcBef>
                <a:spcPct val="0"/>
              </a:spcBef>
              <a:spcAft>
                <a:spcPct val="0"/>
              </a:spcAft>
              <a:defRPr b="1">
                <a:solidFill>
                  <a:srgbClr val="09386A"/>
                </a:solidFill>
                <a:latin typeface="Verdana" pitchFamily="34" charset="0"/>
                <a:cs typeface="Arial" charset="0"/>
              </a:defRPr>
            </a:lvl2pPr>
            <a:lvl3pPr algn="l" rtl="0" eaLnBrk="0" fontAlgn="base" hangingPunct="0">
              <a:spcBef>
                <a:spcPct val="0"/>
              </a:spcBef>
              <a:spcAft>
                <a:spcPct val="0"/>
              </a:spcAft>
              <a:defRPr b="1">
                <a:solidFill>
                  <a:srgbClr val="09386A"/>
                </a:solidFill>
                <a:latin typeface="Verdana" pitchFamily="34" charset="0"/>
                <a:cs typeface="Arial" charset="0"/>
              </a:defRPr>
            </a:lvl3pPr>
            <a:lvl4pPr algn="l" rtl="0" eaLnBrk="0" fontAlgn="base" hangingPunct="0">
              <a:spcBef>
                <a:spcPct val="0"/>
              </a:spcBef>
              <a:spcAft>
                <a:spcPct val="0"/>
              </a:spcAft>
              <a:defRPr b="1">
                <a:solidFill>
                  <a:srgbClr val="09386A"/>
                </a:solidFill>
                <a:latin typeface="Verdana" pitchFamily="34" charset="0"/>
                <a:cs typeface="Arial" charset="0"/>
              </a:defRPr>
            </a:lvl4pPr>
            <a:lvl5pPr algn="l" rtl="0" eaLnBrk="0" fontAlgn="base" hangingPunct="0">
              <a:spcBef>
                <a:spcPct val="0"/>
              </a:spcBef>
              <a:spcAft>
                <a:spcPct val="0"/>
              </a:spcAft>
              <a:defRPr b="1">
                <a:solidFill>
                  <a:srgbClr val="09386A"/>
                </a:solidFill>
                <a:latin typeface="Verdana" pitchFamily="34" charset="0"/>
                <a:cs typeface="Arial" charset="0"/>
              </a:defRPr>
            </a:lvl5pPr>
            <a:lvl6pPr marL="457200" algn="l" rtl="0" fontAlgn="base">
              <a:spcBef>
                <a:spcPct val="0"/>
              </a:spcBef>
              <a:spcAft>
                <a:spcPct val="0"/>
              </a:spcAft>
              <a:defRPr b="1">
                <a:solidFill>
                  <a:srgbClr val="09386A"/>
                </a:solidFill>
                <a:latin typeface="Verdana" pitchFamily="34" charset="0"/>
                <a:cs typeface="Arial" charset="0"/>
              </a:defRPr>
            </a:lvl6pPr>
            <a:lvl7pPr marL="914400" algn="l" rtl="0" fontAlgn="base">
              <a:spcBef>
                <a:spcPct val="0"/>
              </a:spcBef>
              <a:spcAft>
                <a:spcPct val="0"/>
              </a:spcAft>
              <a:defRPr b="1">
                <a:solidFill>
                  <a:srgbClr val="09386A"/>
                </a:solidFill>
                <a:latin typeface="Verdana" pitchFamily="34" charset="0"/>
                <a:cs typeface="Arial" charset="0"/>
              </a:defRPr>
            </a:lvl7pPr>
            <a:lvl8pPr marL="1371600" algn="l" rtl="0" fontAlgn="base">
              <a:spcBef>
                <a:spcPct val="0"/>
              </a:spcBef>
              <a:spcAft>
                <a:spcPct val="0"/>
              </a:spcAft>
              <a:defRPr b="1">
                <a:solidFill>
                  <a:srgbClr val="09386A"/>
                </a:solidFill>
                <a:latin typeface="Verdana" pitchFamily="34" charset="0"/>
                <a:cs typeface="Arial" charset="0"/>
              </a:defRPr>
            </a:lvl8pPr>
            <a:lvl9pPr marL="1828800" algn="l" rtl="0" fontAlgn="base">
              <a:spcBef>
                <a:spcPct val="0"/>
              </a:spcBef>
              <a:spcAft>
                <a:spcPct val="0"/>
              </a:spcAft>
              <a:defRPr b="1">
                <a:solidFill>
                  <a:srgbClr val="09386A"/>
                </a:solidFill>
                <a:latin typeface="Verdana" pitchFamily="34" charset="0"/>
                <a:cs typeface="Arial" charset="0"/>
              </a:defRPr>
            </a:lvl9pPr>
          </a:lstStyle>
          <a:p>
            <a:pPr algn="ctr" eaLnBrk="1" hangingPunct="1"/>
            <a:r>
              <a:rPr lang="it-IT" altLang="it-IT" sz="2400" b="0" kern="0" dirty="0">
                <a:solidFill>
                  <a:srgbClr val="FF6600"/>
                </a:solidFill>
              </a:rPr>
              <a:t>La sostenibilità è un’utopia?</a:t>
            </a:r>
          </a:p>
        </p:txBody>
      </p:sp>
      <p:pic>
        <p:nvPicPr>
          <p:cNvPr id="7" name="Picture 2" descr="lighthouse">
            <a:extLst>
              <a:ext uri="{FF2B5EF4-FFF2-40B4-BE49-F238E27FC236}">
                <a16:creationId xmlns:a16="http://schemas.microsoft.com/office/drawing/2014/main" id="{6AB74CF0-77FC-494C-AEE1-A5E05B568FEE}"/>
              </a:ext>
            </a:extLst>
          </p:cNvPr>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377694" y="986397"/>
            <a:ext cx="5429522" cy="5178907"/>
          </a:xfrm>
          <a:prstGeom prst="rect">
            <a:avLst/>
          </a:prstGeom>
          <a:noFill/>
          <a:ln>
            <a:noFill/>
          </a:ln>
          <a:effectLst>
            <a:outerShdw dist="107763" dir="2700000" algn="ctr" rotWithShape="0">
              <a:srgbClr val="808080"/>
            </a:outerShdw>
          </a:effectLst>
        </p:spPr>
      </p:pic>
      <p:sp>
        <p:nvSpPr>
          <p:cNvPr id="9" name="Rectangle 4">
            <a:extLst>
              <a:ext uri="{FF2B5EF4-FFF2-40B4-BE49-F238E27FC236}">
                <a16:creationId xmlns:a16="http://schemas.microsoft.com/office/drawing/2014/main" id="{430EE6F8-86C9-49FF-B90F-B8316AD7073E}"/>
              </a:ext>
            </a:extLst>
          </p:cNvPr>
          <p:cNvSpPr>
            <a:spLocks noChangeArrowheads="1"/>
          </p:cNvSpPr>
          <p:nvPr/>
        </p:nvSpPr>
        <p:spPr bwMode="auto">
          <a:xfrm>
            <a:off x="5815113" y="1020237"/>
            <a:ext cx="3005359" cy="5145067"/>
          </a:xfrm>
          <a:prstGeom prst="rect">
            <a:avLst/>
          </a:prstGeom>
          <a:solidFill>
            <a:srgbClr val="F3D53D"/>
          </a:solidFill>
          <a:ln w="38100">
            <a:solidFill>
              <a:srgbClr val="6600FF"/>
            </a:solidFill>
            <a:miter lim="800000"/>
            <a:headEnd/>
            <a:tailEnd/>
          </a:ln>
          <a:effectLst>
            <a:outerShdw dist="107763" dir="2700000" algn="ctr" rotWithShape="0">
              <a:schemeClr val="bg2"/>
            </a:outerShdw>
          </a:effectLst>
        </p:spPr>
        <p:txBody>
          <a:bodyPr lIns="94788" tIns="46563" rIns="94788" bIns="46563" anchor="ctr" anchorCtr="1"/>
          <a:lstStyle/>
          <a:p>
            <a:pPr marL="0" marR="0" lvl="0" indent="0" algn="ctr" defTabSz="952500" rtl="0" eaLnBrk="0" fontAlgn="base" latinLnBrk="0" hangingPunct="0">
              <a:lnSpc>
                <a:spcPct val="100000"/>
              </a:lnSpc>
              <a:spcBef>
                <a:spcPct val="0"/>
              </a:spcBef>
              <a:spcAft>
                <a:spcPct val="100000"/>
              </a:spcAft>
              <a:buClrTx/>
              <a:buSzTx/>
              <a:buFontTx/>
              <a:buNone/>
              <a:tabLst/>
              <a:defRPr/>
            </a:pPr>
            <a:endParaRPr kumimoji="0" lang="it-IT" sz="2400" b="1" i="0" u="none" strike="noStrike" kern="1200" cap="none" spc="0" normalizeH="0" baseline="0" noProof="0" dirty="0">
              <a:ln>
                <a:noFill/>
              </a:ln>
              <a:solidFill>
                <a:srgbClr val="0A0A10"/>
              </a:solidFill>
              <a:effectLst/>
              <a:uLnTx/>
              <a:uFillTx/>
              <a:latin typeface="Univers 45 Light" pitchFamily="2" charset="0"/>
              <a:ea typeface="+mn-ea"/>
              <a:cs typeface="Arial"/>
            </a:endParaRPr>
          </a:p>
          <a:p>
            <a:pPr marL="0" marR="0" lvl="0" indent="0" algn="ctr" defTabSz="952500" rtl="0" eaLnBrk="0" fontAlgn="base" latinLnBrk="0" hangingPunct="0">
              <a:lnSpc>
                <a:spcPct val="100000"/>
              </a:lnSpc>
              <a:spcBef>
                <a:spcPct val="0"/>
              </a:spcBef>
              <a:spcAft>
                <a:spcPct val="100000"/>
              </a:spcAft>
              <a:buClrTx/>
              <a:buSzTx/>
              <a:buFontTx/>
              <a:buNone/>
              <a:tabLst/>
              <a:defRPr/>
            </a:pPr>
            <a:endParaRPr kumimoji="0" lang="it-IT" sz="2400" b="1" i="0" u="none" strike="noStrike" kern="1200" cap="none" spc="0" normalizeH="0" baseline="0" noProof="0" dirty="0">
              <a:ln>
                <a:noFill/>
              </a:ln>
              <a:solidFill>
                <a:srgbClr val="00B050"/>
              </a:solidFill>
              <a:effectLst/>
              <a:uLnTx/>
              <a:uFillTx/>
              <a:latin typeface="Univers 45 Light" pitchFamily="2" charset="0"/>
              <a:ea typeface="+mn-ea"/>
              <a:cs typeface="Arial"/>
            </a:endParaRPr>
          </a:p>
          <a:p>
            <a:pPr marL="0" marR="0" lvl="0" indent="0" algn="ctr" defTabSz="952500" rtl="0" eaLnBrk="0" fontAlgn="base" latinLnBrk="0" hangingPunct="0">
              <a:lnSpc>
                <a:spcPct val="100000"/>
              </a:lnSpc>
              <a:spcBef>
                <a:spcPct val="0"/>
              </a:spcBef>
              <a:spcAft>
                <a:spcPct val="100000"/>
              </a:spcAft>
              <a:buClrTx/>
              <a:buSzTx/>
              <a:buFontTx/>
              <a:buNone/>
              <a:tabLst/>
              <a:defRPr/>
            </a:pPr>
            <a:endParaRPr kumimoji="0" lang="it-IT" sz="2000" i="0" u="none" strike="noStrike" kern="1200" cap="none" spc="0" normalizeH="0" baseline="0" noProof="0" dirty="0">
              <a:ln>
                <a:noFill/>
              </a:ln>
              <a:solidFill>
                <a:srgbClr val="00B050"/>
              </a:solidFill>
              <a:effectLst/>
              <a:uLnTx/>
              <a:uFillTx/>
              <a:latin typeface="Univers 45 Light" pitchFamily="2" charset="0"/>
              <a:ea typeface="+mn-ea"/>
              <a:cs typeface="Arial"/>
            </a:endParaRPr>
          </a:p>
          <a:p>
            <a:pPr marL="0" marR="0" lvl="0" indent="0" algn="ctr" defTabSz="952500" rtl="0" eaLnBrk="0" fontAlgn="base" latinLnBrk="0" hangingPunct="0">
              <a:lnSpc>
                <a:spcPct val="100000"/>
              </a:lnSpc>
              <a:spcBef>
                <a:spcPct val="0"/>
              </a:spcBef>
              <a:spcAft>
                <a:spcPct val="100000"/>
              </a:spcAft>
              <a:buClrTx/>
              <a:buSzTx/>
              <a:buFontTx/>
              <a:buNone/>
              <a:tabLst/>
              <a:defRPr/>
            </a:pPr>
            <a:r>
              <a:rPr kumimoji="0" lang="it-IT" sz="2000" i="0" u="none" strike="noStrike" kern="1200" cap="none" spc="0" normalizeH="0" baseline="0" noProof="0" dirty="0">
                <a:ln>
                  <a:noFill/>
                </a:ln>
                <a:solidFill>
                  <a:srgbClr val="00B050"/>
                </a:solidFill>
                <a:effectLst/>
                <a:uLnTx/>
                <a:uFillTx/>
                <a:latin typeface="Univers 45 Light" pitchFamily="2" charset="0"/>
                <a:ea typeface="+mn-ea"/>
                <a:cs typeface="Arial"/>
              </a:rPr>
              <a:t>Per ulteriori </a:t>
            </a:r>
            <a:br>
              <a:rPr kumimoji="0" lang="it-IT" sz="2000" i="0" u="none" strike="noStrike" kern="1200" cap="none" spc="0" normalizeH="0" baseline="0" noProof="0" dirty="0">
                <a:ln>
                  <a:noFill/>
                </a:ln>
                <a:solidFill>
                  <a:srgbClr val="00B050"/>
                </a:solidFill>
                <a:effectLst/>
                <a:uLnTx/>
                <a:uFillTx/>
                <a:latin typeface="Univers 45 Light" pitchFamily="2" charset="0"/>
                <a:ea typeface="+mn-ea"/>
                <a:cs typeface="Arial"/>
              </a:rPr>
            </a:br>
            <a:r>
              <a:rPr kumimoji="0" lang="it-IT" sz="2000" i="0" u="none" strike="noStrike" kern="1200" cap="none" spc="0" normalizeH="0" baseline="0" noProof="0" dirty="0">
                <a:ln>
                  <a:noFill/>
                </a:ln>
                <a:solidFill>
                  <a:srgbClr val="00B050"/>
                </a:solidFill>
                <a:effectLst/>
                <a:uLnTx/>
                <a:uFillTx/>
                <a:latin typeface="Univers 45 Light" pitchFamily="2" charset="0"/>
                <a:ea typeface="+mn-ea"/>
                <a:cs typeface="Arial"/>
              </a:rPr>
              <a:t>approfondimenti:</a:t>
            </a:r>
            <a:br>
              <a:rPr kumimoji="0" lang="it-IT" sz="2000" i="0" u="none" strike="noStrike" kern="1200" cap="none" spc="0" normalizeH="0" baseline="0" noProof="0" dirty="0">
                <a:ln>
                  <a:noFill/>
                </a:ln>
                <a:solidFill>
                  <a:srgbClr val="00B050"/>
                </a:solidFill>
                <a:effectLst/>
                <a:uLnTx/>
                <a:uFillTx/>
                <a:latin typeface="Univers 45 Light" pitchFamily="2" charset="0"/>
                <a:ea typeface="+mn-ea"/>
                <a:cs typeface="Arial"/>
              </a:rPr>
            </a:br>
            <a:br>
              <a:rPr kumimoji="0" lang="it-IT" sz="2000" i="0" u="none" strike="noStrike" kern="1200" cap="none" spc="0" normalizeH="0" baseline="0" noProof="0" dirty="0">
                <a:ln>
                  <a:noFill/>
                </a:ln>
                <a:solidFill>
                  <a:srgbClr val="00B050"/>
                </a:solidFill>
                <a:effectLst/>
                <a:uLnTx/>
                <a:uFillTx/>
                <a:latin typeface="Univers 45 Light" pitchFamily="2" charset="0"/>
                <a:ea typeface="+mn-ea"/>
                <a:cs typeface="Arial"/>
              </a:rPr>
            </a:br>
            <a:r>
              <a:rPr lang="it-IT" sz="2000" dirty="0">
                <a:solidFill>
                  <a:srgbClr val="0A0A10"/>
                </a:solidFill>
                <a:latin typeface="Univers 45 Light" pitchFamily="2" charset="0"/>
                <a:cs typeface="Arial"/>
              </a:rPr>
              <a:t>gchiappero@vds.it</a:t>
            </a:r>
            <a:endParaRPr lang="it-IT" dirty="0">
              <a:solidFill>
                <a:srgbClr val="0A0A10"/>
              </a:solidFill>
              <a:latin typeface="Univers 45 Light" pitchFamily="2" charset="0"/>
              <a:cs typeface="Arial"/>
            </a:endParaRPr>
          </a:p>
          <a:p>
            <a:pPr marL="0" marR="0" lvl="0" indent="0" algn="ctr" defTabSz="952500" rtl="0" eaLnBrk="0" fontAlgn="base" latinLnBrk="0" hangingPunct="0">
              <a:lnSpc>
                <a:spcPct val="100000"/>
              </a:lnSpc>
              <a:spcBef>
                <a:spcPct val="0"/>
              </a:spcBef>
              <a:spcAft>
                <a:spcPct val="100000"/>
              </a:spcAft>
              <a:buClrTx/>
              <a:buSzTx/>
              <a:buFontTx/>
              <a:buNone/>
              <a:tabLst/>
              <a:defRPr/>
            </a:pPr>
            <a:endParaRPr kumimoji="0" lang="it-IT" sz="2400" b="0" i="0" u="none" strike="noStrike" kern="1200" cap="none" spc="0" normalizeH="0" baseline="0" noProof="0" dirty="0">
              <a:ln>
                <a:noFill/>
              </a:ln>
              <a:solidFill>
                <a:srgbClr val="0A0A10"/>
              </a:solidFill>
              <a:effectLst/>
              <a:uLnTx/>
              <a:uFillTx/>
              <a:latin typeface="Univers 45 Light" pitchFamily="2" charset="0"/>
              <a:ea typeface="+mn-ea"/>
              <a:cs typeface="Arial"/>
            </a:endParaRPr>
          </a:p>
        </p:txBody>
      </p:sp>
      <p:sp>
        <p:nvSpPr>
          <p:cNvPr id="12" name="CasellaDiTesto 1">
            <a:extLst>
              <a:ext uri="{FF2B5EF4-FFF2-40B4-BE49-F238E27FC236}">
                <a16:creationId xmlns:a16="http://schemas.microsoft.com/office/drawing/2014/main" id="{ADEFDA43-F31A-45A3-B0F7-8BA2359B3413}"/>
              </a:ext>
            </a:extLst>
          </p:cNvPr>
          <p:cNvSpPr txBox="1">
            <a:spLocks noChangeArrowheads="1"/>
          </p:cNvSpPr>
          <p:nvPr/>
        </p:nvSpPr>
        <p:spPr bwMode="auto">
          <a:xfrm rot="10800000" flipV="1">
            <a:off x="5868145" y="5157192"/>
            <a:ext cx="17332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GRUPPO BILANCIO SOCIALE E DI SOSTENIBILITA’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ODCEC TORINO</a:t>
            </a:r>
          </a:p>
        </p:txBody>
      </p:sp>
      <p:pic>
        <p:nvPicPr>
          <p:cNvPr id="14" name="Immagine 13">
            <a:extLst>
              <a:ext uri="{FF2B5EF4-FFF2-40B4-BE49-F238E27FC236}">
                <a16:creationId xmlns:a16="http://schemas.microsoft.com/office/drawing/2014/main" id="{658DE93B-6E78-4E16-8945-CAF868755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81" y="5157192"/>
            <a:ext cx="1100471" cy="798698"/>
          </a:xfrm>
          <a:prstGeom prst="rect">
            <a:avLst/>
          </a:prstGeom>
        </p:spPr>
      </p:pic>
      <p:sp>
        <p:nvSpPr>
          <p:cNvPr id="15" name="Segnaposto contenuto 1">
            <a:extLst>
              <a:ext uri="{FF2B5EF4-FFF2-40B4-BE49-F238E27FC236}">
                <a16:creationId xmlns:a16="http://schemas.microsoft.com/office/drawing/2014/main" id="{E05E8CF9-0954-43F4-B9B4-7E6D42EE89E1}"/>
              </a:ext>
            </a:extLst>
          </p:cNvPr>
          <p:cNvSpPr>
            <a:spLocks noGrp="1"/>
          </p:cNvSpPr>
          <p:nvPr>
            <p:ph idx="1"/>
          </p:nvPr>
        </p:nvSpPr>
        <p:spPr>
          <a:xfrm>
            <a:off x="396081" y="1196753"/>
            <a:ext cx="4895999" cy="2736304"/>
          </a:xfrm>
        </p:spPr>
        <p:txBody>
          <a:bodyPr/>
          <a:lstStyle/>
          <a:p>
            <a:r>
              <a:rPr lang="it-IT" sz="1800" dirty="0"/>
              <a:t>« </a:t>
            </a:r>
            <a:r>
              <a:rPr lang="it-IT" sz="1800" dirty="0">
                <a:solidFill>
                  <a:schemeClr val="tx2"/>
                </a:solidFill>
              </a:rPr>
              <a:t>L’UTOPIA E’ COME L’ORIZZONTE: CAMMINO DUE PASSI, E SI ALLONTANA DI DUE PASSI. CAMMINO 10 PASSI, E SI ALLONTANA DI 10 PASSI. L’ORIZZONTE E’ IRRANGIUNGIBILE. E ALLORA, A COSA SERVE L’UTOPIA? A QUESTO: SERVE PER CONTINUARE A CAMMINARE »</a:t>
            </a:r>
            <a:br>
              <a:rPr lang="it-IT" sz="1800" dirty="0">
                <a:solidFill>
                  <a:schemeClr val="tx2"/>
                </a:solidFill>
              </a:rPr>
            </a:br>
            <a:endParaRPr lang="it-IT" sz="1800" dirty="0">
              <a:solidFill>
                <a:schemeClr val="tx2"/>
              </a:solidFill>
            </a:endParaRPr>
          </a:p>
          <a:p>
            <a:r>
              <a:rPr lang="it-IT" sz="1800" dirty="0"/>
              <a:t>	</a:t>
            </a:r>
            <a:r>
              <a:rPr lang="it-IT" sz="1800" dirty="0">
                <a:solidFill>
                  <a:schemeClr val="bg1"/>
                </a:solidFill>
              </a:rPr>
              <a:t>(EDUARDO GALEANO)</a:t>
            </a:r>
          </a:p>
          <a:p>
            <a:endParaRPr lang="it-IT" sz="1800" dirty="0"/>
          </a:p>
        </p:txBody>
      </p:sp>
      <p:pic>
        <p:nvPicPr>
          <p:cNvPr id="3078" name="Picture 6" descr="Calcio&amp;Cultura: Eduardo Galeano e il calcio per esprimere il disagio ''del  vivere'' - TifosiPalermo">
            <a:extLst>
              <a:ext uri="{FF2B5EF4-FFF2-40B4-BE49-F238E27FC236}">
                <a16:creationId xmlns:a16="http://schemas.microsoft.com/office/drawing/2014/main" id="{79D17900-8362-411D-9D24-E85C55DAB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216" y="984278"/>
            <a:ext cx="3019010" cy="201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9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7D6D0-3558-A66B-EB2A-6CE039B003E7}"/>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6220A901-B698-9EF4-3239-CC48DAAB4FB4}"/>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La sostenibilità nella Costituzione</a:t>
            </a:r>
          </a:p>
        </p:txBody>
      </p:sp>
      <p:sp>
        <p:nvSpPr>
          <p:cNvPr id="40964" name="Segnaposto contenuto 4">
            <a:extLst>
              <a:ext uri="{FF2B5EF4-FFF2-40B4-BE49-F238E27FC236}">
                <a16:creationId xmlns:a16="http://schemas.microsoft.com/office/drawing/2014/main" id="{AE36572F-3B31-45EF-6117-4A56BCA2739C}"/>
              </a:ext>
            </a:extLst>
          </p:cNvPr>
          <p:cNvSpPr txBox="1">
            <a:spLocks noChangeArrowheads="1"/>
          </p:cNvSpPr>
          <p:nvPr/>
        </p:nvSpPr>
        <p:spPr bwMode="auto">
          <a:xfrm>
            <a:off x="396081" y="1058096"/>
            <a:ext cx="8351838" cy="1854462"/>
          </a:xfrm>
          <a:prstGeom prst="rect">
            <a:avLst/>
          </a:prstGeom>
          <a:noFill/>
          <a:ln>
            <a:solidFill>
              <a:schemeClr val="tx2">
                <a:lumMod val="40000"/>
                <a:lumOff val="60000"/>
              </a:schemeClr>
            </a:solidFill>
          </a:ln>
        </p:spPr>
        <p:txBody>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4000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buClr>
                <a:srgbClr val="00B050"/>
              </a:buClr>
              <a:buSzPct val="100000"/>
              <a:defRPr/>
            </a:pPr>
            <a:r>
              <a:rPr lang="it-IT" altLang="it-IT" sz="1700" dirty="0">
                <a:solidFill>
                  <a:srgbClr val="000000"/>
                </a:solidFill>
              </a:rPr>
              <a:t>… </a:t>
            </a:r>
            <a:r>
              <a:rPr lang="it-IT" sz="1750" dirty="0">
                <a:solidFill>
                  <a:srgbClr val="000000"/>
                </a:solidFill>
                <a:latin typeface="Verdana" pitchFamily="34" charset="0"/>
                <a:cs typeface="Times New Roman" pitchFamily="18" charset="0"/>
                <a:sym typeface="Wingdings" pitchFamily="2" charset="2"/>
              </a:rPr>
              <a:t>Il bilancio di sostenibilità riflette l’impegno degli amministratori a tutelare, nella discrezionalità gestoria dell’impresa, ampie categorie di interessi che vanno oltre quelli degli azionisti, in sintonia con art. 41 della Costituzione che coniuga la libertà d’impresa con l’utilità sociale e, con le ultime modifiche all’art. 9, la tutela della salute, della biodiversità e dell’ambiente, anche nell’interesse delle future generazioni.</a:t>
            </a:r>
          </a:p>
        </p:txBody>
      </p:sp>
      <p:pic>
        <p:nvPicPr>
          <p:cNvPr id="5" name="Immagine 4">
            <a:extLst>
              <a:ext uri="{FF2B5EF4-FFF2-40B4-BE49-F238E27FC236}">
                <a16:creationId xmlns:a16="http://schemas.microsoft.com/office/drawing/2014/main" id="{9E21C0E8-E1FD-0A48-2A53-5D8F8FFF3E35}"/>
              </a:ext>
            </a:extLst>
          </p:cNvPr>
          <p:cNvPicPr>
            <a:picLocks noChangeAspect="1"/>
          </p:cNvPicPr>
          <p:nvPr/>
        </p:nvPicPr>
        <p:blipFill>
          <a:blip r:embed="rId3"/>
          <a:stretch>
            <a:fillRect/>
          </a:stretch>
        </p:blipFill>
        <p:spPr>
          <a:xfrm>
            <a:off x="515478" y="3162453"/>
            <a:ext cx="2838082" cy="2448273"/>
          </a:xfrm>
          <a:prstGeom prst="rect">
            <a:avLst/>
          </a:prstGeom>
        </p:spPr>
      </p:pic>
      <p:sp>
        <p:nvSpPr>
          <p:cNvPr id="6" name="CasellaDiTesto 5">
            <a:extLst>
              <a:ext uri="{FF2B5EF4-FFF2-40B4-BE49-F238E27FC236}">
                <a16:creationId xmlns:a16="http://schemas.microsoft.com/office/drawing/2014/main" id="{0441B8E3-E128-2141-D17A-35A431CFEFAE}"/>
              </a:ext>
            </a:extLst>
          </p:cNvPr>
          <p:cNvSpPr txBox="1"/>
          <p:nvPr/>
        </p:nvSpPr>
        <p:spPr>
          <a:xfrm>
            <a:off x="3461480" y="4301419"/>
            <a:ext cx="5167042" cy="1384995"/>
          </a:xfrm>
          <a:prstGeom prst="rect">
            <a:avLst/>
          </a:prstGeom>
          <a:noFill/>
          <a:ln>
            <a:solidFill>
              <a:schemeClr val="tx2">
                <a:lumMod val="40000"/>
                <a:lumOff val="60000"/>
              </a:schemeClr>
            </a:solidFill>
          </a:ln>
        </p:spPr>
        <p:txBody>
          <a:bodyPr wrap="square">
            <a:spAutoFit/>
          </a:bodyPr>
          <a:lstStyle/>
          <a:p>
            <a:r>
              <a:rPr lang="it-IT" sz="1400" b="1" dirty="0"/>
              <a:t>Articolo 41: «</a:t>
            </a:r>
            <a:r>
              <a:rPr lang="it-IT" sz="1400" dirty="0"/>
              <a:t> L’iniziativa economica privata è libera. Non può svolgersi in contrasto con l’utilità sociale o in modo da recare danno alla sicurezza, alla libertà, alla dignità umana, </a:t>
            </a:r>
            <a:r>
              <a:rPr lang="it-IT" sz="1400" dirty="0">
                <a:solidFill>
                  <a:srgbClr val="C00000"/>
                </a:solidFill>
              </a:rPr>
              <a:t>alla salute, all’ambiente</a:t>
            </a:r>
            <a:r>
              <a:rPr lang="it-IT" sz="1400" dirty="0"/>
              <a:t>. La legge determina i programmi e i controlli opportuni perché l’attività economica pubblica e privata possa essere indirizzata e coordinata a fini sociali </a:t>
            </a:r>
            <a:r>
              <a:rPr lang="it-IT" sz="1400" dirty="0">
                <a:solidFill>
                  <a:srgbClr val="C00000"/>
                </a:solidFill>
              </a:rPr>
              <a:t>e ambientali</a:t>
            </a:r>
            <a:r>
              <a:rPr lang="it-IT" sz="1400" dirty="0"/>
              <a:t>».</a:t>
            </a:r>
          </a:p>
        </p:txBody>
      </p:sp>
      <p:sp>
        <p:nvSpPr>
          <p:cNvPr id="7" name="CasellaDiTesto 6">
            <a:extLst>
              <a:ext uri="{FF2B5EF4-FFF2-40B4-BE49-F238E27FC236}">
                <a16:creationId xmlns:a16="http://schemas.microsoft.com/office/drawing/2014/main" id="{8753AF14-7E0A-1502-338A-5BD617A120E7}"/>
              </a:ext>
            </a:extLst>
          </p:cNvPr>
          <p:cNvSpPr txBox="1"/>
          <p:nvPr/>
        </p:nvSpPr>
        <p:spPr>
          <a:xfrm>
            <a:off x="3461480" y="3131868"/>
            <a:ext cx="5251753" cy="1169551"/>
          </a:xfrm>
          <a:prstGeom prst="rect">
            <a:avLst/>
          </a:prstGeom>
          <a:noFill/>
          <a:ln>
            <a:solidFill>
              <a:schemeClr val="tx2">
                <a:lumMod val="40000"/>
                <a:lumOff val="60000"/>
              </a:schemeClr>
            </a:solidFill>
          </a:ln>
        </p:spPr>
        <p:txBody>
          <a:bodyPr wrap="square">
            <a:spAutoFit/>
          </a:bodyPr>
          <a:lstStyle/>
          <a:p>
            <a:r>
              <a:rPr lang="it-IT" sz="1400" b="1" dirty="0"/>
              <a:t>Articolo 9</a:t>
            </a:r>
            <a:r>
              <a:rPr lang="it-IT" sz="1400" dirty="0"/>
              <a:t>: «La Repubblica promuove lo sviluppo della cultura e la ricerca scientifica e tecnica. Tutela il paesaggio e il patrimonio storico e artistico della Nazione</a:t>
            </a:r>
            <a:r>
              <a:rPr lang="it-IT" sz="1400" dirty="0">
                <a:solidFill>
                  <a:srgbClr val="C00000"/>
                </a:solidFill>
              </a:rPr>
              <a:t>. Tutela l’ambiente, la biodiversità e gli ecosistemi, anche nell’interesse delle future generazioni. la legge dello stato disciplina i modi e le forme di tutela degli animali». </a:t>
            </a:r>
          </a:p>
        </p:txBody>
      </p:sp>
      <p:sp>
        <p:nvSpPr>
          <p:cNvPr id="8" name="CasellaDiTesto 7">
            <a:extLst>
              <a:ext uri="{FF2B5EF4-FFF2-40B4-BE49-F238E27FC236}">
                <a16:creationId xmlns:a16="http://schemas.microsoft.com/office/drawing/2014/main" id="{BA5EA462-73F4-78C6-3592-AD41B4D31F2A}"/>
              </a:ext>
            </a:extLst>
          </p:cNvPr>
          <p:cNvSpPr txBox="1"/>
          <p:nvPr/>
        </p:nvSpPr>
        <p:spPr>
          <a:xfrm>
            <a:off x="623398" y="5610726"/>
            <a:ext cx="2946640" cy="338554"/>
          </a:xfrm>
          <a:prstGeom prst="rect">
            <a:avLst/>
          </a:prstGeom>
          <a:noFill/>
        </p:spPr>
        <p:txBody>
          <a:bodyPr wrap="none" rtlCol="0">
            <a:spAutoFit/>
          </a:bodyPr>
          <a:lstStyle/>
          <a:p>
            <a:r>
              <a:rPr lang="it-IT" sz="1600" dirty="0"/>
              <a:t>Fonte: Il Sole 24 Ore, 08.02.2022</a:t>
            </a:r>
          </a:p>
        </p:txBody>
      </p:sp>
      <p:sp>
        <p:nvSpPr>
          <p:cNvPr id="9" name="CasellaDiTesto 8">
            <a:extLst>
              <a:ext uri="{FF2B5EF4-FFF2-40B4-BE49-F238E27FC236}">
                <a16:creationId xmlns:a16="http://schemas.microsoft.com/office/drawing/2014/main" id="{6FB56CD1-D1FC-6763-2A9B-C538FFB98D89}"/>
              </a:ext>
            </a:extLst>
          </p:cNvPr>
          <p:cNvSpPr txBox="1"/>
          <p:nvPr/>
        </p:nvSpPr>
        <p:spPr>
          <a:xfrm>
            <a:off x="623398" y="5898758"/>
            <a:ext cx="7897203" cy="338554"/>
          </a:xfrm>
          <a:prstGeom prst="rect">
            <a:avLst/>
          </a:prstGeom>
          <a:solidFill>
            <a:srgbClr val="FFFFFF"/>
          </a:solidFill>
          <a:ln>
            <a:solidFill>
              <a:srgbClr val="00B050"/>
            </a:solidFill>
          </a:ln>
        </p:spPr>
        <p:txBody>
          <a:bodyPr wrap="square" rtlCol="0">
            <a:spAutoFit/>
          </a:bodyPr>
          <a:lstStyle/>
          <a:p>
            <a:pPr algn="ctr"/>
            <a:r>
              <a:rPr lang="it-IT" sz="1600" dirty="0"/>
              <a:t>LEGGE COSTITUZIONALE 11.02.2022 N. 1, PUBBLICATA SU G.U. N. 40 DEL 22.2.2022</a:t>
            </a:r>
          </a:p>
        </p:txBody>
      </p:sp>
    </p:spTree>
    <p:extLst>
      <p:ext uri="{BB962C8B-B14F-4D97-AF65-F5344CB8AC3E}">
        <p14:creationId xmlns:p14="http://schemas.microsoft.com/office/powerpoint/2010/main" val="228633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B11435A-00B2-B430-ED37-E11052C54937}"/>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Dal bilancio d’esercizio al bilancio di sostenibilità</a:t>
            </a:r>
          </a:p>
        </p:txBody>
      </p:sp>
      <p:sp>
        <p:nvSpPr>
          <p:cNvPr id="8" name="Freccia a destra 7">
            <a:extLst>
              <a:ext uri="{FF2B5EF4-FFF2-40B4-BE49-F238E27FC236}">
                <a16:creationId xmlns:a16="http://schemas.microsoft.com/office/drawing/2014/main" id="{85B7FEC4-9A0E-A8F8-EC76-BADFA4511CB5}"/>
              </a:ext>
            </a:extLst>
          </p:cNvPr>
          <p:cNvSpPr/>
          <p:nvPr/>
        </p:nvSpPr>
        <p:spPr bwMode="auto">
          <a:xfrm>
            <a:off x="1107976" y="1180778"/>
            <a:ext cx="6920408" cy="1816174"/>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sp>
        <p:nvSpPr>
          <p:cNvPr id="9" name="CasellaDiTesto 8">
            <a:extLst>
              <a:ext uri="{FF2B5EF4-FFF2-40B4-BE49-F238E27FC236}">
                <a16:creationId xmlns:a16="http://schemas.microsoft.com/office/drawing/2014/main" id="{754320BA-E4F7-909F-5116-37F8FBB62274}"/>
              </a:ext>
            </a:extLst>
          </p:cNvPr>
          <p:cNvSpPr txBox="1"/>
          <p:nvPr/>
        </p:nvSpPr>
        <p:spPr>
          <a:xfrm>
            <a:off x="1060922" y="1729048"/>
            <a:ext cx="1854894" cy="954107"/>
          </a:xfrm>
          <a:prstGeom prst="rect">
            <a:avLst/>
          </a:prstGeom>
          <a:noFill/>
        </p:spPr>
        <p:txBody>
          <a:bodyPr wrap="square" rtlCol="0" anchor="ctr">
            <a:spAutoFit/>
          </a:bodyPr>
          <a:lstStyle/>
          <a:p>
            <a:pPr algn="ctr" eaLnBrk="1" hangingPunct="1">
              <a:spcBef>
                <a:spcPct val="0"/>
              </a:spcBef>
              <a:buClrTx/>
              <a:buSzTx/>
              <a:buFontTx/>
              <a:buNone/>
            </a:pPr>
            <a:r>
              <a:rPr lang="it-IT" sz="2000" dirty="0"/>
              <a:t>DIR. BILANCI</a:t>
            </a:r>
            <a:br>
              <a:rPr lang="it-IT" sz="1200" dirty="0"/>
            </a:br>
            <a:r>
              <a:rPr lang="it-IT" altLang="it-IT" sz="1200" dirty="0">
                <a:solidFill>
                  <a:schemeClr val="tx1"/>
                </a:solidFill>
                <a:latin typeface="Times New Roman" panose="02020603050405020304" pitchFamily="18" charset="0"/>
              </a:rPr>
              <a:t>78/660/CE (IV) </a:t>
            </a:r>
          </a:p>
          <a:p>
            <a:pPr algn="ctr" eaLnBrk="1" hangingPunct="1">
              <a:spcBef>
                <a:spcPct val="0"/>
              </a:spcBef>
              <a:buClrTx/>
              <a:buSzTx/>
              <a:buFontTx/>
              <a:buNone/>
            </a:pPr>
            <a:r>
              <a:rPr lang="it-IT" altLang="it-IT" sz="1200" dirty="0">
                <a:solidFill>
                  <a:schemeClr val="tx1"/>
                </a:solidFill>
                <a:latin typeface="Times New Roman" panose="02020603050405020304" pitchFamily="18" charset="0"/>
              </a:rPr>
              <a:t>83/349/CE (VII)</a:t>
            </a:r>
          </a:p>
          <a:p>
            <a:pPr algn="ctr"/>
            <a:endParaRPr lang="it-IT" sz="1200" dirty="0"/>
          </a:p>
        </p:txBody>
      </p:sp>
      <p:sp>
        <p:nvSpPr>
          <p:cNvPr id="11" name="CasellaDiTesto 10">
            <a:extLst>
              <a:ext uri="{FF2B5EF4-FFF2-40B4-BE49-F238E27FC236}">
                <a16:creationId xmlns:a16="http://schemas.microsoft.com/office/drawing/2014/main" id="{ACAE4B1B-540B-E067-1B03-B3FB1C756D5D}"/>
              </a:ext>
            </a:extLst>
          </p:cNvPr>
          <p:cNvSpPr txBox="1"/>
          <p:nvPr/>
        </p:nvSpPr>
        <p:spPr>
          <a:xfrm>
            <a:off x="2763476" y="1728925"/>
            <a:ext cx="1152128" cy="769441"/>
          </a:xfrm>
          <a:prstGeom prst="rect">
            <a:avLst/>
          </a:prstGeom>
          <a:noFill/>
        </p:spPr>
        <p:txBody>
          <a:bodyPr wrap="square" rtlCol="0" anchor="ctr">
            <a:spAutoFit/>
          </a:bodyPr>
          <a:lstStyle/>
          <a:p>
            <a:pPr algn="ctr"/>
            <a:r>
              <a:rPr lang="it-IT" sz="2000" dirty="0"/>
              <a:t>AMD</a:t>
            </a:r>
            <a:br>
              <a:rPr lang="it-IT" sz="1200" dirty="0"/>
            </a:br>
            <a:r>
              <a:rPr lang="it-IT" sz="1200" dirty="0"/>
              <a:t> 2003/51/CE</a:t>
            </a:r>
            <a:br>
              <a:rPr lang="it-IT" sz="1200" dirty="0"/>
            </a:br>
            <a:endParaRPr lang="it-IT" sz="1200" dirty="0"/>
          </a:p>
        </p:txBody>
      </p:sp>
      <p:sp>
        <p:nvSpPr>
          <p:cNvPr id="12" name="CasellaDiTesto 11">
            <a:extLst>
              <a:ext uri="{FF2B5EF4-FFF2-40B4-BE49-F238E27FC236}">
                <a16:creationId xmlns:a16="http://schemas.microsoft.com/office/drawing/2014/main" id="{6E743BB4-449C-A040-030C-C2AF48C533A1}"/>
              </a:ext>
            </a:extLst>
          </p:cNvPr>
          <p:cNvSpPr txBox="1"/>
          <p:nvPr/>
        </p:nvSpPr>
        <p:spPr>
          <a:xfrm>
            <a:off x="4205136" y="1709914"/>
            <a:ext cx="1152128" cy="646331"/>
          </a:xfrm>
          <a:prstGeom prst="rect">
            <a:avLst/>
          </a:prstGeom>
          <a:noFill/>
        </p:spPr>
        <p:txBody>
          <a:bodyPr wrap="square" rtlCol="0" anchor="ctr">
            <a:spAutoFit/>
          </a:bodyPr>
          <a:lstStyle/>
          <a:p>
            <a:pPr algn="ctr"/>
            <a:r>
              <a:rPr lang="it-IT" dirty="0"/>
              <a:t>NFRD</a:t>
            </a:r>
            <a:br>
              <a:rPr lang="it-IT" dirty="0"/>
            </a:br>
            <a:r>
              <a:rPr lang="it-IT" sz="1200" dirty="0"/>
              <a:t>2014/95/UE</a:t>
            </a:r>
          </a:p>
        </p:txBody>
      </p:sp>
      <p:sp>
        <p:nvSpPr>
          <p:cNvPr id="13" name="CasellaDiTesto 12">
            <a:extLst>
              <a:ext uri="{FF2B5EF4-FFF2-40B4-BE49-F238E27FC236}">
                <a16:creationId xmlns:a16="http://schemas.microsoft.com/office/drawing/2014/main" id="{68C80489-5217-9A2F-79C4-B75084EC8D7B}"/>
              </a:ext>
            </a:extLst>
          </p:cNvPr>
          <p:cNvSpPr txBox="1"/>
          <p:nvPr/>
        </p:nvSpPr>
        <p:spPr>
          <a:xfrm>
            <a:off x="5780988" y="1709914"/>
            <a:ext cx="1152128" cy="646331"/>
          </a:xfrm>
          <a:prstGeom prst="rect">
            <a:avLst/>
          </a:prstGeom>
          <a:noFill/>
        </p:spPr>
        <p:txBody>
          <a:bodyPr wrap="square" rtlCol="0" anchor="ctr">
            <a:spAutoFit/>
          </a:bodyPr>
          <a:lstStyle/>
          <a:p>
            <a:pPr algn="ctr"/>
            <a:r>
              <a:rPr lang="it-IT" dirty="0"/>
              <a:t>CSRD</a:t>
            </a:r>
          </a:p>
          <a:p>
            <a:pPr algn="ctr"/>
            <a:r>
              <a:rPr lang="it-IT" sz="1200" dirty="0"/>
              <a:t>2022/2464/UE</a:t>
            </a:r>
          </a:p>
        </p:txBody>
      </p:sp>
      <p:sp>
        <p:nvSpPr>
          <p:cNvPr id="15" name="CasellaDiTesto 14">
            <a:extLst>
              <a:ext uri="{FF2B5EF4-FFF2-40B4-BE49-F238E27FC236}">
                <a16:creationId xmlns:a16="http://schemas.microsoft.com/office/drawing/2014/main" id="{5FA9B9CD-3F84-1C69-607C-5905F58DCE0C}"/>
              </a:ext>
            </a:extLst>
          </p:cNvPr>
          <p:cNvSpPr txBox="1"/>
          <p:nvPr/>
        </p:nvSpPr>
        <p:spPr>
          <a:xfrm>
            <a:off x="1250899" y="1060491"/>
            <a:ext cx="1575209" cy="461665"/>
          </a:xfrm>
          <a:prstGeom prst="rect">
            <a:avLst/>
          </a:prstGeom>
          <a:noFill/>
        </p:spPr>
        <p:txBody>
          <a:bodyPr wrap="square" rtlCol="0" anchor="ctr">
            <a:spAutoFit/>
          </a:bodyPr>
          <a:lstStyle/>
          <a:p>
            <a:r>
              <a:rPr lang="it-IT" dirty="0">
                <a:solidFill>
                  <a:srgbClr val="00B050"/>
                </a:solidFill>
              </a:rPr>
              <a:t>1978-1983</a:t>
            </a:r>
          </a:p>
        </p:txBody>
      </p:sp>
      <p:sp>
        <p:nvSpPr>
          <p:cNvPr id="17" name="CasellaDiTesto 16">
            <a:extLst>
              <a:ext uri="{FF2B5EF4-FFF2-40B4-BE49-F238E27FC236}">
                <a16:creationId xmlns:a16="http://schemas.microsoft.com/office/drawing/2014/main" id="{D85F4BC6-A51B-B75F-BCE6-F466220AD4AD}"/>
              </a:ext>
            </a:extLst>
          </p:cNvPr>
          <p:cNvSpPr txBox="1"/>
          <p:nvPr/>
        </p:nvSpPr>
        <p:spPr>
          <a:xfrm>
            <a:off x="4306584" y="1041850"/>
            <a:ext cx="1152128" cy="461665"/>
          </a:xfrm>
          <a:prstGeom prst="rect">
            <a:avLst/>
          </a:prstGeom>
          <a:noFill/>
        </p:spPr>
        <p:txBody>
          <a:bodyPr wrap="square" rtlCol="0" anchor="ctr">
            <a:spAutoFit/>
          </a:bodyPr>
          <a:lstStyle/>
          <a:p>
            <a:pPr algn="ctr"/>
            <a:r>
              <a:rPr lang="it-IT" dirty="0">
                <a:solidFill>
                  <a:srgbClr val="00B050"/>
                </a:solidFill>
              </a:rPr>
              <a:t>2014</a:t>
            </a:r>
          </a:p>
        </p:txBody>
      </p:sp>
      <p:sp>
        <p:nvSpPr>
          <p:cNvPr id="18" name="CasellaDiTesto 17">
            <a:extLst>
              <a:ext uri="{FF2B5EF4-FFF2-40B4-BE49-F238E27FC236}">
                <a16:creationId xmlns:a16="http://schemas.microsoft.com/office/drawing/2014/main" id="{7A9C11E7-9735-19EB-0FBF-0389A5040512}"/>
              </a:ext>
            </a:extLst>
          </p:cNvPr>
          <p:cNvSpPr txBox="1"/>
          <p:nvPr/>
        </p:nvSpPr>
        <p:spPr>
          <a:xfrm>
            <a:off x="2801993" y="1060614"/>
            <a:ext cx="1152128" cy="461665"/>
          </a:xfrm>
          <a:prstGeom prst="rect">
            <a:avLst/>
          </a:prstGeom>
          <a:noFill/>
        </p:spPr>
        <p:txBody>
          <a:bodyPr wrap="square" rtlCol="0" anchor="ctr">
            <a:spAutoFit/>
          </a:bodyPr>
          <a:lstStyle/>
          <a:p>
            <a:pPr algn="ctr"/>
            <a:r>
              <a:rPr lang="it-IT" dirty="0">
                <a:solidFill>
                  <a:srgbClr val="00B050"/>
                </a:solidFill>
              </a:rPr>
              <a:t>2003</a:t>
            </a:r>
          </a:p>
        </p:txBody>
      </p:sp>
      <p:sp>
        <p:nvSpPr>
          <p:cNvPr id="19" name="CasellaDiTesto 18">
            <a:extLst>
              <a:ext uri="{FF2B5EF4-FFF2-40B4-BE49-F238E27FC236}">
                <a16:creationId xmlns:a16="http://schemas.microsoft.com/office/drawing/2014/main" id="{1CCB775B-44F7-8D8B-1A0F-8B1B9096094C}"/>
              </a:ext>
            </a:extLst>
          </p:cNvPr>
          <p:cNvSpPr txBox="1"/>
          <p:nvPr/>
        </p:nvSpPr>
        <p:spPr>
          <a:xfrm>
            <a:off x="5702529" y="1051135"/>
            <a:ext cx="1152128" cy="461665"/>
          </a:xfrm>
          <a:prstGeom prst="rect">
            <a:avLst/>
          </a:prstGeom>
          <a:noFill/>
        </p:spPr>
        <p:txBody>
          <a:bodyPr wrap="square" rtlCol="0" anchor="ctr">
            <a:spAutoFit/>
          </a:bodyPr>
          <a:lstStyle/>
          <a:p>
            <a:pPr algn="ctr"/>
            <a:r>
              <a:rPr lang="it-IT" dirty="0">
                <a:solidFill>
                  <a:srgbClr val="00B050"/>
                </a:solidFill>
              </a:rPr>
              <a:t>2022</a:t>
            </a:r>
          </a:p>
        </p:txBody>
      </p:sp>
      <p:sp>
        <p:nvSpPr>
          <p:cNvPr id="20" name="CasellaDiTesto 19">
            <a:extLst>
              <a:ext uri="{FF2B5EF4-FFF2-40B4-BE49-F238E27FC236}">
                <a16:creationId xmlns:a16="http://schemas.microsoft.com/office/drawing/2014/main" id="{03100136-8307-BE80-2C82-73046EF7EF0F}"/>
              </a:ext>
            </a:extLst>
          </p:cNvPr>
          <p:cNvSpPr txBox="1"/>
          <p:nvPr/>
        </p:nvSpPr>
        <p:spPr>
          <a:xfrm>
            <a:off x="1043608" y="2599744"/>
            <a:ext cx="1440160" cy="1477328"/>
          </a:xfrm>
          <a:prstGeom prst="rect">
            <a:avLst/>
          </a:prstGeom>
          <a:noFill/>
        </p:spPr>
        <p:txBody>
          <a:bodyPr wrap="square" rtlCol="0" anchor="ctr">
            <a:spAutoFit/>
          </a:bodyPr>
          <a:lstStyle/>
          <a:p>
            <a:pPr algn="ctr" eaLnBrk="1" hangingPunct="1">
              <a:spcBef>
                <a:spcPct val="0"/>
              </a:spcBef>
              <a:buClrTx/>
              <a:buSzTx/>
              <a:buFontTx/>
              <a:buNone/>
            </a:pPr>
            <a:r>
              <a:rPr lang="it-IT" altLang="it-IT" sz="1800" dirty="0">
                <a:solidFill>
                  <a:schemeClr val="tx1"/>
                </a:solidFill>
                <a:latin typeface="Times New Roman" panose="02020603050405020304" pitchFamily="18" charset="0"/>
              </a:rPr>
              <a:t>D. LGS 127/1991</a:t>
            </a:r>
          </a:p>
          <a:p>
            <a:pPr algn="ctr"/>
            <a:r>
              <a:rPr lang="it-IT" altLang="it-IT" sz="1800" dirty="0">
                <a:solidFill>
                  <a:schemeClr val="tx1"/>
                </a:solidFill>
                <a:latin typeface="Times New Roman" panose="02020603050405020304" pitchFamily="18" charset="0"/>
              </a:rPr>
              <a:t>D. LGS 6/2003</a:t>
            </a:r>
          </a:p>
          <a:p>
            <a:pPr algn="ctr" eaLnBrk="1" hangingPunct="1">
              <a:spcBef>
                <a:spcPct val="0"/>
              </a:spcBef>
              <a:buClrTx/>
              <a:buSzTx/>
              <a:buFontTx/>
              <a:buNone/>
            </a:pPr>
            <a:endParaRPr lang="it-IT" altLang="it-IT" sz="1800" dirty="0">
              <a:solidFill>
                <a:schemeClr val="tx1"/>
              </a:solidFill>
              <a:latin typeface="Times New Roman" panose="02020603050405020304" pitchFamily="18" charset="0"/>
            </a:endParaRPr>
          </a:p>
        </p:txBody>
      </p:sp>
      <p:sp>
        <p:nvSpPr>
          <p:cNvPr id="22" name="CasellaDiTesto 21">
            <a:extLst>
              <a:ext uri="{FF2B5EF4-FFF2-40B4-BE49-F238E27FC236}">
                <a16:creationId xmlns:a16="http://schemas.microsoft.com/office/drawing/2014/main" id="{E6C6D4AB-98F5-6DF5-E154-8C83F5E5FFEB}"/>
              </a:ext>
            </a:extLst>
          </p:cNvPr>
          <p:cNvSpPr txBox="1"/>
          <p:nvPr/>
        </p:nvSpPr>
        <p:spPr>
          <a:xfrm>
            <a:off x="2883074" y="2600644"/>
            <a:ext cx="1440160" cy="1200329"/>
          </a:xfrm>
          <a:prstGeom prst="rect">
            <a:avLst/>
          </a:prstGeom>
          <a:noFill/>
        </p:spPr>
        <p:txBody>
          <a:bodyPr wrap="square" rtlCol="0" anchor="ctr">
            <a:spAutoFit/>
          </a:bodyPr>
          <a:lstStyle/>
          <a:p>
            <a:r>
              <a:rPr lang="it-IT" sz="1800" dirty="0"/>
              <a:t>D. LGS 32/2007</a:t>
            </a:r>
            <a:r>
              <a:rPr lang="it-IT" sz="1800" dirty="0">
                <a:sym typeface="Wingdings" panose="05000000000000000000" pitchFamily="2" charset="2"/>
              </a:rPr>
              <a:t> </a:t>
            </a:r>
            <a:r>
              <a:rPr lang="it-IT" sz="1800" dirty="0"/>
              <a:t>ART. 2428 C.C.</a:t>
            </a:r>
          </a:p>
        </p:txBody>
      </p:sp>
      <p:sp>
        <p:nvSpPr>
          <p:cNvPr id="23" name="CasellaDiTesto 22">
            <a:extLst>
              <a:ext uri="{FF2B5EF4-FFF2-40B4-BE49-F238E27FC236}">
                <a16:creationId xmlns:a16="http://schemas.microsoft.com/office/drawing/2014/main" id="{11F3BB5F-CE90-C264-8F13-3EBED5AEF478}"/>
              </a:ext>
            </a:extLst>
          </p:cNvPr>
          <p:cNvSpPr txBox="1"/>
          <p:nvPr/>
        </p:nvSpPr>
        <p:spPr>
          <a:xfrm>
            <a:off x="4335760" y="2825275"/>
            <a:ext cx="1440160" cy="646331"/>
          </a:xfrm>
          <a:prstGeom prst="rect">
            <a:avLst/>
          </a:prstGeom>
          <a:noFill/>
        </p:spPr>
        <p:txBody>
          <a:bodyPr wrap="square" rtlCol="0" anchor="ctr">
            <a:spAutoFit/>
          </a:bodyPr>
          <a:lstStyle/>
          <a:p>
            <a:r>
              <a:rPr lang="it-IT" sz="1800" dirty="0"/>
              <a:t>D. LGS 254/2016</a:t>
            </a:r>
          </a:p>
        </p:txBody>
      </p:sp>
      <p:sp>
        <p:nvSpPr>
          <p:cNvPr id="24" name="CasellaDiTesto 23">
            <a:extLst>
              <a:ext uri="{FF2B5EF4-FFF2-40B4-BE49-F238E27FC236}">
                <a16:creationId xmlns:a16="http://schemas.microsoft.com/office/drawing/2014/main" id="{D32A062E-6CED-EEF4-7358-05FED19C32B4}"/>
              </a:ext>
            </a:extLst>
          </p:cNvPr>
          <p:cNvSpPr txBox="1"/>
          <p:nvPr/>
        </p:nvSpPr>
        <p:spPr>
          <a:xfrm>
            <a:off x="5940152" y="2779731"/>
            <a:ext cx="1440160" cy="646331"/>
          </a:xfrm>
          <a:prstGeom prst="rect">
            <a:avLst/>
          </a:prstGeom>
          <a:noFill/>
        </p:spPr>
        <p:txBody>
          <a:bodyPr wrap="square" rtlCol="0" anchor="ctr">
            <a:spAutoFit/>
          </a:bodyPr>
          <a:lstStyle/>
          <a:p>
            <a:r>
              <a:rPr lang="it-IT" sz="1800" dirty="0"/>
              <a:t>D. LGS 125/2024</a:t>
            </a:r>
          </a:p>
        </p:txBody>
      </p:sp>
      <p:sp>
        <p:nvSpPr>
          <p:cNvPr id="25" name="Rettangolo 24">
            <a:extLst>
              <a:ext uri="{FF2B5EF4-FFF2-40B4-BE49-F238E27FC236}">
                <a16:creationId xmlns:a16="http://schemas.microsoft.com/office/drawing/2014/main" id="{C79E5147-A251-036A-DE9C-CF66E3424777}"/>
              </a:ext>
            </a:extLst>
          </p:cNvPr>
          <p:cNvSpPr/>
          <p:nvPr/>
        </p:nvSpPr>
        <p:spPr bwMode="auto">
          <a:xfrm>
            <a:off x="475184" y="3789040"/>
            <a:ext cx="2493807" cy="115212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chemeClr val="tx1"/>
                </a:solidFill>
                <a:effectLst/>
                <a:latin typeface="Times New Roman" pitchFamily="18" charset="0"/>
              </a:rPr>
              <a:t>BILANCIO D’ESERCIZIO </a:t>
            </a:r>
            <a:r>
              <a:rPr lang="it-IT" dirty="0"/>
              <a:t>E CONSOLIDATO</a:t>
            </a:r>
            <a:endParaRPr kumimoji="0" lang="it-IT" sz="2400" b="0" i="0" u="none" strike="noStrike" cap="none" normalizeH="0" baseline="0" dirty="0">
              <a:ln>
                <a:noFill/>
              </a:ln>
              <a:solidFill>
                <a:schemeClr val="tx1"/>
              </a:solidFill>
              <a:effectLst/>
              <a:latin typeface="Times New Roman" pitchFamily="18" charset="0"/>
            </a:endParaRPr>
          </a:p>
        </p:txBody>
      </p:sp>
      <p:sp>
        <p:nvSpPr>
          <p:cNvPr id="26" name="Rettangolo 25">
            <a:extLst>
              <a:ext uri="{FF2B5EF4-FFF2-40B4-BE49-F238E27FC236}">
                <a16:creationId xmlns:a16="http://schemas.microsoft.com/office/drawing/2014/main" id="{992A108E-B2BC-B48D-8884-6CACD6FE03BA}"/>
              </a:ext>
            </a:extLst>
          </p:cNvPr>
          <p:cNvSpPr/>
          <p:nvPr/>
        </p:nvSpPr>
        <p:spPr bwMode="auto">
          <a:xfrm>
            <a:off x="4335760" y="3789040"/>
            <a:ext cx="1366769" cy="115212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t>DNF</a:t>
            </a:r>
            <a:endParaRPr kumimoji="0" lang="it-IT" sz="2400" b="0" i="0" u="none" strike="noStrike" cap="none" normalizeH="0" baseline="0" dirty="0">
              <a:ln>
                <a:noFill/>
              </a:ln>
              <a:solidFill>
                <a:schemeClr val="tx1"/>
              </a:solidFill>
              <a:effectLst/>
              <a:latin typeface="Times New Roman" pitchFamily="18" charset="0"/>
            </a:endParaRPr>
          </a:p>
        </p:txBody>
      </p:sp>
      <p:sp>
        <p:nvSpPr>
          <p:cNvPr id="27" name="Rettangolo 26">
            <a:extLst>
              <a:ext uri="{FF2B5EF4-FFF2-40B4-BE49-F238E27FC236}">
                <a16:creationId xmlns:a16="http://schemas.microsoft.com/office/drawing/2014/main" id="{66C4DFF6-C79A-A11F-AD3A-39CE041B7CD1}"/>
              </a:ext>
            </a:extLst>
          </p:cNvPr>
          <p:cNvSpPr/>
          <p:nvPr/>
        </p:nvSpPr>
        <p:spPr bwMode="auto">
          <a:xfrm>
            <a:off x="5690003" y="3789040"/>
            <a:ext cx="3056873" cy="115212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chemeClr val="tx1"/>
                </a:solidFill>
                <a:effectLst/>
                <a:latin typeface="Times New Roman" pitchFamily="18" charset="0"/>
              </a:rPr>
              <a:t>REPORT ESG</a:t>
            </a:r>
          </a:p>
        </p:txBody>
      </p:sp>
      <p:sp>
        <p:nvSpPr>
          <p:cNvPr id="28" name="Rettangolo 27">
            <a:extLst>
              <a:ext uri="{FF2B5EF4-FFF2-40B4-BE49-F238E27FC236}">
                <a16:creationId xmlns:a16="http://schemas.microsoft.com/office/drawing/2014/main" id="{6B9EE8FA-941F-C6ED-6123-806A6A57112C}"/>
              </a:ext>
            </a:extLst>
          </p:cNvPr>
          <p:cNvSpPr/>
          <p:nvPr/>
        </p:nvSpPr>
        <p:spPr bwMode="auto">
          <a:xfrm rot="5400000">
            <a:off x="7145827" y="2043975"/>
            <a:ext cx="2555614" cy="646484"/>
          </a:xfrm>
          <a:prstGeom prst="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C00000"/>
                </a:solidFill>
                <a:effectLst/>
                <a:latin typeface="Times New Roman" pitchFamily="18" charset="0"/>
              </a:rPr>
              <a:t>RENDICONTO DI SOSTENIBILITA’</a:t>
            </a:r>
          </a:p>
        </p:txBody>
      </p:sp>
      <p:sp>
        <p:nvSpPr>
          <p:cNvPr id="29" name="Rettangolo 28">
            <a:extLst>
              <a:ext uri="{FF2B5EF4-FFF2-40B4-BE49-F238E27FC236}">
                <a16:creationId xmlns:a16="http://schemas.microsoft.com/office/drawing/2014/main" id="{1ECDADBD-2E03-DC08-E351-401D55B7B147}"/>
              </a:ext>
            </a:extLst>
          </p:cNvPr>
          <p:cNvSpPr/>
          <p:nvPr/>
        </p:nvSpPr>
        <p:spPr bwMode="auto">
          <a:xfrm rot="16200000">
            <a:off x="-557441" y="2043975"/>
            <a:ext cx="2555614" cy="646484"/>
          </a:xfrm>
          <a:prstGeom prst="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C00000"/>
                </a:solidFill>
                <a:effectLst/>
                <a:latin typeface="Times New Roman" pitchFamily="18" charset="0"/>
              </a:rPr>
              <a:t>BILANCIO D’ESERCIZIO </a:t>
            </a:r>
          </a:p>
        </p:txBody>
      </p:sp>
      <p:sp>
        <p:nvSpPr>
          <p:cNvPr id="30" name="Rettangolo 29">
            <a:extLst>
              <a:ext uri="{FF2B5EF4-FFF2-40B4-BE49-F238E27FC236}">
                <a16:creationId xmlns:a16="http://schemas.microsoft.com/office/drawing/2014/main" id="{A804523A-AAC5-5F67-5799-53B79BE9A30D}"/>
              </a:ext>
            </a:extLst>
          </p:cNvPr>
          <p:cNvSpPr/>
          <p:nvPr/>
        </p:nvSpPr>
        <p:spPr bwMode="auto">
          <a:xfrm>
            <a:off x="435918" y="5201034"/>
            <a:ext cx="8310958" cy="445706"/>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t>REPORT INTEGRATO</a:t>
            </a:r>
            <a:endParaRPr kumimoji="0" lang="it-IT" sz="2400" b="0" i="0" u="none" strike="noStrike" cap="none" normalizeH="0" baseline="0" dirty="0">
              <a:ln>
                <a:noFill/>
              </a:ln>
              <a:solidFill>
                <a:schemeClr val="tx1"/>
              </a:solidFill>
              <a:effectLst/>
              <a:latin typeface="Times New Roman" pitchFamily="18" charset="0"/>
            </a:endParaRPr>
          </a:p>
        </p:txBody>
      </p:sp>
      <p:sp>
        <p:nvSpPr>
          <p:cNvPr id="31" name="Rettangolo 30">
            <a:extLst>
              <a:ext uri="{FF2B5EF4-FFF2-40B4-BE49-F238E27FC236}">
                <a16:creationId xmlns:a16="http://schemas.microsoft.com/office/drawing/2014/main" id="{1995A2C6-E7A0-500C-1E5F-4ABBEAB80AC0}"/>
              </a:ext>
            </a:extLst>
          </p:cNvPr>
          <p:cNvSpPr/>
          <p:nvPr/>
        </p:nvSpPr>
        <p:spPr bwMode="auto">
          <a:xfrm>
            <a:off x="2004666" y="5793905"/>
            <a:ext cx="4991794" cy="445705"/>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a:ln>
                  <a:noFill/>
                </a:ln>
                <a:solidFill>
                  <a:srgbClr val="C00000"/>
                </a:solidFill>
                <a:effectLst/>
                <a:latin typeface="Times New Roman" pitchFamily="18" charset="0"/>
              </a:rPr>
              <a:t>OMNIBUS PACKAGE</a:t>
            </a:r>
          </a:p>
        </p:txBody>
      </p:sp>
      <p:sp>
        <p:nvSpPr>
          <p:cNvPr id="2" name="Rettangolo 1">
            <a:extLst>
              <a:ext uri="{FF2B5EF4-FFF2-40B4-BE49-F238E27FC236}">
                <a16:creationId xmlns:a16="http://schemas.microsoft.com/office/drawing/2014/main" id="{14E10D60-89F8-A7F5-5385-73B27297235D}"/>
              </a:ext>
            </a:extLst>
          </p:cNvPr>
          <p:cNvSpPr/>
          <p:nvPr/>
        </p:nvSpPr>
        <p:spPr bwMode="auto">
          <a:xfrm>
            <a:off x="2826108" y="3789040"/>
            <a:ext cx="1509652" cy="115212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chemeClr val="tx1"/>
                </a:solidFill>
                <a:effectLst/>
                <a:latin typeface="Times New Roman" pitchFamily="18" charset="0"/>
              </a:rPr>
              <a:t>RSG</a:t>
            </a:r>
          </a:p>
        </p:txBody>
      </p:sp>
      <p:sp>
        <p:nvSpPr>
          <p:cNvPr id="3" name="CasellaDiTesto 2">
            <a:extLst>
              <a:ext uri="{FF2B5EF4-FFF2-40B4-BE49-F238E27FC236}">
                <a16:creationId xmlns:a16="http://schemas.microsoft.com/office/drawing/2014/main" id="{B6B19A49-2F3E-B93B-60E2-EC091030B971}"/>
              </a:ext>
            </a:extLst>
          </p:cNvPr>
          <p:cNvSpPr txBox="1"/>
          <p:nvPr/>
        </p:nvSpPr>
        <p:spPr>
          <a:xfrm rot="16200000">
            <a:off x="6774773" y="1765699"/>
            <a:ext cx="1152128" cy="646331"/>
          </a:xfrm>
          <a:prstGeom prst="rect">
            <a:avLst/>
          </a:prstGeom>
          <a:noFill/>
        </p:spPr>
        <p:txBody>
          <a:bodyPr wrap="square" rtlCol="0" anchor="ctr">
            <a:spAutoFit/>
          </a:bodyPr>
          <a:lstStyle/>
          <a:p>
            <a:pPr algn="ctr"/>
            <a:r>
              <a:rPr lang="it-IT" dirty="0"/>
              <a:t>ESRS</a:t>
            </a:r>
          </a:p>
          <a:p>
            <a:pPr algn="ctr"/>
            <a:r>
              <a:rPr lang="it-IT" sz="1200" dirty="0"/>
              <a:t>2023/2772/UE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A4197-3604-CCC2-DEF8-756526D8329A}"/>
            </a:ext>
          </a:extLst>
        </p:cNvPr>
        <p:cNvGrpSpPr/>
        <p:nvPr/>
      </p:nvGrpSpPr>
      <p:grpSpPr>
        <a:xfrm>
          <a:off x="0" y="0"/>
          <a:ext cx="0" cy="0"/>
          <a:chOff x="0" y="0"/>
          <a:chExt cx="0" cy="0"/>
        </a:xfrm>
      </p:grpSpPr>
      <p:sp>
        <p:nvSpPr>
          <p:cNvPr id="34818" name="Rectangle 3">
            <a:extLst>
              <a:ext uri="{FF2B5EF4-FFF2-40B4-BE49-F238E27FC236}">
                <a16:creationId xmlns:a16="http://schemas.microsoft.com/office/drawing/2014/main" id="{BA6AB917-D358-36C4-A5B2-DB3269FFC344}"/>
              </a:ext>
            </a:extLst>
          </p:cNvPr>
          <p:cNvSpPr>
            <a:spLocks noChangeArrowheads="1"/>
          </p:cNvSpPr>
          <p:nvPr/>
        </p:nvSpPr>
        <p:spPr bwMode="auto">
          <a:xfrm>
            <a:off x="179388" y="212725"/>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buClrTx/>
              <a:buSzTx/>
              <a:buFontTx/>
              <a:buNone/>
            </a:pPr>
            <a:r>
              <a:rPr lang="it-IT" altLang="it-IT" sz="2400" dirty="0">
                <a:solidFill>
                  <a:srgbClr val="FF6600"/>
                </a:solidFill>
              </a:rPr>
              <a:t>Omnibus </a:t>
            </a:r>
            <a:r>
              <a:rPr lang="it-IT" altLang="it-IT" sz="2400" dirty="0" err="1">
                <a:solidFill>
                  <a:srgbClr val="FF6600"/>
                </a:solidFill>
              </a:rPr>
              <a:t>Simplification</a:t>
            </a:r>
            <a:r>
              <a:rPr lang="it-IT" altLang="it-IT" sz="2400" dirty="0">
                <a:solidFill>
                  <a:srgbClr val="FF6600"/>
                </a:solidFill>
              </a:rPr>
              <a:t> Package - 26.2.2025</a:t>
            </a:r>
          </a:p>
        </p:txBody>
      </p:sp>
      <p:sp>
        <p:nvSpPr>
          <p:cNvPr id="4" name="CasellaDiTesto 3">
            <a:extLst>
              <a:ext uri="{FF2B5EF4-FFF2-40B4-BE49-F238E27FC236}">
                <a16:creationId xmlns:a16="http://schemas.microsoft.com/office/drawing/2014/main" id="{350D4C66-971D-312F-B765-3525ABE6C3CC}"/>
              </a:ext>
            </a:extLst>
          </p:cNvPr>
          <p:cNvSpPr txBox="1"/>
          <p:nvPr/>
        </p:nvSpPr>
        <p:spPr>
          <a:xfrm>
            <a:off x="467544" y="1533916"/>
            <a:ext cx="1480277" cy="461665"/>
          </a:xfrm>
          <a:prstGeom prst="rect">
            <a:avLst/>
          </a:prstGeom>
          <a:solidFill>
            <a:schemeClr val="bg2">
              <a:lumMod val="20000"/>
              <a:lumOff val="80000"/>
            </a:schemeClr>
          </a:solidFill>
          <a:ln>
            <a:noFill/>
          </a:ln>
        </p:spPr>
        <p:txBody>
          <a:bodyPr wrap="none" rtlCol="0">
            <a:spAutoFit/>
          </a:bodyPr>
          <a:lstStyle/>
          <a:p>
            <a:r>
              <a:rPr lang="it-IT" dirty="0"/>
              <a:t>Trilogo …</a:t>
            </a:r>
          </a:p>
        </p:txBody>
      </p:sp>
      <p:sp>
        <p:nvSpPr>
          <p:cNvPr id="5" name="CasellaDiTesto 4">
            <a:extLst>
              <a:ext uri="{FF2B5EF4-FFF2-40B4-BE49-F238E27FC236}">
                <a16:creationId xmlns:a16="http://schemas.microsoft.com/office/drawing/2014/main" id="{46A33FBC-460A-D22A-535F-576BF13504B6}"/>
              </a:ext>
            </a:extLst>
          </p:cNvPr>
          <p:cNvSpPr txBox="1"/>
          <p:nvPr/>
        </p:nvSpPr>
        <p:spPr>
          <a:xfrm>
            <a:off x="467544" y="1002636"/>
            <a:ext cx="8131097" cy="461665"/>
          </a:xfrm>
          <a:prstGeom prst="rect">
            <a:avLst/>
          </a:prstGeom>
          <a:solidFill>
            <a:schemeClr val="bg1">
              <a:lumMod val="75000"/>
            </a:schemeClr>
          </a:solidFill>
          <a:ln>
            <a:solidFill>
              <a:schemeClr val="bg1">
                <a:lumMod val="90000"/>
              </a:schemeClr>
            </a:solidFill>
          </a:ln>
        </p:spPr>
        <p:txBody>
          <a:bodyPr wrap="square" rtlCol="0">
            <a:spAutoFit/>
          </a:bodyPr>
          <a:lstStyle/>
          <a:p>
            <a:pPr algn="ctr"/>
            <a:r>
              <a:rPr lang="it-IT" dirty="0"/>
              <a:t>«A </a:t>
            </a:r>
            <a:r>
              <a:rPr lang="it-IT" dirty="0" err="1"/>
              <a:t>Competitiveness</a:t>
            </a:r>
            <a:r>
              <a:rPr lang="it-IT" dirty="0"/>
              <a:t> </a:t>
            </a:r>
            <a:r>
              <a:rPr lang="it-IT" dirty="0" err="1"/>
              <a:t>Compass</a:t>
            </a:r>
            <a:r>
              <a:rPr lang="it-IT" dirty="0"/>
              <a:t> for the EU»</a:t>
            </a:r>
          </a:p>
        </p:txBody>
      </p:sp>
      <p:sp>
        <p:nvSpPr>
          <p:cNvPr id="7" name="Rettangolo 6">
            <a:extLst>
              <a:ext uri="{FF2B5EF4-FFF2-40B4-BE49-F238E27FC236}">
                <a16:creationId xmlns:a16="http://schemas.microsoft.com/office/drawing/2014/main" id="{660AD4A0-2A21-F2DD-7553-DE84F64FCC7B}"/>
              </a:ext>
            </a:extLst>
          </p:cNvPr>
          <p:cNvSpPr/>
          <p:nvPr/>
        </p:nvSpPr>
        <p:spPr bwMode="auto">
          <a:xfrm>
            <a:off x="467544" y="2132856"/>
            <a:ext cx="2712758" cy="791561"/>
          </a:xfrm>
          <a:prstGeom prst="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2000" dirty="0"/>
              <a:t>CSRD / ESRS</a:t>
            </a:r>
            <a:endParaRPr kumimoji="0" lang="it-IT" sz="2000" b="0" i="0" u="none" strike="noStrike" cap="none" normalizeH="0" baseline="0" dirty="0">
              <a:ln>
                <a:noFill/>
              </a:ln>
              <a:solidFill>
                <a:schemeClr val="tx1"/>
              </a:solidFill>
              <a:effectLst/>
              <a:latin typeface="Times New Roman" pitchFamily="18" charset="0"/>
            </a:endParaRPr>
          </a:p>
        </p:txBody>
      </p:sp>
      <p:sp>
        <p:nvSpPr>
          <p:cNvPr id="10" name="Rettangolo 9">
            <a:extLst>
              <a:ext uri="{FF2B5EF4-FFF2-40B4-BE49-F238E27FC236}">
                <a16:creationId xmlns:a16="http://schemas.microsoft.com/office/drawing/2014/main" id="{B1204214-246D-3090-0562-5A0BCB70FCD2}"/>
              </a:ext>
            </a:extLst>
          </p:cNvPr>
          <p:cNvSpPr/>
          <p:nvPr/>
        </p:nvSpPr>
        <p:spPr bwMode="auto">
          <a:xfrm>
            <a:off x="3462528" y="2132856"/>
            <a:ext cx="2333607" cy="791561"/>
          </a:xfrm>
          <a:prstGeom prst="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Times New Roman" pitchFamily="18" charset="0"/>
              </a:rPr>
              <a:t>CS3D</a:t>
            </a:r>
          </a:p>
        </p:txBody>
      </p:sp>
      <p:sp>
        <p:nvSpPr>
          <p:cNvPr id="14" name="Rettangolo 13">
            <a:extLst>
              <a:ext uri="{FF2B5EF4-FFF2-40B4-BE49-F238E27FC236}">
                <a16:creationId xmlns:a16="http://schemas.microsoft.com/office/drawing/2014/main" id="{7B4FEFBF-AB94-DB4C-1616-11AF7FEC35CD}"/>
              </a:ext>
            </a:extLst>
          </p:cNvPr>
          <p:cNvSpPr/>
          <p:nvPr/>
        </p:nvSpPr>
        <p:spPr bwMode="auto">
          <a:xfrm>
            <a:off x="6078361" y="2132856"/>
            <a:ext cx="2520280" cy="770569"/>
          </a:xfrm>
          <a:prstGeom prst="rect">
            <a:avLst/>
          </a:prstGeom>
          <a:solidFill>
            <a:srgbClr val="AAFCB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Times New Roman" pitchFamily="18" charset="0"/>
              </a:rPr>
              <a:t>TASSONOMIA  /SFDR</a:t>
            </a:r>
          </a:p>
        </p:txBody>
      </p:sp>
      <p:sp>
        <p:nvSpPr>
          <p:cNvPr id="16" name="CasellaDiTesto 15">
            <a:extLst>
              <a:ext uri="{FF2B5EF4-FFF2-40B4-BE49-F238E27FC236}">
                <a16:creationId xmlns:a16="http://schemas.microsoft.com/office/drawing/2014/main" id="{EBB3905A-32EF-DE47-82D5-FE0E7FCC49EA}"/>
              </a:ext>
            </a:extLst>
          </p:cNvPr>
          <p:cNvSpPr txBox="1"/>
          <p:nvPr/>
        </p:nvSpPr>
        <p:spPr>
          <a:xfrm>
            <a:off x="467544" y="3068960"/>
            <a:ext cx="2809493" cy="3400931"/>
          </a:xfrm>
          <a:prstGeom prst="rect">
            <a:avLst/>
          </a:prstGeom>
          <a:noFill/>
          <a:ln>
            <a:solidFill>
              <a:schemeClr val="accent1"/>
            </a:solidFill>
          </a:ln>
        </p:spPr>
        <p:txBody>
          <a:bodyPr wrap="square">
            <a:spAutoFit/>
          </a:bodyPr>
          <a:lstStyle/>
          <a:p>
            <a:pPr marL="342900" indent="-342900">
              <a:spcBef>
                <a:spcPts val="1200"/>
              </a:spcBef>
              <a:buFont typeface="Wingdings" panose="05000000000000000000" pitchFamily="2" charset="2"/>
              <a:buChar char="Ø"/>
              <a:defRPr/>
            </a:pPr>
            <a:r>
              <a:rPr lang="it-IT" sz="1100" dirty="0">
                <a:latin typeface="+mj-lt"/>
                <a:cs typeface="+mn-cs"/>
              </a:rPr>
              <a:t>Slittamento temporale</a:t>
            </a:r>
          </a:p>
          <a:p>
            <a:pPr marL="342900" indent="-342900">
              <a:spcBef>
                <a:spcPts val="1200"/>
              </a:spcBef>
              <a:buFont typeface="Wingdings" panose="05000000000000000000" pitchFamily="2" charset="2"/>
              <a:buChar char="Ø"/>
              <a:defRPr/>
            </a:pPr>
            <a:r>
              <a:rPr lang="it-IT" sz="1100" dirty="0">
                <a:latin typeface="+mj-lt"/>
                <a:cs typeface="+mn-cs"/>
              </a:rPr>
              <a:t>Maggiore progressività </a:t>
            </a:r>
            <a:r>
              <a:rPr lang="it-IT" sz="1100" dirty="0">
                <a:latin typeface="+mj-lt"/>
                <a:cs typeface="+mn-cs"/>
                <a:sym typeface="Wingdings" panose="05000000000000000000" pitchFamily="2" charset="2"/>
              </a:rPr>
              <a:t> </a:t>
            </a:r>
            <a:r>
              <a:rPr lang="it-IT" sz="1100" dirty="0" err="1">
                <a:latin typeface="+mj-lt"/>
                <a:cs typeface="+mn-cs"/>
                <a:sym typeface="Wingdings" panose="05000000000000000000" pitchFamily="2" charset="2"/>
              </a:rPr>
              <a:t>Mid</a:t>
            </a:r>
            <a:r>
              <a:rPr lang="it-IT" sz="1100" dirty="0">
                <a:latin typeface="+mj-lt"/>
                <a:cs typeface="+mn-cs"/>
                <a:sym typeface="Wingdings" panose="05000000000000000000" pitchFamily="2" charset="2"/>
              </a:rPr>
              <a:t> companies</a:t>
            </a:r>
          </a:p>
          <a:p>
            <a:pPr marL="342900" indent="-342900">
              <a:spcBef>
                <a:spcPts val="1200"/>
              </a:spcBef>
              <a:buFont typeface="Wingdings" panose="05000000000000000000" pitchFamily="2" charset="2"/>
              <a:buChar char="Ø"/>
              <a:defRPr/>
            </a:pPr>
            <a:r>
              <a:rPr lang="it-IT" sz="1100" dirty="0">
                <a:latin typeface="+mj-lt"/>
                <a:cs typeface="+mn-cs"/>
              </a:rPr>
              <a:t>Revisione degli ESRS (&lt; granularità </a:t>
            </a:r>
            <a:r>
              <a:rPr lang="it-IT" sz="1100" dirty="0" err="1">
                <a:latin typeface="+mj-lt"/>
                <a:cs typeface="+mn-cs"/>
              </a:rPr>
              <a:t>datapoint</a:t>
            </a:r>
            <a:r>
              <a:rPr lang="it-IT" sz="1100" dirty="0">
                <a:latin typeface="+mj-lt"/>
                <a:cs typeface="+mn-cs"/>
              </a:rPr>
              <a:t>), sospensione dei settoriali e dello standard per la marcatura XBRL del SR in formato ESEF</a:t>
            </a:r>
          </a:p>
          <a:p>
            <a:pPr marL="342900" indent="-342900">
              <a:spcBef>
                <a:spcPts val="1200"/>
              </a:spcBef>
              <a:buFont typeface="Wingdings" panose="05000000000000000000" pitchFamily="2" charset="2"/>
              <a:buChar char="Ø"/>
              <a:defRPr/>
            </a:pPr>
            <a:r>
              <a:rPr lang="it-IT" sz="1100" dirty="0">
                <a:latin typeface="+mj-lt"/>
                <a:cs typeface="+mn-cs"/>
              </a:rPr>
              <a:t>Nuovo ruolo del VSME quale </a:t>
            </a:r>
            <a:r>
              <a:rPr lang="it-IT" sz="1100" dirty="0" err="1">
                <a:latin typeface="+mj-lt"/>
                <a:cs typeface="+mn-cs"/>
              </a:rPr>
              <a:t>value</a:t>
            </a:r>
            <a:r>
              <a:rPr lang="it-IT" sz="1100" dirty="0">
                <a:latin typeface="+mj-lt"/>
                <a:cs typeface="+mn-cs"/>
              </a:rPr>
              <a:t> chain </a:t>
            </a:r>
            <a:r>
              <a:rPr lang="it-IT" sz="1100" dirty="0" err="1">
                <a:latin typeface="+mj-lt"/>
                <a:cs typeface="+mn-cs"/>
              </a:rPr>
              <a:t>cap</a:t>
            </a:r>
            <a:r>
              <a:rPr lang="it-IT" sz="1100" dirty="0">
                <a:latin typeface="+mj-lt"/>
                <a:cs typeface="+mn-cs"/>
              </a:rPr>
              <a:t> per le </a:t>
            </a:r>
            <a:r>
              <a:rPr lang="it-IT" sz="1100" dirty="0" err="1">
                <a:latin typeface="+mj-lt"/>
                <a:cs typeface="+mn-cs"/>
              </a:rPr>
              <a:t>SMEs</a:t>
            </a:r>
            <a:endParaRPr lang="it-IT" sz="1100" dirty="0">
              <a:latin typeface="+mj-lt"/>
              <a:cs typeface="+mn-cs"/>
            </a:endParaRPr>
          </a:p>
          <a:p>
            <a:pPr marL="342900" indent="-342900">
              <a:spcBef>
                <a:spcPts val="1200"/>
              </a:spcBef>
              <a:buFont typeface="Wingdings" panose="05000000000000000000" pitchFamily="2" charset="2"/>
              <a:buChar char="Ø"/>
              <a:defRPr/>
            </a:pPr>
            <a:r>
              <a:rPr lang="it-IT" sz="1100" dirty="0">
                <a:latin typeface="+mj-lt"/>
                <a:cs typeface="+mn-cs"/>
              </a:rPr>
              <a:t>Migliore inter-operabilità con altri standards (es. ISSB, GRI)</a:t>
            </a:r>
          </a:p>
          <a:p>
            <a:pPr marL="342900" indent="-342900">
              <a:spcBef>
                <a:spcPts val="1200"/>
              </a:spcBef>
              <a:buFont typeface="Wingdings" panose="05000000000000000000" pitchFamily="2" charset="2"/>
              <a:buChar char="Ø"/>
              <a:defRPr/>
            </a:pPr>
            <a:r>
              <a:rPr lang="it-IT" sz="1100" dirty="0">
                <a:latin typeface="+mj-lt"/>
                <a:cs typeface="+mn-cs"/>
              </a:rPr>
              <a:t>Eliminazione del passaggio da limited </a:t>
            </a:r>
            <a:r>
              <a:rPr lang="it-IT" sz="1100" dirty="0" err="1">
                <a:latin typeface="+mj-lt"/>
                <a:cs typeface="+mn-cs"/>
              </a:rPr>
              <a:t>assurance</a:t>
            </a:r>
            <a:r>
              <a:rPr lang="it-IT" sz="1100" dirty="0">
                <a:latin typeface="+mj-lt"/>
                <a:cs typeface="+mn-cs"/>
              </a:rPr>
              <a:t> a </a:t>
            </a:r>
            <a:r>
              <a:rPr lang="it-IT" sz="1100" dirty="0" err="1">
                <a:latin typeface="+mj-lt"/>
                <a:cs typeface="+mn-cs"/>
              </a:rPr>
              <a:t>reasonable</a:t>
            </a:r>
            <a:r>
              <a:rPr lang="it-IT" sz="1100" dirty="0">
                <a:latin typeface="+mj-lt"/>
                <a:cs typeface="+mn-cs"/>
              </a:rPr>
              <a:t> </a:t>
            </a:r>
            <a:r>
              <a:rPr lang="it-IT" sz="1100" dirty="0" err="1">
                <a:latin typeface="+mj-lt"/>
                <a:cs typeface="+mn-cs"/>
              </a:rPr>
              <a:t>assurance</a:t>
            </a:r>
            <a:endParaRPr lang="it-IT" sz="1100" dirty="0">
              <a:latin typeface="+mj-lt"/>
              <a:cs typeface="+mn-cs"/>
            </a:endParaRPr>
          </a:p>
        </p:txBody>
      </p:sp>
      <p:sp>
        <p:nvSpPr>
          <p:cNvPr id="21" name="CasellaDiTesto 20">
            <a:extLst>
              <a:ext uri="{FF2B5EF4-FFF2-40B4-BE49-F238E27FC236}">
                <a16:creationId xmlns:a16="http://schemas.microsoft.com/office/drawing/2014/main" id="{31AD4608-0A69-7080-00E1-BF7631CADA87}"/>
              </a:ext>
            </a:extLst>
          </p:cNvPr>
          <p:cNvSpPr txBox="1"/>
          <p:nvPr/>
        </p:nvSpPr>
        <p:spPr>
          <a:xfrm>
            <a:off x="3462528" y="3068960"/>
            <a:ext cx="2333608" cy="2416046"/>
          </a:xfrm>
          <a:prstGeom prst="rect">
            <a:avLst/>
          </a:prstGeom>
          <a:noFill/>
          <a:ln>
            <a:solidFill>
              <a:schemeClr val="accent1"/>
            </a:solidFill>
          </a:ln>
        </p:spPr>
        <p:txBody>
          <a:bodyPr wrap="square">
            <a:spAutoFit/>
          </a:bodyPr>
          <a:lstStyle/>
          <a:p>
            <a:pPr marL="342900" indent="-342900">
              <a:spcBef>
                <a:spcPts val="1200"/>
              </a:spcBef>
              <a:buFont typeface="Wingdings" panose="05000000000000000000" pitchFamily="2" charset="2"/>
              <a:buChar char="Ø"/>
              <a:defRPr/>
            </a:pPr>
            <a:r>
              <a:rPr lang="it-IT" sz="1100" dirty="0">
                <a:latin typeface="+mj-lt"/>
                <a:cs typeface="+mn-cs"/>
              </a:rPr>
              <a:t>Rinvio di 2 anni (al 28.7.2028) del termine di recepimento</a:t>
            </a:r>
          </a:p>
          <a:p>
            <a:pPr marL="342900" indent="-342900">
              <a:spcBef>
                <a:spcPts val="1200"/>
              </a:spcBef>
              <a:buFont typeface="Wingdings" panose="05000000000000000000" pitchFamily="2" charset="2"/>
              <a:buChar char="Ø"/>
              <a:defRPr/>
            </a:pPr>
            <a:r>
              <a:rPr lang="it-IT" sz="1100" dirty="0">
                <a:latin typeface="+mj-lt"/>
                <a:cs typeface="+mn-cs"/>
              </a:rPr>
              <a:t>Armonizzazione disciplina sui piani di transizione</a:t>
            </a:r>
          </a:p>
          <a:p>
            <a:pPr marL="342900" indent="-342900">
              <a:spcBef>
                <a:spcPts val="1200"/>
              </a:spcBef>
              <a:buFont typeface="Wingdings" panose="05000000000000000000" pitchFamily="2" charset="2"/>
              <a:buChar char="Ø"/>
              <a:defRPr/>
            </a:pPr>
            <a:r>
              <a:rPr lang="it-IT" sz="1100" dirty="0">
                <a:latin typeface="+mj-lt"/>
                <a:cs typeface="+mn-cs"/>
              </a:rPr>
              <a:t>Riduzione degli obblighi informativi</a:t>
            </a:r>
          </a:p>
          <a:p>
            <a:pPr marL="342900" indent="-342900">
              <a:spcBef>
                <a:spcPts val="1200"/>
              </a:spcBef>
              <a:buFont typeface="Wingdings" panose="05000000000000000000" pitchFamily="2" charset="2"/>
              <a:buChar char="Ø"/>
              <a:defRPr/>
            </a:pPr>
            <a:r>
              <a:rPr lang="it-IT" sz="1100" dirty="0">
                <a:latin typeface="+mj-lt"/>
                <a:cs typeface="+mn-cs"/>
              </a:rPr>
              <a:t>Attendere la CSRD a regime per ottenere più omogeneità e integrazione</a:t>
            </a:r>
          </a:p>
        </p:txBody>
      </p:sp>
      <p:sp>
        <p:nvSpPr>
          <p:cNvPr id="32" name="CasellaDiTesto 31">
            <a:extLst>
              <a:ext uri="{FF2B5EF4-FFF2-40B4-BE49-F238E27FC236}">
                <a16:creationId xmlns:a16="http://schemas.microsoft.com/office/drawing/2014/main" id="{5AE44A9C-ABE0-DBBD-CCAA-C4F08E786C39}"/>
              </a:ext>
            </a:extLst>
          </p:cNvPr>
          <p:cNvSpPr txBox="1"/>
          <p:nvPr/>
        </p:nvSpPr>
        <p:spPr>
          <a:xfrm>
            <a:off x="6078361" y="3069835"/>
            <a:ext cx="2520280" cy="2400657"/>
          </a:xfrm>
          <a:prstGeom prst="rect">
            <a:avLst/>
          </a:prstGeom>
          <a:noFill/>
          <a:ln>
            <a:solidFill>
              <a:schemeClr val="accent1"/>
            </a:solidFill>
          </a:ln>
        </p:spPr>
        <p:txBody>
          <a:bodyPr wrap="square">
            <a:spAutoFit/>
          </a:bodyPr>
          <a:lstStyle/>
          <a:p>
            <a:pPr marL="342900" indent="-342900">
              <a:spcBef>
                <a:spcPts val="1200"/>
              </a:spcBef>
              <a:buFont typeface="Wingdings" panose="05000000000000000000" pitchFamily="2" charset="2"/>
              <a:buChar char="Ø"/>
              <a:defRPr/>
            </a:pPr>
            <a:r>
              <a:rPr lang="it-IT" sz="1100" dirty="0">
                <a:latin typeface="+mj-lt"/>
                <a:cs typeface="+mn-cs"/>
              </a:rPr>
              <a:t>Soglia di materialità</a:t>
            </a:r>
          </a:p>
          <a:p>
            <a:pPr marL="342900" indent="-342900">
              <a:spcBef>
                <a:spcPts val="1200"/>
              </a:spcBef>
              <a:buFont typeface="Wingdings" panose="05000000000000000000" pitchFamily="2" charset="2"/>
              <a:buChar char="Ø"/>
              <a:defRPr/>
            </a:pPr>
            <a:r>
              <a:rPr lang="it-IT" sz="1100" dirty="0">
                <a:latin typeface="+mj-lt"/>
                <a:cs typeface="+mn-cs"/>
              </a:rPr>
              <a:t>KPI </a:t>
            </a:r>
            <a:r>
              <a:rPr lang="it-IT" sz="1100" dirty="0" err="1">
                <a:latin typeface="+mj-lt"/>
                <a:cs typeface="+mn-cs"/>
              </a:rPr>
              <a:t>Opex</a:t>
            </a:r>
            <a:r>
              <a:rPr lang="it-IT" sz="1100" dirty="0">
                <a:latin typeface="+mj-lt"/>
                <a:cs typeface="+mn-cs"/>
              </a:rPr>
              <a:t> solo volontario</a:t>
            </a:r>
          </a:p>
          <a:p>
            <a:pPr marL="342900" indent="-342900">
              <a:spcBef>
                <a:spcPts val="1200"/>
              </a:spcBef>
              <a:buFont typeface="Wingdings" panose="05000000000000000000" pitchFamily="2" charset="2"/>
              <a:buChar char="Ø"/>
              <a:defRPr/>
            </a:pPr>
            <a:r>
              <a:rPr lang="it-IT" sz="1100" dirty="0">
                <a:latin typeface="+mj-lt"/>
                <a:cs typeface="+mn-cs"/>
              </a:rPr>
              <a:t>Riflesso su SFDR per arginare </a:t>
            </a:r>
            <a:r>
              <a:rPr lang="it-IT" sz="1100" i="1" dirty="0" err="1">
                <a:latin typeface="+mj-lt"/>
                <a:cs typeface="+mn-cs"/>
              </a:rPr>
              <a:t>trikle</a:t>
            </a:r>
            <a:r>
              <a:rPr lang="it-IT" sz="1100" i="1" dirty="0">
                <a:latin typeface="+mj-lt"/>
                <a:cs typeface="+mn-cs"/>
              </a:rPr>
              <a:t> down </a:t>
            </a:r>
            <a:r>
              <a:rPr lang="it-IT" sz="1100" i="1" dirty="0" err="1">
                <a:latin typeface="+mj-lt"/>
                <a:cs typeface="+mn-cs"/>
              </a:rPr>
              <a:t>effect</a:t>
            </a:r>
            <a:r>
              <a:rPr lang="it-IT" sz="1100" i="1" dirty="0">
                <a:latin typeface="+mj-lt"/>
                <a:cs typeface="+mn-cs"/>
              </a:rPr>
              <a:t> </a:t>
            </a:r>
            <a:r>
              <a:rPr lang="it-IT" sz="1100" dirty="0">
                <a:latin typeface="+mj-lt"/>
                <a:cs typeface="+mn-cs"/>
              </a:rPr>
              <a:t>sulle PMI</a:t>
            </a:r>
          </a:p>
          <a:p>
            <a:pPr marL="342900" indent="-342900">
              <a:spcBef>
                <a:spcPts val="1200"/>
              </a:spcBef>
              <a:buFont typeface="Wingdings" panose="05000000000000000000" pitchFamily="2" charset="2"/>
              <a:buChar char="Ø"/>
              <a:defRPr/>
            </a:pPr>
            <a:r>
              <a:rPr lang="it-IT" sz="1100" dirty="0">
                <a:latin typeface="+mj-lt"/>
                <a:cs typeface="+mn-cs"/>
              </a:rPr>
              <a:t>Rivedere esclusione delle attività economiche oggetto di piani di transizione</a:t>
            </a:r>
          </a:p>
          <a:p>
            <a:pPr marL="342900" indent="-342900">
              <a:spcBef>
                <a:spcPts val="1200"/>
              </a:spcBef>
              <a:buFont typeface="Wingdings" panose="05000000000000000000" pitchFamily="2" charset="2"/>
              <a:buChar char="Ø"/>
              <a:defRPr/>
            </a:pPr>
            <a:r>
              <a:rPr lang="it-IT" sz="1100" dirty="0">
                <a:latin typeface="+mj-lt"/>
                <a:cs typeface="+mn-cs"/>
              </a:rPr>
              <a:t>Semplificazione template atto delegato 2021/2378</a:t>
            </a:r>
          </a:p>
        </p:txBody>
      </p:sp>
      <p:pic>
        <p:nvPicPr>
          <p:cNvPr id="33" name="Elemento grafico 32" descr="Punto interrogativo">
            <a:extLst>
              <a:ext uri="{FF2B5EF4-FFF2-40B4-BE49-F238E27FC236}">
                <a16:creationId xmlns:a16="http://schemas.microsoft.com/office/drawing/2014/main" id="{B6AD7814-D490-02AA-1324-253D9E3B4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7206" y="5671070"/>
            <a:ext cx="638250" cy="638250"/>
          </a:xfrm>
          <a:prstGeom prst="rect">
            <a:avLst/>
          </a:prstGeom>
        </p:spPr>
      </p:pic>
      <p:sp>
        <p:nvSpPr>
          <p:cNvPr id="34" name="CasellaDiTesto 33">
            <a:extLst>
              <a:ext uri="{FF2B5EF4-FFF2-40B4-BE49-F238E27FC236}">
                <a16:creationId xmlns:a16="http://schemas.microsoft.com/office/drawing/2014/main" id="{28E566C0-33A6-876B-B7FE-87221DF0109F}"/>
              </a:ext>
            </a:extLst>
          </p:cNvPr>
          <p:cNvSpPr txBox="1"/>
          <p:nvPr/>
        </p:nvSpPr>
        <p:spPr>
          <a:xfrm>
            <a:off x="4572000" y="5826189"/>
            <a:ext cx="742511" cy="338554"/>
          </a:xfrm>
          <a:prstGeom prst="rect">
            <a:avLst/>
          </a:prstGeom>
          <a:solidFill>
            <a:srgbClr val="FFC000"/>
          </a:solidFill>
        </p:spPr>
        <p:txBody>
          <a:bodyPr wrap="none" rtlCol="0">
            <a:spAutoFit/>
          </a:bodyPr>
          <a:lstStyle/>
          <a:p>
            <a:r>
              <a:rPr lang="it-IT" sz="1600" dirty="0"/>
              <a:t>FIRST</a:t>
            </a:r>
          </a:p>
        </p:txBody>
      </p:sp>
      <p:sp>
        <p:nvSpPr>
          <p:cNvPr id="35" name="CasellaDiTesto 34">
            <a:extLst>
              <a:ext uri="{FF2B5EF4-FFF2-40B4-BE49-F238E27FC236}">
                <a16:creationId xmlns:a16="http://schemas.microsoft.com/office/drawing/2014/main" id="{CFFB15F0-825C-FDFB-8898-109F570866BE}"/>
              </a:ext>
            </a:extLst>
          </p:cNvPr>
          <p:cNvSpPr txBox="1"/>
          <p:nvPr/>
        </p:nvSpPr>
        <p:spPr>
          <a:xfrm>
            <a:off x="6275386" y="5826189"/>
            <a:ext cx="749372" cy="338554"/>
          </a:xfrm>
          <a:prstGeom prst="rect">
            <a:avLst/>
          </a:prstGeom>
          <a:solidFill>
            <a:srgbClr val="FFC000"/>
          </a:solidFill>
        </p:spPr>
        <p:txBody>
          <a:bodyPr wrap="none" rtlCol="0">
            <a:spAutoFit/>
          </a:bodyPr>
          <a:lstStyle/>
          <a:p>
            <a:r>
              <a:rPr lang="it-IT" sz="1600" dirty="0"/>
              <a:t>WAVE</a:t>
            </a:r>
          </a:p>
        </p:txBody>
      </p:sp>
      <p:cxnSp>
        <p:nvCxnSpPr>
          <p:cNvPr id="37" name="Connettore diritto 36">
            <a:extLst>
              <a:ext uri="{FF2B5EF4-FFF2-40B4-BE49-F238E27FC236}">
                <a16:creationId xmlns:a16="http://schemas.microsoft.com/office/drawing/2014/main" id="{65A279D9-E449-5C93-2A52-E9FE74E1BB26}"/>
              </a:ext>
            </a:extLst>
          </p:cNvPr>
          <p:cNvCxnSpPr>
            <a:stCxn id="4" idx="3"/>
          </p:cNvCxnSpPr>
          <p:nvPr/>
        </p:nvCxnSpPr>
        <p:spPr bwMode="auto">
          <a:xfrm>
            <a:off x="1947821" y="1764749"/>
            <a:ext cx="5504499" cy="8067"/>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Connettore 2 38">
            <a:extLst>
              <a:ext uri="{FF2B5EF4-FFF2-40B4-BE49-F238E27FC236}">
                <a16:creationId xmlns:a16="http://schemas.microsoft.com/office/drawing/2014/main" id="{DF408515-6324-F8A0-5C4B-F25657C89F31}"/>
              </a:ext>
            </a:extLst>
          </p:cNvPr>
          <p:cNvCxnSpPr/>
          <p:nvPr/>
        </p:nvCxnSpPr>
        <p:spPr bwMode="auto">
          <a:xfrm>
            <a:off x="2411760" y="1772816"/>
            <a:ext cx="0" cy="36004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0" name="Connettore 2 39">
            <a:extLst>
              <a:ext uri="{FF2B5EF4-FFF2-40B4-BE49-F238E27FC236}">
                <a16:creationId xmlns:a16="http://schemas.microsoft.com/office/drawing/2014/main" id="{DC53E9D1-A03D-EE72-967D-43FE6CC96A4C}"/>
              </a:ext>
            </a:extLst>
          </p:cNvPr>
          <p:cNvCxnSpPr/>
          <p:nvPr/>
        </p:nvCxnSpPr>
        <p:spPr bwMode="auto">
          <a:xfrm>
            <a:off x="4572000" y="1772816"/>
            <a:ext cx="0" cy="36004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1" name="Connettore 2 40">
            <a:extLst>
              <a:ext uri="{FF2B5EF4-FFF2-40B4-BE49-F238E27FC236}">
                <a16:creationId xmlns:a16="http://schemas.microsoft.com/office/drawing/2014/main" id="{42C549AE-20B1-E75A-EB0C-3028369299C9}"/>
              </a:ext>
            </a:extLst>
          </p:cNvPr>
          <p:cNvCxnSpPr/>
          <p:nvPr/>
        </p:nvCxnSpPr>
        <p:spPr bwMode="auto">
          <a:xfrm>
            <a:off x="7452320" y="1772816"/>
            <a:ext cx="0" cy="36004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3" name="CasellaDiTesto 42">
            <a:extLst>
              <a:ext uri="{FF2B5EF4-FFF2-40B4-BE49-F238E27FC236}">
                <a16:creationId xmlns:a16="http://schemas.microsoft.com/office/drawing/2014/main" id="{1F11C189-563E-398E-66BA-54D9A9EB718F}"/>
              </a:ext>
            </a:extLst>
          </p:cNvPr>
          <p:cNvSpPr txBox="1"/>
          <p:nvPr/>
        </p:nvSpPr>
        <p:spPr>
          <a:xfrm>
            <a:off x="7524329" y="1533915"/>
            <a:ext cx="1074312" cy="461665"/>
          </a:xfrm>
          <a:prstGeom prst="rect">
            <a:avLst/>
          </a:prstGeom>
          <a:solidFill>
            <a:srgbClr val="FFCC00"/>
          </a:solidFill>
          <a:ln>
            <a:noFill/>
          </a:ln>
        </p:spPr>
        <p:txBody>
          <a:bodyPr wrap="square" rtlCol="0">
            <a:spAutoFit/>
          </a:bodyPr>
          <a:lstStyle/>
          <a:p>
            <a:r>
              <a:rPr lang="it-IT" dirty="0" err="1"/>
              <a:t>Q&amp;As</a:t>
            </a:r>
            <a:endParaRPr lang="it-IT" dirty="0"/>
          </a:p>
        </p:txBody>
      </p:sp>
    </p:spTree>
    <p:extLst>
      <p:ext uri="{BB962C8B-B14F-4D97-AF65-F5344CB8AC3E}">
        <p14:creationId xmlns:p14="http://schemas.microsoft.com/office/powerpoint/2010/main" val="417498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3">
            <a:extLst>
              <a:ext uri="{FF2B5EF4-FFF2-40B4-BE49-F238E27FC236}">
                <a16:creationId xmlns:a16="http://schemas.microsoft.com/office/drawing/2014/main" id="{06A4627F-4230-401A-AEB9-0124036B7251}"/>
              </a:ext>
            </a:extLst>
          </p:cNvPr>
          <p:cNvSpPr>
            <a:spLocks noGrp="1" noChangeArrowheads="1"/>
          </p:cNvSpPr>
          <p:nvPr>
            <p:ph type="title" idx="4294967295"/>
          </p:nvPr>
        </p:nvSpPr>
        <p:spPr>
          <a:xfrm>
            <a:off x="322263" y="115888"/>
            <a:ext cx="8497887" cy="792162"/>
          </a:xfrm>
        </p:spPr>
        <p:txBody>
          <a:bodyPr/>
          <a:lstStyle/>
          <a:p>
            <a:pPr algn="ctr" eaLnBrk="1" hangingPunct="1"/>
            <a:r>
              <a:rPr lang="it-IT" altLang="it-IT" sz="2400" b="0">
                <a:solidFill>
                  <a:srgbClr val="FF6600"/>
                </a:solidFill>
              </a:rPr>
              <a:t>Evoluzione della normativa comunitaria</a:t>
            </a:r>
            <a:br>
              <a:rPr lang="it-IT" altLang="it-IT" sz="2400" b="0">
                <a:solidFill>
                  <a:srgbClr val="FF6600"/>
                </a:solidFill>
              </a:rPr>
            </a:br>
            <a:r>
              <a:rPr lang="it-IT" altLang="it-IT" sz="2400" b="0">
                <a:solidFill>
                  <a:srgbClr val="FF6600"/>
                </a:solidFill>
              </a:rPr>
              <a:t>(“direttive contabili”) e nazionale</a:t>
            </a:r>
          </a:p>
        </p:txBody>
      </p:sp>
      <p:sp>
        <p:nvSpPr>
          <p:cNvPr id="28675" name="CasellaDiTesto 4">
            <a:extLst>
              <a:ext uri="{FF2B5EF4-FFF2-40B4-BE49-F238E27FC236}">
                <a16:creationId xmlns:a16="http://schemas.microsoft.com/office/drawing/2014/main" id="{592318F8-9A7E-43D8-B297-7EF16B29652E}"/>
              </a:ext>
            </a:extLst>
          </p:cNvPr>
          <p:cNvSpPr txBox="1">
            <a:spLocks noChangeArrowheads="1"/>
          </p:cNvSpPr>
          <p:nvPr/>
        </p:nvSpPr>
        <p:spPr bwMode="auto">
          <a:xfrm>
            <a:off x="816174" y="1772816"/>
            <a:ext cx="7319544"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DIRETTIVA 2003/51/CE</a:t>
            </a:r>
          </a:p>
        </p:txBody>
      </p:sp>
      <p:sp>
        <p:nvSpPr>
          <p:cNvPr id="28676" name="CasellaDiTesto 5">
            <a:extLst>
              <a:ext uri="{FF2B5EF4-FFF2-40B4-BE49-F238E27FC236}">
                <a16:creationId xmlns:a16="http://schemas.microsoft.com/office/drawing/2014/main" id="{CDA15C5A-DE53-4325-88D0-F6B0E09CDE4F}"/>
              </a:ext>
            </a:extLst>
          </p:cNvPr>
          <p:cNvSpPr txBox="1">
            <a:spLocks noChangeArrowheads="1"/>
          </p:cNvSpPr>
          <p:nvPr/>
        </p:nvSpPr>
        <p:spPr bwMode="auto">
          <a:xfrm>
            <a:off x="830741" y="2492896"/>
            <a:ext cx="2661139" cy="56745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chemeClr val="tx1"/>
                </a:solidFill>
                <a:latin typeface="Times New Roman" panose="02020603050405020304" pitchFamily="18" charset="0"/>
              </a:rPr>
              <a:t>D. Lgs 32/2007</a:t>
            </a:r>
          </a:p>
        </p:txBody>
      </p:sp>
      <p:sp>
        <p:nvSpPr>
          <p:cNvPr id="28678" name="CasellaDiTesto 9">
            <a:extLst>
              <a:ext uri="{FF2B5EF4-FFF2-40B4-BE49-F238E27FC236}">
                <a16:creationId xmlns:a16="http://schemas.microsoft.com/office/drawing/2014/main" id="{6AB56DAF-B2E3-44E6-BB3D-14B5459592DC}"/>
              </a:ext>
            </a:extLst>
          </p:cNvPr>
          <p:cNvSpPr txBox="1">
            <a:spLocks noChangeArrowheads="1"/>
          </p:cNvSpPr>
          <p:nvPr/>
        </p:nvSpPr>
        <p:spPr bwMode="auto">
          <a:xfrm>
            <a:off x="4261503" y="2420888"/>
            <a:ext cx="3847363" cy="8309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dirty="0">
                <a:solidFill>
                  <a:schemeClr val="tx1"/>
                </a:solidFill>
                <a:latin typeface="Times New Roman" panose="02020603050405020304" pitchFamily="18" charset="0"/>
              </a:rPr>
              <a:t>ART. 2428 C.C - NUOVA FORMULAZIONE </a:t>
            </a:r>
            <a:r>
              <a:rPr lang="it-IT" altLang="it-IT" dirty="0">
                <a:solidFill>
                  <a:schemeClr val="tx1"/>
                </a:solidFill>
                <a:latin typeface="Times New Roman" panose="02020603050405020304" pitchFamily="18" charset="0"/>
                <a:sym typeface="Wingdings" panose="05000000000000000000" pitchFamily="2" charset="2"/>
              </a:rPr>
              <a:t> RELAZIONE SULLA GESTIONE</a:t>
            </a:r>
            <a:endParaRPr lang="it-IT" altLang="it-IT" dirty="0">
              <a:solidFill>
                <a:schemeClr val="tx1"/>
              </a:solidFill>
              <a:latin typeface="Times New Roman" panose="02020603050405020304" pitchFamily="18" charset="0"/>
            </a:endParaRPr>
          </a:p>
        </p:txBody>
      </p:sp>
      <p:sp>
        <p:nvSpPr>
          <p:cNvPr id="28680" name="CasellaDiTesto 11">
            <a:extLst>
              <a:ext uri="{FF2B5EF4-FFF2-40B4-BE49-F238E27FC236}">
                <a16:creationId xmlns:a16="http://schemas.microsoft.com/office/drawing/2014/main" id="{DAEC64EB-E84C-4B6E-AA1B-2362972FFB21}"/>
              </a:ext>
            </a:extLst>
          </p:cNvPr>
          <p:cNvSpPr txBox="1">
            <a:spLocks noChangeArrowheads="1"/>
          </p:cNvSpPr>
          <p:nvPr/>
        </p:nvSpPr>
        <p:spPr bwMode="auto">
          <a:xfrm>
            <a:off x="830741" y="1127053"/>
            <a:ext cx="7319544"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rgbClr val="FF0000"/>
                </a:solidFill>
                <a:latin typeface="Times New Roman" panose="02020603050405020304" pitchFamily="18" charset="0"/>
              </a:rPr>
              <a:t>DIRETTIVE  78/660/CE </a:t>
            </a:r>
            <a:r>
              <a:rPr lang="it-IT" altLang="it-IT" sz="2400" dirty="0">
                <a:solidFill>
                  <a:srgbClr val="00B050"/>
                </a:solidFill>
                <a:latin typeface="Times New Roman" panose="02020603050405020304" pitchFamily="18" charset="0"/>
              </a:rPr>
              <a:t>(IV) </a:t>
            </a:r>
            <a:r>
              <a:rPr lang="it-IT" altLang="it-IT" sz="2400" dirty="0">
                <a:solidFill>
                  <a:srgbClr val="FF0000"/>
                </a:solidFill>
                <a:latin typeface="Times New Roman" panose="02020603050405020304" pitchFamily="18" charset="0"/>
              </a:rPr>
              <a:t>E </a:t>
            </a:r>
            <a:r>
              <a:rPr lang="it-IT" altLang="it-IT" sz="2400" dirty="0">
                <a:solidFill>
                  <a:srgbClr val="00B050"/>
                </a:solidFill>
                <a:latin typeface="Times New Roman" panose="02020603050405020304" pitchFamily="18" charset="0"/>
              </a:rPr>
              <a:t> </a:t>
            </a:r>
            <a:r>
              <a:rPr lang="it-IT" altLang="it-IT" sz="2400" dirty="0">
                <a:solidFill>
                  <a:srgbClr val="FF0000"/>
                </a:solidFill>
                <a:latin typeface="Times New Roman" panose="02020603050405020304" pitchFamily="18" charset="0"/>
              </a:rPr>
              <a:t>83/349/CE </a:t>
            </a:r>
            <a:r>
              <a:rPr lang="it-IT" altLang="it-IT" sz="2400" dirty="0">
                <a:solidFill>
                  <a:srgbClr val="00B050"/>
                </a:solidFill>
                <a:latin typeface="Times New Roman" panose="02020603050405020304" pitchFamily="18" charset="0"/>
              </a:rPr>
              <a:t>(VII)</a:t>
            </a:r>
          </a:p>
        </p:txBody>
      </p:sp>
      <p:sp>
        <p:nvSpPr>
          <p:cNvPr id="28682" name="CasellaDiTesto 13">
            <a:extLst>
              <a:ext uri="{FF2B5EF4-FFF2-40B4-BE49-F238E27FC236}">
                <a16:creationId xmlns:a16="http://schemas.microsoft.com/office/drawing/2014/main" id="{9E21B209-E7D4-4E33-82B7-24F405D04DBA}"/>
              </a:ext>
            </a:extLst>
          </p:cNvPr>
          <p:cNvSpPr txBox="1">
            <a:spLocks noChangeArrowheads="1"/>
          </p:cNvSpPr>
          <p:nvPr/>
        </p:nvSpPr>
        <p:spPr bwMode="auto">
          <a:xfrm>
            <a:off x="1466954" y="5775647"/>
            <a:ext cx="6499015" cy="4616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2400" dirty="0">
                <a:solidFill>
                  <a:srgbClr val="FF0000"/>
                </a:solidFill>
                <a:latin typeface="Times New Roman" panose="02020603050405020304" pitchFamily="18" charset="0"/>
              </a:rPr>
              <a:t>DIRETTIVA 2013/34/UE</a:t>
            </a:r>
          </a:p>
        </p:txBody>
      </p:sp>
      <p:sp>
        <p:nvSpPr>
          <p:cNvPr id="28684" name="CasellaDiTesto 14">
            <a:extLst>
              <a:ext uri="{FF2B5EF4-FFF2-40B4-BE49-F238E27FC236}">
                <a16:creationId xmlns:a16="http://schemas.microsoft.com/office/drawing/2014/main" id="{6EFF4E8E-674E-403B-A70E-73BFE2A0846B}"/>
              </a:ext>
            </a:extLst>
          </p:cNvPr>
          <p:cNvSpPr txBox="1">
            <a:spLocks noChangeArrowheads="1"/>
          </p:cNvSpPr>
          <p:nvPr/>
        </p:nvSpPr>
        <p:spPr bwMode="auto">
          <a:xfrm>
            <a:off x="686729" y="3318766"/>
            <a:ext cx="7461976" cy="2284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300" dirty="0">
                <a:solidFill>
                  <a:srgbClr val="000000"/>
                </a:solidFill>
                <a:latin typeface="Times New Roman" panose="02020603050405020304" pitchFamily="18" charset="0"/>
              </a:rPr>
              <a:t>Il bilancio deve essere corredato da una relazione degli amministratori </a:t>
            </a:r>
            <a:r>
              <a:rPr lang="it-IT" altLang="it-IT" sz="1300" dirty="0">
                <a:solidFill>
                  <a:srgbClr val="000000"/>
                </a:solidFill>
                <a:highlight>
                  <a:srgbClr val="FFFF69"/>
                </a:highlight>
                <a:latin typeface="Times New Roman" panose="02020603050405020304" pitchFamily="18" charset="0"/>
              </a:rPr>
              <a:t>contenente un'analisi fedele, equilibrata ed esauriente della situazione della società e dell'andamento e del risultato della gestione</a:t>
            </a:r>
            <a:r>
              <a:rPr lang="it-IT" altLang="it-IT" sz="1300" dirty="0">
                <a:solidFill>
                  <a:srgbClr val="000000"/>
                </a:solidFill>
                <a:latin typeface="Times New Roman" panose="02020603050405020304" pitchFamily="18" charset="0"/>
              </a:rPr>
              <a:t>, nel suo complesso e nei vari settori in cui essa ha operato, anche attraverso imprese controllate, con particolare riguardo ai costi, ai ricavi e agli investimenti, </a:t>
            </a:r>
            <a:r>
              <a:rPr lang="it-IT" altLang="it-IT" sz="1300" dirty="0">
                <a:solidFill>
                  <a:srgbClr val="000000"/>
                </a:solidFill>
                <a:highlight>
                  <a:srgbClr val="FFFF69"/>
                </a:highlight>
                <a:latin typeface="Times New Roman" panose="02020603050405020304" pitchFamily="18" charset="0"/>
              </a:rPr>
              <a:t>nonché una descrizione dei principali rischi e Incertezze cui la società è esposta.</a:t>
            </a:r>
          </a:p>
          <a:p>
            <a:pPr eaLnBrk="1" hangingPunct="1">
              <a:spcBef>
                <a:spcPct val="0"/>
              </a:spcBef>
              <a:buClrTx/>
              <a:buSzTx/>
              <a:buFontTx/>
              <a:buNone/>
            </a:pPr>
            <a:endParaRPr lang="it-IT" altLang="it-IT" sz="1300" dirty="0">
              <a:solidFill>
                <a:srgbClr val="000000"/>
              </a:solidFill>
              <a:latin typeface="Times New Roman" panose="02020603050405020304" pitchFamily="18" charset="0"/>
            </a:endParaRPr>
          </a:p>
          <a:p>
            <a:pPr eaLnBrk="1" hangingPunct="1">
              <a:spcBef>
                <a:spcPct val="0"/>
              </a:spcBef>
              <a:buClrTx/>
              <a:buSzTx/>
              <a:buFontTx/>
              <a:buNone/>
            </a:pPr>
            <a:r>
              <a:rPr lang="it-IT" altLang="it-IT" sz="1300" dirty="0">
                <a:solidFill>
                  <a:srgbClr val="000000"/>
                </a:solidFill>
                <a:highlight>
                  <a:srgbClr val="FFFF69"/>
                </a:highlight>
                <a:latin typeface="Times New Roman" panose="02020603050405020304" pitchFamily="18" charset="0"/>
              </a:rPr>
              <a:t>L'analisi di cui al primo comma è coerente con l'entità e la complessità degli affari della società e contiene, nella misura necessaria alla comprensione della situazione della società e dell'andamento e del risultato della sua gestione, gli indicatori di risultato finanziari e, se del caso, quelli </a:t>
            </a:r>
            <a:r>
              <a:rPr lang="it-IT" altLang="it-IT" sz="1300" b="1" dirty="0">
                <a:solidFill>
                  <a:srgbClr val="000000"/>
                </a:solidFill>
                <a:highlight>
                  <a:srgbClr val="FFFF69"/>
                </a:highlight>
                <a:latin typeface="Times New Roman" panose="02020603050405020304" pitchFamily="18" charset="0"/>
              </a:rPr>
              <a:t>non finanziari </a:t>
            </a:r>
            <a:r>
              <a:rPr lang="it-IT" altLang="it-IT" sz="1300" dirty="0">
                <a:solidFill>
                  <a:srgbClr val="000000"/>
                </a:solidFill>
                <a:highlight>
                  <a:srgbClr val="FFFF69"/>
                </a:highlight>
                <a:latin typeface="Times New Roman" panose="02020603050405020304" pitchFamily="18" charset="0"/>
              </a:rPr>
              <a:t>pertinenti all'attività specifica della società, </a:t>
            </a:r>
            <a:r>
              <a:rPr lang="it-IT" altLang="it-IT" sz="1300" b="1" dirty="0">
                <a:solidFill>
                  <a:srgbClr val="000000"/>
                </a:solidFill>
                <a:highlight>
                  <a:srgbClr val="FFFF69"/>
                </a:highlight>
                <a:latin typeface="Times New Roman" panose="02020603050405020304" pitchFamily="18" charset="0"/>
              </a:rPr>
              <a:t>comprese le informazioni attinenti all'ambiente e al personale</a:t>
            </a:r>
            <a:r>
              <a:rPr lang="it-IT" altLang="it-IT" sz="1300" dirty="0">
                <a:solidFill>
                  <a:srgbClr val="000000"/>
                </a:solidFill>
                <a:highlight>
                  <a:srgbClr val="FFFF69"/>
                </a:highlight>
                <a:latin typeface="Times New Roman" panose="02020603050405020304" pitchFamily="18" charset="0"/>
              </a:rPr>
              <a:t>. L'analisi contiene, ove opportuno, riferimenti agli importi riportati nel bilancio e chiarimenti aggiuntivi su di essi.</a:t>
            </a:r>
          </a:p>
        </p:txBody>
      </p:sp>
      <p:sp>
        <p:nvSpPr>
          <p:cNvPr id="28687" name="Freccia circolare a destra 12">
            <a:extLst>
              <a:ext uri="{FF2B5EF4-FFF2-40B4-BE49-F238E27FC236}">
                <a16:creationId xmlns:a16="http://schemas.microsoft.com/office/drawing/2014/main" id="{E1234B52-7EAC-48B6-BA5C-10818668743D}"/>
              </a:ext>
            </a:extLst>
          </p:cNvPr>
          <p:cNvSpPr>
            <a:spLocks noChangeArrowheads="1"/>
          </p:cNvSpPr>
          <p:nvPr/>
        </p:nvSpPr>
        <p:spPr bwMode="auto">
          <a:xfrm>
            <a:off x="322262" y="1227934"/>
            <a:ext cx="852609" cy="5009378"/>
          </a:xfrm>
          <a:prstGeom prst="curvedRightArrow">
            <a:avLst>
              <a:gd name="adj1" fmla="val 24889"/>
              <a:gd name="adj2" fmla="val 49807"/>
              <a:gd name="adj3" fmla="val 25000"/>
            </a:avLst>
          </a:prstGeom>
          <a:solidFill>
            <a:schemeClr val="accent1"/>
          </a:solidFill>
          <a:ln w="9525" algn="ctr">
            <a:noFill/>
            <a:round/>
            <a:headEnd/>
            <a:tailEnd/>
          </a:ln>
        </p:spPr>
        <p:txBody>
          <a:bodyPr wrap="none"/>
          <a:lstStyle>
            <a:lvl1pPr>
              <a:spcBef>
                <a:spcPct val="20000"/>
              </a:spcBef>
              <a:buClr>
                <a:srgbClr val="000066"/>
              </a:buClr>
              <a:buSzPct val="65000"/>
              <a:buFont typeface="Wingdings" panose="05000000000000000000" pitchFamily="2" charset="2"/>
              <a:defRPr sz="1600">
                <a:solidFill>
                  <a:srgbClr val="09386A"/>
                </a:solidFill>
                <a:latin typeface="Verdana" panose="020B0604030504040204" pitchFamily="34" charset="0"/>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cs typeface="Arial" panose="020B0604020202020204" pitchFamily="34" charset="0"/>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cs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it-IT" altLang="it-IT" sz="2400">
              <a:solidFill>
                <a:schemeClr val="tx1"/>
              </a:solidFill>
              <a:latin typeface="Times New Roman" panose="02020603050405020304" pitchFamily="18" charset="0"/>
            </a:endParaRPr>
          </a:p>
        </p:txBody>
      </p:sp>
      <p:cxnSp>
        <p:nvCxnSpPr>
          <p:cNvPr id="6" name="Connettore 2 5">
            <a:extLst>
              <a:ext uri="{FF2B5EF4-FFF2-40B4-BE49-F238E27FC236}">
                <a16:creationId xmlns:a16="http://schemas.microsoft.com/office/drawing/2014/main" id="{48217E46-5016-84FA-1591-01B0CB43E6B5}"/>
              </a:ext>
            </a:extLst>
          </p:cNvPr>
          <p:cNvCxnSpPr>
            <a:stCxn id="28678" idx="2"/>
          </p:cNvCxnSpPr>
          <p:nvPr/>
        </p:nvCxnSpPr>
        <p:spPr bwMode="auto">
          <a:xfrm>
            <a:off x="6185185" y="3251885"/>
            <a:ext cx="1580" cy="31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nettore 2 10">
            <a:extLst>
              <a:ext uri="{FF2B5EF4-FFF2-40B4-BE49-F238E27FC236}">
                <a16:creationId xmlns:a16="http://schemas.microsoft.com/office/drawing/2014/main" id="{62B38ADA-5BDA-CEEF-D193-E8864A8A2F14}"/>
              </a:ext>
            </a:extLst>
          </p:cNvPr>
          <p:cNvCxnSpPr>
            <a:stCxn id="28675" idx="0"/>
            <a:endCxn id="28680" idx="2"/>
          </p:cNvCxnSpPr>
          <p:nvPr/>
        </p:nvCxnSpPr>
        <p:spPr bwMode="auto">
          <a:xfrm flipV="1">
            <a:off x="4475946" y="1588718"/>
            <a:ext cx="14567" cy="1840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Connettore 2 14">
            <a:extLst>
              <a:ext uri="{FF2B5EF4-FFF2-40B4-BE49-F238E27FC236}">
                <a16:creationId xmlns:a16="http://schemas.microsoft.com/office/drawing/2014/main" id="{B61F75CD-3A10-1098-2334-9A7CA4723AC6}"/>
              </a:ext>
            </a:extLst>
          </p:cNvPr>
          <p:cNvCxnSpPr>
            <a:endCxn id="28676" idx="0"/>
          </p:cNvCxnSpPr>
          <p:nvPr/>
        </p:nvCxnSpPr>
        <p:spPr bwMode="auto">
          <a:xfrm>
            <a:off x="2161310" y="2234481"/>
            <a:ext cx="1" cy="25841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nettore 2 17">
            <a:extLst>
              <a:ext uri="{FF2B5EF4-FFF2-40B4-BE49-F238E27FC236}">
                <a16:creationId xmlns:a16="http://schemas.microsoft.com/office/drawing/2014/main" id="{5A4C8149-AFB9-15E8-2D79-D30637C5DCAF}"/>
              </a:ext>
            </a:extLst>
          </p:cNvPr>
          <p:cNvCxnSpPr>
            <a:stCxn id="28676" idx="3"/>
            <a:endCxn id="28678" idx="1"/>
          </p:cNvCxnSpPr>
          <p:nvPr/>
        </p:nvCxnSpPr>
        <p:spPr bwMode="auto">
          <a:xfrm flipV="1">
            <a:off x="3491880" y="2776623"/>
            <a:ext cx="769623"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3" name="Immagine 2">
            <a:extLst>
              <a:ext uri="{FF2B5EF4-FFF2-40B4-BE49-F238E27FC236}">
                <a16:creationId xmlns:a16="http://schemas.microsoft.com/office/drawing/2014/main" id="{3A924F8D-BC53-C48F-2E48-C54E51CACB4D}"/>
              </a:ext>
            </a:extLst>
          </p:cNvPr>
          <p:cNvPicPr>
            <a:picLocks noChangeAspect="1"/>
          </p:cNvPicPr>
          <p:nvPr/>
        </p:nvPicPr>
        <p:blipFill>
          <a:blip r:embed="rId3"/>
          <a:stretch>
            <a:fillRect/>
          </a:stretch>
        </p:blipFill>
        <p:spPr>
          <a:xfrm>
            <a:off x="7912078" y="3528086"/>
            <a:ext cx="802361" cy="1206857"/>
          </a:xfrm>
          <a:prstGeom prst="rect">
            <a:avLst/>
          </a:prstGeom>
        </p:spPr>
      </p:pic>
    </p:spTree>
    <p:extLst>
      <p:ext uri="{BB962C8B-B14F-4D97-AF65-F5344CB8AC3E}">
        <p14:creationId xmlns:p14="http://schemas.microsoft.com/office/powerpoint/2010/main" val="323240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46D38AB-71DF-413F-AB63-FDFFE2B259D7}"/>
              </a:ext>
            </a:extLst>
          </p:cNvPr>
          <p:cNvSpPr>
            <a:spLocks noGrp="1" noChangeArrowheads="1"/>
          </p:cNvSpPr>
          <p:nvPr>
            <p:ph type="title" idx="4294967295"/>
          </p:nvPr>
        </p:nvSpPr>
        <p:spPr>
          <a:xfrm>
            <a:off x="395287" y="116632"/>
            <a:ext cx="8353425" cy="792162"/>
          </a:xfrm>
        </p:spPr>
        <p:txBody>
          <a:bodyPr/>
          <a:lstStyle/>
          <a:p>
            <a:pPr algn="ctr" eaLnBrk="1" hangingPunct="1"/>
            <a:r>
              <a:rPr lang="it-IT" altLang="it-IT" sz="2400" b="0" dirty="0">
                <a:solidFill>
                  <a:srgbClr val="FF6600"/>
                </a:solidFill>
              </a:rPr>
              <a:t>Oggi parliamo di bilancio …</a:t>
            </a:r>
          </a:p>
        </p:txBody>
      </p:sp>
      <p:cxnSp>
        <p:nvCxnSpPr>
          <p:cNvPr id="9" name="Connettore diritto 8">
            <a:extLst>
              <a:ext uri="{FF2B5EF4-FFF2-40B4-BE49-F238E27FC236}">
                <a16:creationId xmlns:a16="http://schemas.microsoft.com/office/drawing/2014/main" id="{53F83A2D-3AFA-4775-A7EE-618C1873900B}"/>
              </a:ext>
            </a:extLst>
          </p:cNvPr>
          <p:cNvCxnSpPr>
            <a:cxnSpLocks/>
          </p:cNvCxnSpPr>
          <p:nvPr/>
        </p:nvCxnSpPr>
        <p:spPr>
          <a:xfrm>
            <a:off x="3462529" y="7546408"/>
            <a:ext cx="1236682" cy="5313"/>
          </a:xfrm>
          <a:prstGeom prst="line">
            <a:avLst/>
          </a:prstGeom>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1AED95A9-D926-977C-B1A6-FE72E91B76C6}"/>
              </a:ext>
            </a:extLst>
          </p:cNvPr>
          <p:cNvSpPr/>
          <p:nvPr/>
        </p:nvSpPr>
        <p:spPr bwMode="auto">
          <a:xfrm>
            <a:off x="1086265" y="3429000"/>
            <a:ext cx="2376264" cy="24884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it-IT" dirty="0">
                <a:solidFill>
                  <a:srgbClr val="C00000"/>
                </a:solidFill>
              </a:rPr>
              <a:t>DIRETTIVA BILANCI</a:t>
            </a:r>
          </a:p>
          <a:p>
            <a:pPr marL="0" marR="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rgbClr val="C00000"/>
                </a:solidFill>
                <a:effectLst/>
                <a:latin typeface="Times New Roman" pitchFamily="18" charset="0"/>
              </a:rPr>
              <a:t>2013/34/UE </a:t>
            </a:r>
          </a:p>
        </p:txBody>
      </p:sp>
      <p:cxnSp>
        <p:nvCxnSpPr>
          <p:cNvPr id="13" name="Connettore diritto 12">
            <a:extLst>
              <a:ext uri="{FF2B5EF4-FFF2-40B4-BE49-F238E27FC236}">
                <a16:creationId xmlns:a16="http://schemas.microsoft.com/office/drawing/2014/main" id="{01719107-7206-A3F7-294D-AE2350FA5B0D}"/>
              </a:ext>
            </a:extLst>
          </p:cNvPr>
          <p:cNvCxnSpPr>
            <a:cxnSpLocks/>
          </p:cNvCxnSpPr>
          <p:nvPr/>
        </p:nvCxnSpPr>
        <p:spPr bwMode="auto">
          <a:xfrm flipV="1">
            <a:off x="1086265" y="1916832"/>
            <a:ext cx="4781879" cy="15121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Connettore diritto 13">
            <a:extLst>
              <a:ext uri="{FF2B5EF4-FFF2-40B4-BE49-F238E27FC236}">
                <a16:creationId xmlns:a16="http://schemas.microsoft.com/office/drawing/2014/main" id="{9F654BC3-0EF8-027B-9FF5-2C8DF5E58680}"/>
              </a:ext>
            </a:extLst>
          </p:cNvPr>
          <p:cNvCxnSpPr>
            <a:cxnSpLocks/>
          </p:cNvCxnSpPr>
          <p:nvPr/>
        </p:nvCxnSpPr>
        <p:spPr bwMode="auto">
          <a:xfrm flipV="1">
            <a:off x="3462529" y="1930369"/>
            <a:ext cx="5230467" cy="14986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Connettore diritto 15">
            <a:extLst>
              <a:ext uri="{FF2B5EF4-FFF2-40B4-BE49-F238E27FC236}">
                <a16:creationId xmlns:a16="http://schemas.microsoft.com/office/drawing/2014/main" id="{4902842B-6241-8651-CD65-C0869DDD8C8A}"/>
              </a:ext>
            </a:extLst>
          </p:cNvPr>
          <p:cNvCxnSpPr>
            <a:cxnSpLocks/>
          </p:cNvCxnSpPr>
          <p:nvPr/>
        </p:nvCxnSpPr>
        <p:spPr bwMode="auto">
          <a:xfrm>
            <a:off x="5868144" y="1916832"/>
            <a:ext cx="27363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nettore diritto 23">
            <a:extLst>
              <a:ext uri="{FF2B5EF4-FFF2-40B4-BE49-F238E27FC236}">
                <a16:creationId xmlns:a16="http://schemas.microsoft.com/office/drawing/2014/main" id="{3DF97A50-FECD-CDCE-85C0-40C8A1C0FB6F}"/>
              </a:ext>
            </a:extLst>
          </p:cNvPr>
          <p:cNvCxnSpPr>
            <a:cxnSpLocks/>
          </p:cNvCxnSpPr>
          <p:nvPr/>
        </p:nvCxnSpPr>
        <p:spPr bwMode="auto">
          <a:xfrm flipV="1">
            <a:off x="3462529" y="4221088"/>
            <a:ext cx="5141919" cy="17010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nettore diritto 26">
            <a:extLst>
              <a:ext uri="{FF2B5EF4-FFF2-40B4-BE49-F238E27FC236}">
                <a16:creationId xmlns:a16="http://schemas.microsoft.com/office/drawing/2014/main" id="{F51CF791-5303-7E38-734B-146C8345E07F}"/>
              </a:ext>
            </a:extLst>
          </p:cNvPr>
          <p:cNvCxnSpPr>
            <a:cxnSpLocks/>
          </p:cNvCxnSpPr>
          <p:nvPr/>
        </p:nvCxnSpPr>
        <p:spPr bwMode="auto">
          <a:xfrm>
            <a:off x="8604448" y="1916831"/>
            <a:ext cx="0" cy="23042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Connettore diritto 27">
            <a:extLst>
              <a:ext uri="{FF2B5EF4-FFF2-40B4-BE49-F238E27FC236}">
                <a16:creationId xmlns:a16="http://schemas.microsoft.com/office/drawing/2014/main" id="{654E4441-DD49-5E42-B8F6-C3D5E6C87C42}"/>
              </a:ext>
            </a:extLst>
          </p:cNvPr>
          <p:cNvCxnSpPr>
            <a:cxnSpLocks/>
          </p:cNvCxnSpPr>
          <p:nvPr/>
        </p:nvCxnSpPr>
        <p:spPr bwMode="auto">
          <a:xfrm>
            <a:off x="3131840" y="2780928"/>
            <a:ext cx="2592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Connettore diritto 31">
            <a:extLst>
              <a:ext uri="{FF2B5EF4-FFF2-40B4-BE49-F238E27FC236}">
                <a16:creationId xmlns:a16="http://schemas.microsoft.com/office/drawing/2014/main" id="{28122749-C02A-695A-B2BD-CEEF40E76CD0}"/>
              </a:ext>
            </a:extLst>
          </p:cNvPr>
          <p:cNvCxnSpPr>
            <a:cxnSpLocks/>
          </p:cNvCxnSpPr>
          <p:nvPr/>
        </p:nvCxnSpPr>
        <p:spPr bwMode="auto">
          <a:xfrm>
            <a:off x="4572000" y="2348880"/>
            <a:ext cx="2592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Connettore diritto 33">
            <a:extLst>
              <a:ext uri="{FF2B5EF4-FFF2-40B4-BE49-F238E27FC236}">
                <a16:creationId xmlns:a16="http://schemas.microsoft.com/office/drawing/2014/main" id="{349E7FBA-FEB0-68FC-FE35-8A0A18CE7921}"/>
              </a:ext>
            </a:extLst>
          </p:cNvPr>
          <p:cNvCxnSpPr>
            <a:cxnSpLocks/>
          </p:cNvCxnSpPr>
          <p:nvPr/>
        </p:nvCxnSpPr>
        <p:spPr bwMode="auto">
          <a:xfrm>
            <a:off x="5724128" y="2780928"/>
            <a:ext cx="0" cy="2376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Connettore diritto 38">
            <a:extLst>
              <a:ext uri="{FF2B5EF4-FFF2-40B4-BE49-F238E27FC236}">
                <a16:creationId xmlns:a16="http://schemas.microsoft.com/office/drawing/2014/main" id="{E37662E0-ADFE-C988-EB0A-A4FA50F2D599}"/>
              </a:ext>
            </a:extLst>
          </p:cNvPr>
          <p:cNvCxnSpPr>
            <a:cxnSpLocks/>
          </p:cNvCxnSpPr>
          <p:nvPr/>
        </p:nvCxnSpPr>
        <p:spPr bwMode="auto">
          <a:xfrm>
            <a:off x="7164288" y="2348880"/>
            <a:ext cx="0" cy="23762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CasellaDiTesto 39">
            <a:extLst>
              <a:ext uri="{FF2B5EF4-FFF2-40B4-BE49-F238E27FC236}">
                <a16:creationId xmlns:a16="http://schemas.microsoft.com/office/drawing/2014/main" id="{B38444F6-51FD-B813-DF8F-A3450D137C9D}"/>
              </a:ext>
            </a:extLst>
          </p:cNvPr>
          <p:cNvSpPr txBox="1"/>
          <p:nvPr/>
        </p:nvSpPr>
        <p:spPr>
          <a:xfrm>
            <a:off x="2456966" y="2855734"/>
            <a:ext cx="1626833" cy="523220"/>
          </a:xfrm>
          <a:prstGeom prst="rect">
            <a:avLst/>
          </a:prstGeom>
          <a:noFill/>
        </p:spPr>
        <p:txBody>
          <a:bodyPr wrap="square" rtlCol="0">
            <a:spAutoFit/>
          </a:bodyPr>
          <a:lstStyle/>
          <a:p>
            <a:pPr algn="ctr"/>
            <a:r>
              <a:rPr lang="it-IT" sz="1400" dirty="0">
                <a:solidFill>
                  <a:srgbClr val="C00000"/>
                </a:solidFill>
              </a:rPr>
              <a:t>TESTO ORIGINARIO</a:t>
            </a:r>
          </a:p>
        </p:txBody>
      </p:sp>
      <p:sp>
        <p:nvSpPr>
          <p:cNvPr id="41" name="CasellaDiTesto 40">
            <a:extLst>
              <a:ext uri="{FF2B5EF4-FFF2-40B4-BE49-F238E27FC236}">
                <a16:creationId xmlns:a16="http://schemas.microsoft.com/office/drawing/2014/main" id="{FEEBE66C-2965-CCDB-9C46-6943CB10CCEF}"/>
              </a:ext>
            </a:extLst>
          </p:cNvPr>
          <p:cNvSpPr txBox="1"/>
          <p:nvPr/>
        </p:nvSpPr>
        <p:spPr>
          <a:xfrm>
            <a:off x="4097295" y="2412252"/>
            <a:ext cx="1626833" cy="307777"/>
          </a:xfrm>
          <a:prstGeom prst="rect">
            <a:avLst/>
          </a:prstGeom>
          <a:noFill/>
        </p:spPr>
        <p:txBody>
          <a:bodyPr wrap="square" rtlCol="0">
            <a:spAutoFit/>
          </a:bodyPr>
          <a:lstStyle/>
          <a:p>
            <a:pPr algn="ctr"/>
            <a:r>
              <a:rPr lang="it-IT" sz="1400" dirty="0">
                <a:solidFill>
                  <a:srgbClr val="C00000"/>
                </a:solidFill>
              </a:rPr>
              <a:t>DIR. 2014/95/UE</a:t>
            </a:r>
          </a:p>
        </p:txBody>
      </p:sp>
      <p:sp>
        <p:nvSpPr>
          <p:cNvPr id="42" name="CasellaDiTesto 41">
            <a:extLst>
              <a:ext uri="{FF2B5EF4-FFF2-40B4-BE49-F238E27FC236}">
                <a16:creationId xmlns:a16="http://schemas.microsoft.com/office/drawing/2014/main" id="{62F60847-5824-4746-997A-9FBEA2C8614D}"/>
              </a:ext>
            </a:extLst>
          </p:cNvPr>
          <p:cNvSpPr txBox="1"/>
          <p:nvPr/>
        </p:nvSpPr>
        <p:spPr>
          <a:xfrm>
            <a:off x="5515597" y="1983663"/>
            <a:ext cx="1910210" cy="307777"/>
          </a:xfrm>
          <a:prstGeom prst="rect">
            <a:avLst/>
          </a:prstGeom>
          <a:noFill/>
        </p:spPr>
        <p:txBody>
          <a:bodyPr wrap="square" rtlCol="0">
            <a:spAutoFit/>
          </a:bodyPr>
          <a:lstStyle/>
          <a:p>
            <a:pPr algn="ctr"/>
            <a:r>
              <a:rPr lang="it-IT" sz="1400" dirty="0">
                <a:solidFill>
                  <a:srgbClr val="C00000"/>
                </a:solidFill>
              </a:rPr>
              <a:t>DIR. (UE) 2022/2464</a:t>
            </a:r>
          </a:p>
        </p:txBody>
      </p:sp>
      <p:sp>
        <p:nvSpPr>
          <p:cNvPr id="43" name="CasellaDiTesto 42">
            <a:extLst>
              <a:ext uri="{FF2B5EF4-FFF2-40B4-BE49-F238E27FC236}">
                <a16:creationId xmlns:a16="http://schemas.microsoft.com/office/drawing/2014/main" id="{B461D5F1-1D46-D970-16FB-B7B085A03190}"/>
              </a:ext>
            </a:extLst>
          </p:cNvPr>
          <p:cNvSpPr txBox="1"/>
          <p:nvPr/>
        </p:nvSpPr>
        <p:spPr>
          <a:xfrm rot="16200000">
            <a:off x="3377932" y="3832248"/>
            <a:ext cx="1922252" cy="1015663"/>
          </a:xfrm>
          <a:prstGeom prst="rect">
            <a:avLst/>
          </a:prstGeom>
          <a:noFill/>
        </p:spPr>
        <p:txBody>
          <a:bodyPr wrap="square" rtlCol="0">
            <a:spAutoFit/>
          </a:bodyPr>
          <a:lstStyle/>
          <a:p>
            <a:pPr algn="ctr"/>
            <a:r>
              <a:rPr lang="it-IT" sz="2000" dirty="0">
                <a:solidFill>
                  <a:srgbClr val="00B050"/>
                </a:solidFill>
              </a:rPr>
              <a:t>INFORMATIVE ECONOMICO -FINANZIARIE</a:t>
            </a:r>
          </a:p>
        </p:txBody>
      </p:sp>
      <p:sp>
        <p:nvSpPr>
          <p:cNvPr id="44" name="CasellaDiTesto 43">
            <a:extLst>
              <a:ext uri="{FF2B5EF4-FFF2-40B4-BE49-F238E27FC236}">
                <a16:creationId xmlns:a16="http://schemas.microsoft.com/office/drawing/2014/main" id="{53A314A0-DF81-B941-64C8-0E9758F3E3EC}"/>
              </a:ext>
            </a:extLst>
          </p:cNvPr>
          <p:cNvSpPr txBox="1"/>
          <p:nvPr/>
        </p:nvSpPr>
        <p:spPr>
          <a:xfrm rot="16200000">
            <a:off x="5411601" y="3245204"/>
            <a:ext cx="1944215" cy="1015663"/>
          </a:xfrm>
          <a:prstGeom prst="rect">
            <a:avLst/>
          </a:prstGeom>
          <a:noFill/>
        </p:spPr>
        <p:txBody>
          <a:bodyPr wrap="square" rtlCol="0">
            <a:spAutoFit/>
          </a:bodyPr>
          <a:lstStyle/>
          <a:p>
            <a:pPr algn="ctr"/>
            <a:r>
              <a:rPr lang="it-IT" sz="2000" dirty="0">
                <a:solidFill>
                  <a:srgbClr val="00B050"/>
                </a:solidFill>
              </a:rPr>
              <a:t>INFORMATIVE NON FINANZIARIE</a:t>
            </a:r>
          </a:p>
        </p:txBody>
      </p:sp>
      <p:sp>
        <p:nvSpPr>
          <p:cNvPr id="45" name="CasellaDiTesto 44">
            <a:extLst>
              <a:ext uri="{FF2B5EF4-FFF2-40B4-BE49-F238E27FC236}">
                <a16:creationId xmlns:a16="http://schemas.microsoft.com/office/drawing/2014/main" id="{2BA9A4F4-4F97-4808-A9D8-71CF300AE6EB}"/>
              </a:ext>
            </a:extLst>
          </p:cNvPr>
          <p:cNvSpPr txBox="1"/>
          <p:nvPr/>
        </p:nvSpPr>
        <p:spPr>
          <a:xfrm rot="16200000">
            <a:off x="6831660" y="2777153"/>
            <a:ext cx="2160242" cy="1015663"/>
          </a:xfrm>
          <a:prstGeom prst="rect">
            <a:avLst/>
          </a:prstGeom>
          <a:noFill/>
        </p:spPr>
        <p:txBody>
          <a:bodyPr wrap="square" rtlCol="0">
            <a:spAutoFit/>
          </a:bodyPr>
          <a:lstStyle/>
          <a:p>
            <a:pPr algn="ctr"/>
            <a:r>
              <a:rPr lang="it-IT" sz="2000" dirty="0">
                <a:solidFill>
                  <a:srgbClr val="00B050"/>
                </a:solidFill>
              </a:rPr>
              <a:t>INFORMATIVE ESG/DI SOSTENIBILITA’</a:t>
            </a:r>
          </a:p>
        </p:txBody>
      </p:sp>
      <p:sp>
        <p:nvSpPr>
          <p:cNvPr id="47" name="CasellaDiTesto 46">
            <a:extLst>
              <a:ext uri="{FF2B5EF4-FFF2-40B4-BE49-F238E27FC236}">
                <a16:creationId xmlns:a16="http://schemas.microsoft.com/office/drawing/2014/main" id="{F9CDDEE8-1222-A8BE-9DA3-107EEF3C11E1}"/>
              </a:ext>
            </a:extLst>
          </p:cNvPr>
          <p:cNvSpPr txBox="1"/>
          <p:nvPr/>
        </p:nvSpPr>
        <p:spPr>
          <a:xfrm rot="20488206">
            <a:off x="5794887" y="4962566"/>
            <a:ext cx="1609636" cy="707886"/>
          </a:xfrm>
          <a:prstGeom prst="rect">
            <a:avLst/>
          </a:prstGeom>
          <a:noFill/>
        </p:spPr>
        <p:txBody>
          <a:bodyPr wrap="square">
            <a:spAutoFit/>
          </a:bodyPr>
          <a:lstStyle/>
          <a:p>
            <a:pPr algn="ctr">
              <a:spcBef>
                <a:spcPts val="1200"/>
              </a:spcBef>
              <a:defRPr/>
            </a:pPr>
            <a:r>
              <a:rPr lang="it-IT" altLang="it-IT" sz="2000" i="1" dirty="0" err="1">
                <a:solidFill>
                  <a:srgbClr val="002060"/>
                </a:solidFill>
                <a:latin typeface="+mj-lt"/>
              </a:rPr>
              <a:t>DLgs</a:t>
            </a:r>
            <a:r>
              <a:rPr lang="it-IT" altLang="it-IT" sz="2000" i="1" dirty="0">
                <a:solidFill>
                  <a:srgbClr val="002060"/>
                </a:solidFill>
                <a:latin typeface="+mj-lt"/>
              </a:rPr>
              <a:t> 254/2016</a:t>
            </a:r>
          </a:p>
        </p:txBody>
      </p:sp>
      <p:sp>
        <p:nvSpPr>
          <p:cNvPr id="48" name="CasellaDiTesto 47">
            <a:extLst>
              <a:ext uri="{FF2B5EF4-FFF2-40B4-BE49-F238E27FC236}">
                <a16:creationId xmlns:a16="http://schemas.microsoft.com/office/drawing/2014/main" id="{6D8EAB81-3F05-3A41-573C-5885BBE40EEB}"/>
              </a:ext>
            </a:extLst>
          </p:cNvPr>
          <p:cNvSpPr txBox="1"/>
          <p:nvPr/>
        </p:nvSpPr>
        <p:spPr>
          <a:xfrm>
            <a:off x="531147" y="1584422"/>
            <a:ext cx="3486499" cy="400110"/>
          </a:xfrm>
          <a:prstGeom prst="rect">
            <a:avLst/>
          </a:prstGeom>
          <a:noFill/>
        </p:spPr>
        <p:txBody>
          <a:bodyPr wrap="square">
            <a:spAutoFit/>
          </a:bodyPr>
          <a:lstStyle/>
          <a:p>
            <a:pPr>
              <a:spcBef>
                <a:spcPts val="1200"/>
              </a:spcBef>
              <a:defRPr/>
            </a:pPr>
            <a:r>
              <a:rPr lang="it-IT" altLang="it-IT" sz="2000" i="1" dirty="0">
                <a:solidFill>
                  <a:srgbClr val="00B0F0"/>
                </a:solidFill>
                <a:latin typeface="+mj-lt"/>
              </a:rPr>
              <a:t>… la sostenibilità  …</a:t>
            </a:r>
          </a:p>
        </p:txBody>
      </p:sp>
      <p:sp>
        <p:nvSpPr>
          <p:cNvPr id="2" name="CasellaDiTesto 1">
            <a:extLst>
              <a:ext uri="{FF2B5EF4-FFF2-40B4-BE49-F238E27FC236}">
                <a16:creationId xmlns:a16="http://schemas.microsoft.com/office/drawing/2014/main" id="{956C3CDB-C71F-8A72-F9F2-B54ACD627EEA}"/>
              </a:ext>
            </a:extLst>
          </p:cNvPr>
          <p:cNvSpPr txBox="1"/>
          <p:nvPr/>
        </p:nvSpPr>
        <p:spPr>
          <a:xfrm>
            <a:off x="6811779" y="1172738"/>
            <a:ext cx="1626833" cy="523220"/>
          </a:xfrm>
          <a:prstGeom prst="rect">
            <a:avLst/>
          </a:prstGeom>
          <a:noFill/>
        </p:spPr>
        <p:txBody>
          <a:bodyPr wrap="square" rtlCol="0">
            <a:spAutoFit/>
          </a:bodyPr>
          <a:lstStyle/>
          <a:p>
            <a:pPr algn="ctr"/>
            <a:r>
              <a:rPr lang="it-IT" sz="1400" dirty="0">
                <a:solidFill>
                  <a:schemeClr val="accent2"/>
                </a:solidFill>
              </a:rPr>
              <a:t>DIR. (UE) 2023/2775</a:t>
            </a:r>
          </a:p>
        </p:txBody>
      </p:sp>
      <p:sp>
        <p:nvSpPr>
          <p:cNvPr id="6" name="Ovale 5">
            <a:extLst>
              <a:ext uri="{FF2B5EF4-FFF2-40B4-BE49-F238E27FC236}">
                <a16:creationId xmlns:a16="http://schemas.microsoft.com/office/drawing/2014/main" id="{88B1104F-17EE-B9C5-9CBF-D587E968714D}"/>
              </a:ext>
            </a:extLst>
          </p:cNvPr>
          <p:cNvSpPr/>
          <p:nvPr/>
        </p:nvSpPr>
        <p:spPr bwMode="auto">
          <a:xfrm>
            <a:off x="6816230" y="676245"/>
            <a:ext cx="1626833" cy="1336406"/>
          </a:xfrm>
          <a:prstGeom prst="ellipse">
            <a:avLst/>
          </a:prstGeom>
          <a:no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sp>
        <p:nvSpPr>
          <p:cNvPr id="3" name="CasellaDiTesto 2">
            <a:extLst>
              <a:ext uri="{FF2B5EF4-FFF2-40B4-BE49-F238E27FC236}">
                <a16:creationId xmlns:a16="http://schemas.microsoft.com/office/drawing/2014/main" id="{52473F22-7642-7F8A-417B-038712CA156F}"/>
              </a:ext>
            </a:extLst>
          </p:cNvPr>
          <p:cNvSpPr txBox="1"/>
          <p:nvPr/>
        </p:nvSpPr>
        <p:spPr>
          <a:xfrm rot="20488206">
            <a:off x="7116884" y="4486309"/>
            <a:ext cx="1609636" cy="707886"/>
          </a:xfrm>
          <a:prstGeom prst="rect">
            <a:avLst/>
          </a:prstGeom>
          <a:noFill/>
        </p:spPr>
        <p:txBody>
          <a:bodyPr wrap="square">
            <a:spAutoFit/>
          </a:bodyPr>
          <a:lstStyle/>
          <a:p>
            <a:pPr algn="ctr">
              <a:spcBef>
                <a:spcPts val="1200"/>
              </a:spcBef>
              <a:defRPr/>
            </a:pPr>
            <a:r>
              <a:rPr lang="it-IT" altLang="it-IT" sz="2000" i="1" dirty="0" err="1">
                <a:solidFill>
                  <a:srgbClr val="002060"/>
                </a:solidFill>
                <a:latin typeface="+mj-lt"/>
              </a:rPr>
              <a:t>DLgs</a:t>
            </a:r>
            <a:r>
              <a:rPr lang="it-IT" altLang="it-IT" sz="2000" i="1" dirty="0">
                <a:solidFill>
                  <a:srgbClr val="002060"/>
                </a:solidFill>
                <a:latin typeface="+mj-lt"/>
              </a:rPr>
              <a:t> 125/2024</a:t>
            </a:r>
          </a:p>
        </p:txBody>
      </p:sp>
      <p:sp>
        <p:nvSpPr>
          <p:cNvPr id="5" name="CasellaDiTesto 4">
            <a:extLst>
              <a:ext uri="{FF2B5EF4-FFF2-40B4-BE49-F238E27FC236}">
                <a16:creationId xmlns:a16="http://schemas.microsoft.com/office/drawing/2014/main" id="{8F5766DC-64F9-6BC9-F03B-E9A26F1046F0}"/>
              </a:ext>
            </a:extLst>
          </p:cNvPr>
          <p:cNvSpPr txBox="1"/>
          <p:nvPr/>
        </p:nvSpPr>
        <p:spPr>
          <a:xfrm>
            <a:off x="4194699" y="5791655"/>
            <a:ext cx="4224913" cy="400110"/>
          </a:xfrm>
          <a:prstGeom prst="rect">
            <a:avLst/>
          </a:prstGeom>
          <a:noFill/>
        </p:spPr>
        <p:txBody>
          <a:bodyPr wrap="square">
            <a:spAutoFit/>
          </a:bodyPr>
          <a:lstStyle/>
          <a:p>
            <a:pPr algn="r">
              <a:spcBef>
                <a:spcPts val="1200"/>
              </a:spcBef>
              <a:defRPr/>
            </a:pPr>
            <a:r>
              <a:rPr lang="it-IT" altLang="it-IT" sz="2000" i="1" dirty="0">
                <a:solidFill>
                  <a:srgbClr val="00B0F0"/>
                </a:solidFill>
                <a:latin typeface="+mj-lt"/>
              </a:rPr>
              <a:t>… è un tema di accounting …</a:t>
            </a:r>
          </a:p>
        </p:txBody>
      </p:sp>
      <p:cxnSp>
        <p:nvCxnSpPr>
          <p:cNvPr id="11" name="Connettore 2 10">
            <a:extLst>
              <a:ext uri="{FF2B5EF4-FFF2-40B4-BE49-F238E27FC236}">
                <a16:creationId xmlns:a16="http://schemas.microsoft.com/office/drawing/2014/main" id="{10495C2E-BACD-D83C-809B-919C9522121A}"/>
              </a:ext>
            </a:extLst>
          </p:cNvPr>
          <p:cNvCxnSpPr>
            <a:stCxn id="2" idx="2"/>
          </p:cNvCxnSpPr>
          <p:nvPr/>
        </p:nvCxnSpPr>
        <p:spPr bwMode="auto">
          <a:xfrm flipH="1">
            <a:off x="7425807" y="1695958"/>
            <a:ext cx="199389" cy="4673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05642293"/>
      </p:ext>
    </p:extLst>
  </p:cSld>
  <p:clrMapOvr>
    <a:masterClrMapping/>
  </p:clrMapOvr>
</p:sld>
</file>

<file path=ppt/theme/theme1.xml><?xml version="1.0" encoding="utf-8"?>
<a:theme xmlns:a="http://schemas.openxmlformats.org/drawingml/2006/main" name="Modello_euk">
  <a:themeElements>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Modello_euk">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Modello_euk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Modello_euk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Modello_euk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Modello_euk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Modello_euk 6">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dello_euk">
  <a:themeElements>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Modello_euk">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noAutofit/>
      </a:bodyPr>
      <a:lstStyle>
        <a:defPPr marL="0" eaLnBrk="0" fontAlgn="auto" hangingPunct="0">
          <a:spcBef>
            <a:spcPts val="0"/>
          </a:spcBef>
          <a:spcAft>
            <a:spcPts val="0"/>
          </a:spcAft>
          <a:buClr>
            <a:srgbClr val="92D050"/>
          </a:buClr>
          <a:buSzPct val="125000"/>
          <a:defRPr sz="1500" kern="0" dirty="0" smtClean="0">
            <a:solidFill>
              <a:srgbClr val="000000"/>
            </a:solidFill>
            <a:latin typeface="Verdana" pitchFamily="34" charset="0"/>
            <a:cs typeface="Tahoma"/>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Modello_euk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Modello_euk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Modello_euk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Modello_euk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Modello_euk 6">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odello_euk">
  <a:themeElements>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Modello_euk">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noAutofit/>
      </a:bodyPr>
      <a:lstStyle>
        <a:defPPr marL="0" eaLnBrk="0" fontAlgn="auto" hangingPunct="0">
          <a:spcBef>
            <a:spcPts val="0"/>
          </a:spcBef>
          <a:spcAft>
            <a:spcPts val="0"/>
          </a:spcAft>
          <a:buClr>
            <a:srgbClr val="92D050"/>
          </a:buClr>
          <a:buSzPct val="125000"/>
          <a:defRPr sz="1500" kern="0" dirty="0" smtClean="0">
            <a:solidFill>
              <a:srgbClr val="000000"/>
            </a:solidFill>
            <a:latin typeface="Verdana" pitchFamily="34" charset="0"/>
            <a:cs typeface="Tahoma"/>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Modello_euk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Modello_euk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Modello_euk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Modello_euk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Modello_euk 6">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23622</TotalTime>
  <Words>12110</Words>
  <Application>Microsoft Office PowerPoint</Application>
  <PresentationFormat>Presentazione su schermo (4:3)</PresentationFormat>
  <Paragraphs>637</Paragraphs>
  <Slides>41</Slides>
  <Notes>41</Notes>
  <HiddenSlides>0</HiddenSlides>
  <MMClips>0</MMClips>
  <ScaleCrop>false</ScaleCrop>
  <HeadingPairs>
    <vt:vector size="6" baseType="variant">
      <vt:variant>
        <vt:lpstr>Caratteri utilizzati</vt:lpstr>
      </vt:variant>
      <vt:variant>
        <vt:i4>10</vt:i4>
      </vt:variant>
      <vt:variant>
        <vt:lpstr>Tema</vt:lpstr>
      </vt:variant>
      <vt:variant>
        <vt:i4>4</vt:i4>
      </vt:variant>
      <vt:variant>
        <vt:lpstr>Titoli diapositive</vt:lpstr>
      </vt:variant>
      <vt:variant>
        <vt:i4>41</vt:i4>
      </vt:variant>
    </vt:vector>
  </HeadingPairs>
  <TitlesOfParts>
    <vt:vector size="55" baseType="lpstr">
      <vt:lpstr>Aptos Narrow</vt:lpstr>
      <vt:lpstr>Arial</vt:lpstr>
      <vt:lpstr>Avenir-Book</vt:lpstr>
      <vt:lpstr>Calibri</vt:lpstr>
      <vt:lpstr>Calibri Light</vt:lpstr>
      <vt:lpstr>Tahoma</vt:lpstr>
      <vt:lpstr>Times New Roman</vt:lpstr>
      <vt:lpstr>Univers 45 Light</vt:lpstr>
      <vt:lpstr>Verdana</vt:lpstr>
      <vt:lpstr>Wingdings</vt:lpstr>
      <vt:lpstr>Modello_euk</vt:lpstr>
      <vt:lpstr>Personalizza struttura</vt:lpstr>
      <vt:lpstr>1_Modello_euk</vt:lpstr>
      <vt:lpstr>2_Modello_euk</vt:lpstr>
      <vt:lpstr>Presentazione standard di PowerPoint</vt:lpstr>
      <vt:lpstr>Presentazione standard di PowerPoint</vt:lpstr>
      <vt:lpstr>Presentazione standard di PowerPoint</vt:lpstr>
      <vt:lpstr>Fil rouge normativo ultimo decennio</vt:lpstr>
      <vt:lpstr>Presentazione standard di PowerPoint</vt:lpstr>
      <vt:lpstr>Presentazione standard di PowerPoint</vt:lpstr>
      <vt:lpstr>Presentazione standard di PowerPoint</vt:lpstr>
      <vt:lpstr>Evoluzione della normativa comunitaria (“direttive contabili”) e nazionale</vt:lpstr>
      <vt:lpstr>Oggi parliamo di bilancio …</vt:lpstr>
      <vt:lpstr>Il sistema di bilancio delle società si colora di verde …</vt:lpstr>
      <vt:lpstr>Presentazione standard di PowerPoint</vt:lpstr>
      <vt:lpstr>Modifiche Accounting Directive</vt:lpstr>
      <vt:lpstr>Il nuovo art. 19 bis «Rendicontazione di sostenibilità» della Direttiva Contabile </vt:lpstr>
      <vt:lpstr>Il principio della doppia rilevanza</vt:lpstr>
      <vt:lpstr>Il nuovo art. 19 bis «Rendicontazione di sostenibilità» della Direttiva Contabile </vt:lpstr>
      <vt:lpstr>Il nuovo art. 29 ter «Principi di rendicontazione di sostenibilità» della Direttiva Contabile</vt:lpstr>
      <vt:lpstr>Schema primo set ESRS</vt:lpstr>
      <vt:lpstr>Struttura del Bilancio di sostenibilità</vt:lpstr>
      <vt:lpstr>Informativa ESG: fattore E</vt:lpstr>
      <vt:lpstr>Presentazione standard di PowerPoint</vt:lpstr>
      <vt:lpstr>Informativa ESG: fattore S</vt:lpstr>
      <vt:lpstr>Informativa ESG: fattore 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Codice della crisi, direttiva (UE) 2019/1023 Insolvency e fattori ESG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gchiappero</dc:creator>
  <cp:lastModifiedBy>Chiappero</cp:lastModifiedBy>
  <cp:revision>2698</cp:revision>
  <cp:lastPrinted>2023-09-13T08:01:53Z</cp:lastPrinted>
  <dcterms:created xsi:type="dcterms:W3CDTF">2006-01-13T09:24:51Z</dcterms:created>
  <dcterms:modified xsi:type="dcterms:W3CDTF">2025-03-25T16:37:31Z</dcterms:modified>
</cp:coreProperties>
</file>